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4" r:id="rId3"/>
    <p:sldId id="345" r:id="rId4"/>
    <p:sldId id="342" r:id="rId5"/>
    <p:sldId id="343" r:id="rId6"/>
    <p:sldId id="312" r:id="rId7"/>
    <p:sldId id="315" r:id="rId8"/>
    <p:sldId id="314" r:id="rId9"/>
    <p:sldId id="319" r:id="rId10"/>
    <p:sldId id="336" r:id="rId11"/>
    <p:sldId id="335" r:id="rId12"/>
    <p:sldId id="353" r:id="rId13"/>
    <p:sldId id="346" r:id="rId14"/>
    <p:sldId id="347" r:id="rId15"/>
    <p:sldId id="348" r:id="rId16"/>
    <p:sldId id="337" r:id="rId17"/>
    <p:sldId id="350" r:id="rId18"/>
    <p:sldId id="349" r:id="rId19"/>
    <p:sldId id="352" r:id="rId20"/>
    <p:sldId id="351" r:id="rId21"/>
    <p:sldId id="35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A2E4-DE86-4218-B2A6-EBEBCFC420C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3B92-937A-45A4-A775-86C81887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8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D87A-3DCB-4DEE-8241-4EF995E390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1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Вместе с тем грибы рода </a:t>
            </a:r>
            <a:r>
              <a:rPr lang="ru-RU" altLang="ru-RU" dirty="0" err="1"/>
              <a:t>Candida</a:t>
            </a:r>
            <a:r>
              <a:rPr lang="ru-RU" altLang="ru-RU" dirty="0"/>
              <a:t> входят в состав нормальной микрофлоры влагалища и не вызывают заболевание. Так, 10–20 % женщин являются </a:t>
            </a:r>
            <a:r>
              <a:rPr lang="ru-RU" altLang="ru-RU" dirty="0" err="1"/>
              <a:t>кандидоносителями</a:t>
            </a:r>
            <a:r>
              <a:rPr lang="ru-RU" altLang="ru-RU" dirty="0"/>
              <a:t> (</a:t>
            </a:r>
            <a:r>
              <a:rPr lang="ru-RU" altLang="ru-RU" dirty="0" err="1"/>
              <a:t>отутствие</a:t>
            </a:r>
            <a:r>
              <a:rPr lang="ru-RU" altLang="ru-RU" dirty="0"/>
              <a:t> жалоб больных и клинических проявлений заболевания, дрожжеподобные грибы выявляются в низком титре (менее 103 КОЕ/мл). Однако следует помнить о том, что под воздействием определенных экзо- и эндогенных факторов </a:t>
            </a:r>
            <a:r>
              <a:rPr lang="ru-RU" altLang="ru-RU" dirty="0" err="1"/>
              <a:t>кандидоносительство</a:t>
            </a:r>
            <a:r>
              <a:rPr lang="ru-RU" altLang="ru-RU" dirty="0"/>
              <a:t> может переходить в клинически выраженную форму и вызывать заболевание.</a:t>
            </a:r>
            <a:br>
              <a:rPr lang="ru-RU" altLang="ru-RU" dirty="0"/>
            </a:br>
            <a:br>
              <a:rPr lang="ru-RU" altLang="ru-RU" dirty="0"/>
            </a:b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57AD1-5164-4AA7-9D4A-2418CE0C9D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D87A-3DCB-4DEE-8241-4EF995E390D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1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8231-B53A-4568-A51E-BB6F5F6175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Г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21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D985-AD83-4915-4705-10BE0999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94B29-D3E0-57A8-49CE-8F6805A4E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97777-980A-6CC8-78AA-9466B7B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C753A-8A3D-E7D8-43DF-20115AAB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2725B-1917-15FF-4396-E6454B63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2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E5890-D902-8B32-A4C5-A13C0DAC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015E65-AE90-1441-3203-FC7A5C4CF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852F9-7C7E-96D4-B767-EB435409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B9ED1-B8A4-7C0C-9C15-5BE010B8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75FA3-A2EC-34D5-103A-7187DDF5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0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9184A-48E3-ED5F-7769-0FD94329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CB4D0-ED5A-76BB-8E3F-ADE21908D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6BA78-01C4-38EB-85BB-15DC6A41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E5888-DCE4-80CA-7967-73312F1B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A5424-7F46-1CE6-1EE2-6658667D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0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31800" y="1196975"/>
            <a:ext cx="11135784" cy="48958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06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52729-84F0-5693-F04C-65D0F419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20FD3-7C11-9AA4-27C3-CBFDB5A9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18385-EDC2-8E59-29BE-4714F50E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F0C2-1396-E164-906E-B69B0F09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12325-8FF9-3C07-A5DE-245C80CE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3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EAD35-A0A2-E72F-978B-126D300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4B42EF-0C73-5555-73D6-7764C192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914D1-CEFB-637B-4C90-71325574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7C1A8-A893-D6C6-C619-ADB89A37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25509-3081-1B55-480E-8DC5B2E4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2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428D-D8FB-BF90-77E0-42CD4E28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9DA3E-9AED-1126-06D9-63442BB4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DEADF-F396-F2D6-55BD-3FF082C0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4A235-DF2A-CC50-81DC-6A5516DF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7FB4A-6CE6-D756-3A57-FB67D41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9EE327-BD6E-59F7-92A5-0B0E10C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7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7A521-E992-E9EC-7BFB-25BE061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63E50-7E61-8788-332E-5C842700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04FA36-975B-BE4F-F9A0-CC704C8E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7588F1-E213-E30D-008C-47301372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5B911F-64EA-C0F0-7F47-62C74D708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E403F9-62FD-71AB-5BFE-846072DA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CA9DC9-1B0B-5533-1200-01BA78D5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3D7B44-4E76-8005-89D2-D366D0E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DDE9-45E8-1C8B-CF41-335A7DFC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8E141-76FF-C6AA-2547-2DD47EBA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8531AA-9863-1D78-434C-933DF9B1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66AE09-94ED-E062-86FD-F2DF38E5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F7EB08-2DA6-8D8F-912F-66ABD1B5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7D0050-8D09-F778-B32C-182EB60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6DFA66-9706-889C-A603-8158B8F5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EA229-7E7D-2812-CB76-F5C8E5F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345E-F34F-EDEA-7D51-C71A1A0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A8893B-325A-1711-B62C-1C38AD06C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FEB94-4358-8AB5-5393-0411CA8E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0B933-5E90-9D17-292B-871DBF5C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529BFE-DDFE-093A-1A73-9866E0B5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4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83DF2-4CF7-5331-300E-57C02FDC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71A115-7E3B-0123-CF9E-0390F935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28B72-DCC6-8038-A346-7008AB0F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A5B542-9009-61AC-30FA-4F48D20F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F37C4-E358-5827-985F-BED60CCD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9FE8B1-21CB-B231-3C1F-09573043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9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C60AF-EA54-F599-75F6-EE20FE5A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A2CE3-D3FB-F178-FAE3-6863F1A8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8F895-2234-B20D-2D5A-E6EE75E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0D0B5-F1BF-A5AB-43B3-754CAAF75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4B411-7AE8-8DBE-44D5-2138BF5E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F4288F-6831-4F98-596D-08265449ED98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C9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E208B6-7C55-6140-6BAF-5CCF4DBD505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C9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3AB0F-8A9D-A29F-C57F-40ADCC783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Острая язва вульвы у девочки – диагностика и лечение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C2358-DD58-3CA7-6A11-6AD08FD0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310"/>
            <a:ext cx="9144000" cy="133249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Профессор Андреева Вера Олеговна ФГБОУ ВО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РостГМУ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кафедра акушерства и гинекологии 2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Ростов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-на-Дону)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366CD-F8F6-94E0-AF75-43F73BB2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68655"/>
            <a:ext cx="12192000" cy="1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85696-D9F7-4E94-DD23-F023455E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ДИАГНОСТИЧЕСКИЕ КРИТЕРИИ ОСТРОЙ ЯЗВЫ ВУЛЬВЫ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05040-4FD2-6FFC-344B-E44A25BC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619" y="1082938"/>
            <a:ext cx="4985083" cy="82391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БОЛЬШИЕ КРИТЕРИИ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F9A05-8A6C-15C3-D5A5-C18F40E9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2947" y="2382613"/>
            <a:ext cx="4985083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Возраст &lt; 20 лет</a:t>
            </a:r>
            <a:endParaRPr lang="ru-RU" sz="2000" kern="1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Первая вспышка острой генитальной язвы</a:t>
            </a:r>
            <a:endParaRPr lang="ru-RU" sz="2000" kern="1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Отсутствие сексуальных контактов в течение предыдущих трех месяцев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пациентка никогда их не имела</a:t>
            </a:r>
            <a:endParaRPr lang="ru-RU" sz="2000" kern="1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Исключение иммунодефицита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2DA109-C22D-4DDC-6090-CA7877666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1759" y="1068870"/>
            <a:ext cx="5000336" cy="82391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МАЛЫЕ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КРИТЕРИИ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79DCA-D145-132C-57CD-17004DD62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5336" y="1953678"/>
            <a:ext cx="5241904" cy="368458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дискретная болезненная язва (язвы) с фибринозным и/или некротическим центром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локализацию язвы на уровне преддверия или малых половых губ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«поцелуйный рисунок», симметричные зеркальные поражения вульвы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системной инфекции минимум за 2–4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развития язвы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гриппоподобные симптомы;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C2D72-CA2C-23C1-6674-6A884016B4CE}"/>
              </a:ext>
            </a:extLst>
          </p:cNvPr>
          <p:cNvSpPr txBox="1"/>
          <p:nvPr/>
        </p:nvSpPr>
        <p:spPr>
          <a:xfrm>
            <a:off x="735421" y="5803314"/>
            <a:ext cx="5158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Для установления диагноза язвы вульвы необходимо наличие всех основных критериев и одного или двух малых</a:t>
            </a:r>
          </a:p>
        </p:txBody>
      </p:sp>
      <p:pic>
        <p:nvPicPr>
          <p:cNvPr id="11" name="Рисунок 10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746C1F01-9809-DE0A-E4F1-3885B8B1028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41" y="5941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8B52A-BD90-5895-A25E-9BFF026A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71" y="280337"/>
            <a:ext cx="10124025" cy="109281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br>
              <a:rPr lang="ru-RU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70342-878B-C729-6C1E-89CE8401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05" y="1665514"/>
            <a:ext cx="11373988" cy="4960368"/>
          </a:xfrm>
        </p:spPr>
        <p:txBody>
          <a:bodyPr>
            <a:normAutofit/>
          </a:bodyPr>
          <a:lstStyle/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ИППП (генитальный герпес, сифилис, ВИЧ-инфекция);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другие инфекции: дифтерия, туберкулез кожи;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аутоиммунные заболевания (болезнь </a:t>
            </a:r>
            <a:r>
              <a:rPr lang="ru-RU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Бехчета</a:t>
            </a: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болезнь Крона, </a:t>
            </a:r>
            <a:r>
              <a:rPr lang="ru-RU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пемфигоид</a:t>
            </a: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вульвы, гангренозная пиодермия);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травмы гениталий (в том числе, сексуальное насилие);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опухоли вульвы (плоскоклеточная карцинома, </a:t>
            </a:r>
            <a:r>
              <a:rPr lang="ru-RU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эритроплазия</a:t>
            </a: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Кейра, рак </a:t>
            </a:r>
            <a:r>
              <a:rPr lang="ru-RU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Педжета</a:t>
            </a: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вульвы);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лекарственные реакции (синдром Стивена-Джонсона, токсический эпидермальный некролиз, </a:t>
            </a:r>
            <a:r>
              <a:rPr lang="ru-RU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метотрексатные</a:t>
            </a: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язвы и пр.).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 txBox="1">
            <a:spLocks/>
          </p:cNvSpPr>
          <p:nvPr/>
        </p:nvSpPr>
        <p:spPr>
          <a:xfrm>
            <a:off x="2081184" y="224065"/>
            <a:ext cx="9807319" cy="1092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D7D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05" y="461109"/>
            <a:ext cx="110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Острая язва вульвы у девочки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дифференциальная диагностика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Острая язва вульвы – формы заболевания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003" y="1280160"/>
            <a:ext cx="10124025" cy="48968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острая</a:t>
            </a:r>
            <a:r>
              <a:rPr lang="ru-RU" dirty="0"/>
              <a:t> (типичная) - проявляется единичной или множественными сильно болезненными некротическими язвами, располагающимися на фоне отечной, несколько покрасневшей слизистой оболочки вульвы и половых губ. , </a:t>
            </a:r>
          </a:p>
          <a:p>
            <a:r>
              <a:rPr lang="ru-RU" b="1" dirty="0">
                <a:solidFill>
                  <a:srgbClr val="FF0000"/>
                </a:solidFill>
              </a:rPr>
              <a:t>милиарная</a:t>
            </a:r>
            <a:r>
              <a:rPr lang="ru-RU" dirty="0"/>
              <a:t>, </a:t>
            </a:r>
          </a:p>
          <a:p>
            <a:r>
              <a:rPr lang="ru-RU" b="1" dirty="0">
                <a:solidFill>
                  <a:srgbClr val="FF0000"/>
                </a:solidFill>
              </a:rPr>
              <a:t>гангренозная</a:t>
            </a:r>
            <a:r>
              <a:rPr lang="ru-RU" dirty="0"/>
              <a:t> - проявляется единственной </a:t>
            </a:r>
            <a:r>
              <a:rPr lang="ru-RU" dirty="0" err="1"/>
              <a:t>шанкриформной</a:t>
            </a:r>
            <a:r>
              <a:rPr lang="ru-RU" dirty="0"/>
              <a:t> некротической язвой до 3 см в диаметре, окружающие ткани резко </a:t>
            </a:r>
            <a:r>
              <a:rPr lang="ru-RU" dirty="0" err="1"/>
              <a:t>гиперемированы</a:t>
            </a:r>
            <a:r>
              <a:rPr lang="ru-RU" dirty="0"/>
              <a:t> и отечны. В острой стадии отмечаются высокая температура (до 40 °С), жгучие боли в области наружных половых органов. </a:t>
            </a:r>
            <a:r>
              <a:rPr lang="ru-RU" dirty="0" err="1"/>
              <a:t>Регионариые</a:t>
            </a:r>
            <a:r>
              <a:rPr lang="ru-RU" dirty="0"/>
              <a:t> лимфатические узлы увеличены, </a:t>
            </a:r>
          </a:p>
          <a:p>
            <a:r>
              <a:rPr lang="ru-RU" b="1" dirty="0">
                <a:solidFill>
                  <a:srgbClr val="FF0000"/>
                </a:solidFill>
              </a:rPr>
              <a:t>эрозивная,</a:t>
            </a:r>
            <a:r>
              <a:rPr lang="ru-RU" dirty="0"/>
              <a:t>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дифтероидная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КЛИНИЧЕСКАЯ КАРТИНА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81822" y="1389527"/>
            <a:ext cx="5839393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Заболевание начинается с общего недомогания, зуда в области гениталий, повышения температуры до 39-40°в течение нескольких дней. 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Развитию язвы предшествует образование небольшой папулы с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пустулизацией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центре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Появляется отек и болезненность, в области вульвы, где обнаруживаются одна или несколько язв.</a:t>
            </a:r>
          </a:p>
        </p:txBody>
      </p:sp>
      <p:pic>
        <p:nvPicPr>
          <p:cNvPr id="6" name="Picture 3" descr="C:\Users\VERA\Downloads\IMG_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88" y="1246163"/>
            <a:ext cx="3046766" cy="31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883" y="238134"/>
            <a:ext cx="5711484" cy="109281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Клинический случай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809957" y="1890029"/>
            <a:ext cx="61790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Пациентка Н. 2 лет обратилась в поликлинику НИИАП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27.10.2024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с жалобами на боли в области вульвы, участок уплотнения в области левой малой половой губы.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анамнеза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известно, что за 5 дней до этого -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22.10.2024 отмечалось повышение температуры тела до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фебрильных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цифр (38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гр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С). Осмотрена (см. фото), 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ыставлен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д-з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острая язва вульвы (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76.6). От предложенной госпитализации мать ребенка отказалась. От назначенной АБ-терапии – отказ. Проводилась местная терапия антисептиками.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5168" y="2506662"/>
            <a:ext cx="3187350" cy="4351338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9" name="Picture 3" descr="C:\Users\VERA\Downloads\IMG_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752600"/>
            <a:ext cx="3459494" cy="37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4548" y="1825625"/>
            <a:ext cx="793548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 29.10.2024 - изменение окраски вульвы – синюшно-черные очаги на фоне гиперемии, периодически появляющиеся гноевидные выделения из половых путей с примесью крови</a:t>
            </a:r>
            <a:r>
              <a:rPr lang="ru-RU" sz="2800" dirty="0"/>
              <a:t>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Консультирована повторно гинекологом НИИАП 01.11.2024, выставлен </a:t>
            </a:r>
            <a:r>
              <a:rPr lang="ru-RU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д-з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острая язва вульвы (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76.6). Направлена в гинекологическое отделение НИИАП для обследования и выработки дальнейшей лечебной тактики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VERA\Downloads\IMG_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0" y="1772529"/>
            <a:ext cx="3096344" cy="4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50409" y="181863"/>
            <a:ext cx="10124025" cy="109281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Клинический случай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29FE-49CE-4C47-B8D6-B58D415A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Клинический случай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C:\Users\Андреева\Downloads\IMG_9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60" y="1386839"/>
            <a:ext cx="4118267" cy="4979963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19799" y="302359"/>
            <a:ext cx="513588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предварительного диагноза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больной 2 лет удовлетворительного питания правильного телосложения, на основании жалоб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боли в области вульвы, изменение окраски вульвы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синюшно-черные очаги на фоне гиперемии, гноевидное отделяемое с поверхности язвы с примесью крови,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данных анамнеза заболевания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продрома в виде повышения температуры тела до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фебрильных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цифр, образование очагов некроза с изъязвлением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сутки,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 гинекологического осмотра,  выявивших язвенно-некротические очаги на слизистой вульвы, поставлен 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предварительный диагноз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(код  по МКБ-Х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76.6): Острая язва вульвы </a:t>
            </a:r>
            <a:r>
              <a:rPr kumimoji="0" lang="ru-RU" sz="20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Липшютца-Чапина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Сопутствующий диагноз: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Осложнения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7" y="357165"/>
            <a:ext cx="4932917" cy="10928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63040" y="1528354"/>
          <a:ext cx="10162901" cy="162850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2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29093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ОАК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Лейк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  (х10</a:t>
                      </a:r>
                      <a:r>
                        <a:rPr lang="ru-RU" sz="1600" b="1" spc="-15" baseline="30000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Нейтр%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Лимф%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Мон%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Эоз%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Баз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Эритр (х10</a:t>
                      </a:r>
                      <a:r>
                        <a:rPr lang="ru-RU" sz="1600" b="1" spc="-15" baseline="30000"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en-US" sz="1600" b="1" spc="-15">
                          <a:latin typeface="Times New Roman"/>
                          <a:ea typeface="Times New Roman"/>
                        </a:rPr>
                        <a:t>Hb</a:t>
                      </a: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 г/л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ct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Тромб (х10</a:t>
                      </a:r>
                      <a:r>
                        <a:rPr lang="ru-RU" sz="1600" b="1" spc="-15" baseline="30000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СОЭ мм/ч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08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.2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4,62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36,3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.2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63,5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8,8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4,86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116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39,3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7840" y="3335443"/>
            <a:ext cx="9779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02.11.2024 – </a:t>
            </a:r>
            <a:r>
              <a:rPr lang="ru-RU" b="1" dirty="0">
                <a:solidFill>
                  <a:srgbClr val="FF0000"/>
                </a:solidFill>
              </a:rPr>
              <a:t>микроскопия вагинального мазка </a:t>
            </a:r>
            <a:r>
              <a:rPr lang="ru-RU" dirty="0"/>
              <a:t>– лейкоциты 0-1 в </a:t>
            </a:r>
            <a:r>
              <a:rPr lang="ru-RU" dirty="0" err="1"/>
              <a:t>п</a:t>
            </a:r>
            <a:r>
              <a:rPr lang="ru-RU" dirty="0"/>
              <a:t>/зрения</a:t>
            </a:r>
          </a:p>
          <a:p>
            <a:endParaRPr lang="ru-RU" dirty="0"/>
          </a:p>
          <a:p>
            <a:r>
              <a:rPr lang="ru-RU" dirty="0"/>
              <a:t>02.11.2024 – </a:t>
            </a:r>
            <a:r>
              <a:rPr lang="ru-RU" b="1" dirty="0">
                <a:solidFill>
                  <a:srgbClr val="FF0000"/>
                </a:solidFill>
              </a:rPr>
              <a:t>микробиологическое исследование вагинального мазка </a:t>
            </a:r>
            <a:r>
              <a:rPr lang="ru-RU" dirty="0"/>
              <a:t>– </a:t>
            </a:r>
            <a:r>
              <a:rPr lang="en-US" dirty="0"/>
              <a:t>pseudomonas </a:t>
            </a:r>
            <a:r>
              <a:rPr lang="en-US" dirty="0" err="1"/>
              <a:t>aeruginosa</a:t>
            </a:r>
            <a:r>
              <a:rPr lang="ru-RU" dirty="0"/>
              <a:t> 10*6. Чувствительность к </a:t>
            </a:r>
            <a:r>
              <a:rPr lang="ru-RU" dirty="0" err="1"/>
              <a:t>цефоперазону</a:t>
            </a:r>
            <a:r>
              <a:rPr lang="ru-RU" dirty="0"/>
              <a:t>/</a:t>
            </a:r>
            <a:r>
              <a:rPr lang="ru-RU" dirty="0" err="1"/>
              <a:t>сульбактаму</a:t>
            </a:r>
            <a:r>
              <a:rPr lang="ru-RU" dirty="0"/>
              <a:t>, </a:t>
            </a:r>
            <a:r>
              <a:rPr lang="ru-RU" dirty="0" err="1"/>
              <a:t>меропенему</a:t>
            </a:r>
            <a:endParaRPr lang="ru-RU" dirty="0"/>
          </a:p>
          <a:p>
            <a:endParaRPr lang="ru-RU" dirty="0"/>
          </a:p>
          <a:p>
            <a:r>
              <a:rPr lang="ru-RU" dirty="0"/>
              <a:t>08.11.2024 – </a:t>
            </a:r>
            <a:r>
              <a:rPr lang="ru-RU" b="1" dirty="0" err="1">
                <a:solidFill>
                  <a:srgbClr val="FF0000"/>
                </a:solidFill>
              </a:rPr>
              <a:t>прокальцитониновый</a:t>
            </a:r>
            <a:r>
              <a:rPr lang="ru-RU" b="1" dirty="0">
                <a:solidFill>
                  <a:srgbClr val="FF0000"/>
                </a:solidFill>
              </a:rPr>
              <a:t> тест </a:t>
            </a:r>
            <a:r>
              <a:rPr lang="ru-RU" dirty="0"/>
              <a:t>– менее 0,5 – отрицательный.  </a:t>
            </a:r>
          </a:p>
          <a:p>
            <a:endParaRPr lang="ru-RU" dirty="0"/>
          </a:p>
          <a:p>
            <a:r>
              <a:rPr lang="ru-RU" dirty="0"/>
              <a:t>13.11.2024 - </a:t>
            </a:r>
            <a:r>
              <a:rPr lang="ru-RU" b="1" dirty="0">
                <a:solidFill>
                  <a:srgbClr val="FF0000"/>
                </a:solidFill>
              </a:rPr>
              <a:t>ПЦР крови на вирусы</a:t>
            </a:r>
            <a:r>
              <a:rPr lang="ru-RU" dirty="0"/>
              <a:t> герпеса тип- 1,2 – отрицательно, вирусы герпеса тип 6 - положительно, ЦМВ, </a:t>
            </a:r>
            <a:r>
              <a:rPr lang="ru-RU" dirty="0" err="1"/>
              <a:t>Эпштейн-Барра</a:t>
            </a:r>
            <a:r>
              <a:rPr lang="ru-RU" dirty="0"/>
              <a:t> – отрицательно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5621" y="191624"/>
            <a:ext cx="5099540" cy="1030109"/>
          </a:xfrm>
        </p:spPr>
        <p:txBody>
          <a:bodyPr/>
          <a:lstStyle/>
          <a:p>
            <a:r>
              <a:rPr lang="ru-RU" b="1" dirty="0"/>
              <a:t>Клинический случай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88A1C-172C-34C8-1913-0BEEB9200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4920"/>
            <a:ext cx="5318760" cy="559308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91200" y="411478"/>
          <a:ext cx="6217920" cy="5341373"/>
        </p:xfrm>
        <a:graphic>
          <a:graphicData uri="http://schemas.openxmlformats.org/drawingml/2006/table">
            <a:tbl>
              <a:tblPr/>
              <a:tblGrid>
                <a:gridCol w="136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05.11.2024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09-00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Обход лечащего врача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–  3 сутки пребывания в стационаре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 – 37,6◦С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– 38.6◦С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ЧСС 82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Общее состояние средней тяжести. Жалобы на гиперемию вульвы и боли в области вульвы при мочеиспускании. Кожа и видимые слизистые чистые, физиологической окраски. 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Обследование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ОАК 05.11.2024 – лейкоцитоз - 18,05, СОЭ 51 мм/час</a:t>
                      </a:r>
                    </a:p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Консультация педиатра – 05.11.2024 – патологии со стороны внутренних органов не выявлено</a:t>
                      </a:r>
                      <a:endParaRPr lang="ru-RU" sz="1400" dirty="0">
                        <a:latin typeface="Calibri"/>
                      </a:endParaRPr>
                    </a:p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Консультация дерматолога - 05.11.2024 –</a:t>
                      </a:r>
                      <a:r>
                        <a:rPr lang="ru-RU" sz="1400" u="sng" dirty="0">
                          <a:latin typeface="Times New Roman"/>
                        </a:rPr>
                        <a:t> Острая язва вульвы </a:t>
                      </a:r>
                      <a:r>
                        <a:rPr lang="ru-RU" sz="1400" u="sng" dirty="0" err="1">
                          <a:latin typeface="Times New Roman"/>
                        </a:rPr>
                        <a:t>Липшютца-Чапина</a:t>
                      </a:r>
                      <a:r>
                        <a:rPr lang="ru-RU" sz="1400" dirty="0">
                          <a:latin typeface="Times New Roman"/>
                        </a:rPr>
                        <a:t>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Клинический диагноз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latin typeface="Times New Roman"/>
                        </a:rPr>
                        <a:t>Острая язва вульвы Липшютца-Чапина</a:t>
                      </a:r>
                      <a:r>
                        <a:rPr lang="ru-RU" sz="1400">
                          <a:latin typeface="Times New Roman"/>
                        </a:rPr>
                        <a:t>. (код  по МКБ-Х – </a:t>
                      </a:r>
                      <a:r>
                        <a:rPr lang="en-US" sz="1400">
                          <a:latin typeface="Times New Roman"/>
                        </a:rPr>
                        <a:t>N</a:t>
                      </a:r>
                      <a:r>
                        <a:rPr lang="ru-RU" sz="1400">
                          <a:latin typeface="Times New Roman"/>
                        </a:rPr>
                        <a:t>76.6):</a:t>
                      </a:r>
                      <a:endParaRPr lang="ru-RU" sz="140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Рекомендации: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Санация вульвы раствором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Хлоргексидина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– 20,0 на 1 процедуру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Акридер-гента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крем 2 раза в день– мазь – на очаги гиперемии– 7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Фукорцин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– 2 раза в день – 7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Цефазолин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0,2 г *3 раза в день в/м;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Преднизолон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15 мг в/м – 5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Свечи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Виферон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500.000*2 раза в день ректально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227238" y="552455"/>
            <a:ext cx="5099540" cy="103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Клинический случай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88A1C-172C-34C8-1913-0BEEB9200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4" y="0"/>
            <a:ext cx="51435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1" y="1582564"/>
            <a:ext cx="6004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Проведенное лечение: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цефаперазон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сульбактам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1,4 г на курс, раствор натрия хлорида 0,9%- 700 мл на курс,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преднизолон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105 мг на курс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санация вульвы раствором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мирамистина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40,0 на 1 промывание, раствор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Повидон-Йод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– 4 дня, мазь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Тридерм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7 дней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E2A1E48-C2DF-C0BB-5F19-E648069889DF}"/>
              </a:ext>
            </a:extLst>
          </p:cNvPr>
          <p:cNvSpPr txBox="1"/>
          <p:nvPr/>
        </p:nvSpPr>
        <p:spPr>
          <a:xfrm>
            <a:off x="1732607" y="198375"/>
            <a:ext cx="104593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1913 г. австрийский дерматолог Бенджамин </a:t>
            </a:r>
            <a:r>
              <a:rPr lang="ru-RU" sz="2400" dirty="0" err="1"/>
              <a:t>Липшютц</a:t>
            </a:r>
            <a:r>
              <a:rPr lang="ru-RU" sz="2400" dirty="0"/>
              <a:t> впервые описал острые генитальные язвы у девочек-подростков без каких-либо признаков инфекций, передаваемых половым путем [</a:t>
            </a:r>
            <a:r>
              <a:rPr lang="en-US" sz="2400" dirty="0"/>
              <a:t>1</a:t>
            </a:r>
            <a:r>
              <a:rPr lang="ru-RU" sz="2400" dirty="0"/>
              <a:t>]. Эти язвы, называемые язвами </a:t>
            </a:r>
            <a:r>
              <a:rPr lang="ru-RU" sz="2400" dirty="0" err="1"/>
              <a:t>Липшютца</a:t>
            </a:r>
            <a:r>
              <a:rPr lang="ru-RU" sz="2400" dirty="0"/>
              <a:t>, также известны как острые генитальные язвы; реактивные острые генитальные язвы, не связанные с инфекциями, передаваемыми половым путем; острые язвы вульвы; первичные афтозные язвы и др.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D186A-19B3-4DC8-DE02-D24E43E374AD}"/>
              </a:ext>
            </a:extLst>
          </p:cNvPr>
          <p:cNvSpPr txBox="1"/>
          <p:nvPr/>
        </p:nvSpPr>
        <p:spPr>
          <a:xfrm>
            <a:off x="377605" y="5934670"/>
            <a:ext cx="11436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/>
              <a:t>1. </a:t>
            </a:r>
            <a:r>
              <a:rPr lang="en-US" sz="1600" i="1" dirty="0"/>
              <a:t>Schindler Leal A.A., </a:t>
            </a:r>
            <a:r>
              <a:rPr lang="en-US" sz="1600" i="1" dirty="0" err="1"/>
              <a:t>Piccinato</a:t>
            </a:r>
            <a:r>
              <a:rPr lang="en-US" sz="1600" i="1" dirty="0"/>
              <a:t> C.A., Beck A.P.A., Gomes M.T.V., </a:t>
            </a:r>
            <a:r>
              <a:rPr lang="en-US" sz="1600" i="1" dirty="0" err="1"/>
              <a:t>Podgaec</a:t>
            </a:r>
            <a:r>
              <a:rPr lang="en-US" sz="1600" i="1" dirty="0"/>
              <a:t> S. Acute genital ulcers: keep </a:t>
            </a:r>
            <a:r>
              <a:rPr lang="en-US" sz="1600" i="1" dirty="0" err="1"/>
              <a:t>Lipschütz</a:t>
            </a:r>
            <a:r>
              <a:rPr lang="en-US" sz="1600" i="1" dirty="0"/>
              <a:t> ulcer in mind // Arch. Gynecol. Obstet. 2018. Vol. 298, N 5. P. 927–931. DOI: https:// doi.org/10.1007/s00404-018-4866-6</a:t>
            </a:r>
            <a:endParaRPr lang="ru-RU" sz="1600" i="1" dirty="0"/>
          </a:p>
        </p:txBody>
      </p:sp>
      <p:pic>
        <p:nvPicPr>
          <p:cNvPr id="17" name="Picture 2" descr="C:\Users\VERA\Downloads\IMG_1418.jpg">
            <a:extLst>
              <a:ext uri="{FF2B5EF4-FFF2-40B4-BE49-F238E27FC236}">
                <a16:creationId xmlns:a16="http://schemas.microsoft.com/office/drawing/2014/main" id="{64981F3F-BDB8-410D-0D2A-9CDEE43D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17" y="3094892"/>
            <a:ext cx="2713748" cy="27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1A3E4D-A40B-C45E-7E62-722557B5BBAA}"/>
              </a:ext>
            </a:extLst>
          </p:cNvPr>
          <p:cNvSpPr txBox="1"/>
          <p:nvPr/>
        </p:nvSpPr>
        <p:spPr>
          <a:xfrm>
            <a:off x="5205046" y="3111988"/>
            <a:ext cx="64686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систематическом обзоре 2020 г. упоминается лишь 158 описанных случаев [1]. Отсутствие установленных диагностических критериев превращает данное заболевание в </a:t>
            </a:r>
            <a:r>
              <a:rPr lang="ru-RU" sz="2400" b="1" u="sng" dirty="0">
                <a:solidFill>
                  <a:srgbClr val="FF0000"/>
                </a:solidFill>
              </a:rPr>
              <a:t>диагноз исключения </a:t>
            </a:r>
          </a:p>
        </p:txBody>
      </p:sp>
    </p:spTree>
    <p:extLst>
      <p:ext uri="{BB962C8B-B14F-4D97-AF65-F5344CB8AC3E}">
        <p14:creationId xmlns:p14="http://schemas.microsoft.com/office/powerpoint/2010/main" val="238922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ева\Downloads\IMG_983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010" y="609600"/>
            <a:ext cx="5143500" cy="6035040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147560" y="618344"/>
            <a:ext cx="4636453" cy="103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>
                <a:ln>
                  <a:noFill/>
                </a:ln>
                <a:solidFill>
                  <a:srgbClr val="0D7DA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Клинический случай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D7D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86600" y="1265238"/>
            <a:ext cx="47254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Выписана 20.11.2024 (18 к/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обработку вульвы мазью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Бетадин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2 раза в день – 3 дня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Ацикловир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5 раз в день – 10 дней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Повторный осмотр через 7 дней, ОАК через 7 дней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амбулаторно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3458937" y="4674052"/>
            <a:ext cx="6615112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Impact" charset="0"/>
              </a:rPr>
              <a:t>Спасибо за внимание</a:t>
            </a:r>
            <a:r>
              <a:rPr lang="en-US" altLang="ru-RU" sz="3600" dirty="0">
                <a:solidFill>
                  <a:srgbClr val="00206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3" y="1669382"/>
            <a:ext cx="8815136" cy="21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86381" y="5614989"/>
            <a:ext cx="1745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500" b="1" dirty="0"/>
              <a:t>г. </a:t>
            </a:r>
            <a:r>
              <a:rPr lang="ru-RU" altLang="ru-RU" sz="1500" b="1" dirty="0" err="1"/>
              <a:t>Ростов</a:t>
            </a:r>
            <a:r>
              <a:rPr lang="ru-RU" altLang="ru-RU" sz="1500" b="1" dirty="0"/>
              <a:t>-на-Дону </a:t>
            </a:r>
          </a:p>
          <a:p>
            <a:pPr algn="ctr"/>
            <a:r>
              <a:rPr lang="ru-RU" altLang="ru-RU" sz="1500" b="1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0315437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9704" y="89070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ЧАПИНА — ЛИПШЮТЦА ОСТРАЯ ЯЗВА ВУЛЬВЫ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85803" y="529057"/>
            <a:ext cx="2566010" cy="5386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Возбудитель – Гр (+) </a:t>
            </a:r>
            <a:r>
              <a:rPr lang="en-US" dirty="0"/>
              <a:t>Lactobacillus </a:t>
            </a:r>
            <a:r>
              <a:rPr lang="en-US" dirty="0" err="1"/>
              <a:t>casei</a:t>
            </a:r>
            <a:r>
              <a:rPr lang="ru-RU" dirty="0"/>
              <a:t>, </a:t>
            </a:r>
            <a:r>
              <a:rPr lang="ru-RU" dirty="0" err="1"/>
              <a:t>сапрофитирующая</a:t>
            </a:r>
            <a:r>
              <a:rPr lang="ru-RU" dirty="0"/>
              <a:t> на слизистой оболочке влагалища. При иммунодефиците, </a:t>
            </a:r>
            <a:r>
              <a:rPr lang="ru-RU" dirty="0" err="1"/>
              <a:t>аллергизации</a:t>
            </a:r>
            <a:r>
              <a:rPr lang="ru-RU" dirty="0"/>
              <a:t>, эти сапрофиты приобретают патогенные свойства. Развитие острой язвы вульвы является результатом </a:t>
            </a:r>
            <a:r>
              <a:rPr lang="ru-RU" dirty="0" err="1"/>
              <a:t>гиперергической</a:t>
            </a:r>
            <a:r>
              <a:rPr lang="ru-RU" dirty="0"/>
              <a:t> реакции организма на действие возбудителя, протекающей по типу феномена </a:t>
            </a:r>
            <a:r>
              <a:rPr lang="ru-RU" dirty="0" err="1"/>
              <a:t>Артюса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C0E9A-ADAC-8D5C-D593-4731699E112E}"/>
              </a:ext>
            </a:extLst>
          </p:cNvPr>
          <p:cNvSpPr txBox="1"/>
          <p:nvPr/>
        </p:nvSpPr>
        <p:spPr>
          <a:xfrm>
            <a:off x="1139025" y="3913615"/>
            <a:ext cx="6845646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Lactobacillus casei (</a:t>
            </a:r>
            <a:r>
              <a:rPr lang="ru-RU" sz="2000" b="1" dirty="0">
                <a:solidFill>
                  <a:schemeClr val="bg1"/>
                </a:solidFill>
              </a:rPr>
              <a:t>прежнее название </a:t>
            </a:r>
            <a:r>
              <a:rPr lang="en-US" sz="2000" b="1" dirty="0">
                <a:solidFill>
                  <a:schemeClr val="bg1"/>
                </a:solidFill>
              </a:rPr>
              <a:t>Bacillus </a:t>
            </a:r>
            <a:r>
              <a:rPr lang="en-US" sz="2000" b="1" dirty="0" err="1">
                <a:solidFill>
                  <a:schemeClr val="bg1"/>
                </a:solidFill>
              </a:rPr>
              <a:t>crassus</a:t>
            </a:r>
            <a:r>
              <a:rPr lang="en-US" sz="2000" b="1" dirty="0">
                <a:solidFill>
                  <a:schemeClr val="bg1"/>
                </a:solidFill>
              </a:rPr>
              <a:t>, Bacillus vaginalis </a:t>
            </a:r>
            <a:r>
              <a:rPr lang="en-US" sz="2000" b="1" dirty="0" err="1">
                <a:solidFill>
                  <a:schemeClr val="bg1"/>
                </a:solidFill>
              </a:rPr>
              <a:t>Doderlein</a:t>
            </a:r>
            <a:r>
              <a:rPr lang="en-US" sz="2000" b="1" dirty="0">
                <a:solidFill>
                  <a:schemeClr val="bg1"/>
                </a:solidFill>
              </a:rPr>
              <a:t>), </a:t>
            </a:r>
            <a:r>
              <a:rPr lang="ru-RU" sz="2000" b="1" dirty="0">
                <a:solidFill>
                  <a:schemeClr val="bg1"/>
                </a:solidFill>
              </a:rPr>
              <a:t>может стать причиной развития острого заболевания наружных гениталий, определяемого как острая язва вульвы </a:t>
            </a:r>
            <a:r>
              <a:rPr lang="ru-RU" sz="2000" b="1" dirty="0" err="1">
                <a:solidFill>
                  <a:schemeClr val="bg1"/>
                </a:solidFill>
              </a:rPr>
              <a:t>Липшютца</a:t>
            </a:r>
            <a:r>
              <a:rPr lang="ru-RU" sz="2000" b="1" dirty="0">
                <a:solidFill>
                  <a:schemeClr val="bg1"/>
                </a:solidFill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</a:rPr>
              <a:t>Чапина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ulcus</a:t>
            </a:r>
            <a:r>
              <a:rPr lang="en-US" sz="2000" b="1" dirty="0">
                <a:solidFill>
                  <a:schemeClr val="bg1"/>
                </a:solidFill>
              </a:rPr>
              <a:t> vulvae </a:t>
            </a:r>
            <a:r>
              <a:rPr lang="en-US" sz="2000" b="1" dirty="0" err="1">
                <a:solidFill>
                  <a:schemeClr val="bg1"/>
                </a:solidFill>
              </a:rPr>
              <a:t>acutum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Lipschutz</a:t>
            </a:r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 err="1">
                <a:solidFill>
                  <a:schemeClr val="bg1"/>
                </a:solidFill>
              </a:rPr>
              <a:t>Tchapin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6732C-D874-581E-42FB-AFA9004AD4D7}"/>
              </a:ext>
            </a:extLst>
          </p:cNvPr>
          <p:cNvSpPr txBox="1"/>
          <p:nvPr/>
        </p:nvSpPr>
        <p:spPr>
          <a:xfrm>
            <a:off x="1004207" y="1744057"/>
            <a:ext cx="6980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ОСТРАЯ ЯЗВА ВУЛЬВЫ – </a:t>
            </a:r>
            <a:r>
              <a:rPr lang="ru-RU" b="1" dirty="0"/>
              <a:t>обусловлена сенсибилизацией к </a:t>
            </a:r>
            <a:r>
              <a:rPr lang="en-US" b="1" dirty="0"/>
              <a:t>Lactobacillus </a:t>
            </a:r>
            <a:r>
              <a:rPr lang="en-US" b="1" dirty="0" err="1"/>
              <a:t>casei</a:t>
            </a:r>
            <a:r>
              <a:rPr lang="en-US" b="1" dirty="0"/>
              <a:t> </a:t>
            </a:r>
            <a:r>
              <a:rPr lang="ru-RU" b="1" dirty="0"/>
              <a:t>и проявляющееся появлением одиночных или множественных язв на слизистой вульвы с гнойным отделяемым. Возникает главным образом у девушек и молодых женщин</a:t>
            </a:r>
          </a:p>
        </p:txBody>
      </p:sp>
    </p:spTree>
    <p:extLst>
      <p:ext uri="{BB962C8B-B14F-4D97-AF65-F5344CB8AC3E}">
        <p14:creationId xmlns:p14="http://schemas.microsoft.com/office/powerpoint/2010/main" val="375358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83" y="269924"/>
            <a:ext cx="9807319" cy="1092812"/>
          </a:xfrm>
        </p:spPr>
        <p:txBody>
          <a:bodyPr/>
          <a:lstStyle/>
          <a:p>
            <a:r>
              <a:rPr lang="ru-RU" b="1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B05BA-A067-371A-5A5D-EE91D4E2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64" y="1362736"/>
            <a:ext cx="10319671" cy="53170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Приобретение своеобразной патогенности </a:t>
            </a:r>
            <a:r>
              <a:rPr lang="en-US" sz="2000" dirty="0">
                <a:solidFill>
                  <a:schemeClr val="tx1"/>
                </a:solidFill>
              </a:rPr>
              <a:t>Lactobacillus </a:t>
            </a:r>
            <a:r>
              <a:rPr lang="en-US" sz="2000" dirty="0" err="1">
                <a:solidFill>
                  <a:schemeClr val="tx1"/>
                </a:solidFill>
              </a:rPr>
              <a:t>casei</a:t>
            </a:r>
            <a:r>
              <a:rPr lang="ru-RU" sz="2000" dirty="0">
                <a:solidFill>
                  <a:schemeClr val="tx1"/>
                </a:solidFill>
              </a:rPr>
              <a:t> (переход из </a:t>
            </a:r>
            <a:r>
              <a:rPr lang="ru-RU" sz="2000" dirty="0" err="1">
                <a:solidFill>
                  <a:schemeClr val="tx1"/>
                </a:solidFill>
              </a:rPr>
              <a:t>сапрофитирующего</a:t>
            </a:r>
            <a:r>
              <a:rPr lang="ru-RU" sz="2000" dirty="0">
                <a:solidFill>
                  <a:schemeClr val="tx1"/>
                </a:solidFill>
              </a:rPr>
              <a:t> состояния) в ответ на иммунные </a:t>
            </a:r>
            <a:r>
              <a:rPr lang="ru-RU" sz="2000" dirty="0" err="1">
                <a:solidFill>
                  <a:schemeClr val="tx1"/>
                </a:solidFill>
              </a:rPr>
              <a:t>дискорреляции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Повышенная аллергическая (извращенная) чувствительность и сенсибилизация организма к данному возбудителю (внутрикожная реакция с вакциной влагалищной палочки и реакция связывания комплемента у больных положительны)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Снижение реактивности организма - заболевание часто развивается после перенесенных инфекций (ангина, тонзиллит, пневмония, туберкулез).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Lactobacillus </a:t>
            </a:r>
            <a:r>
              <a:rPr lang="en-US" sz="2000" dirty="0" err="1">
                <a:solidFill>
                  <a:schemeClr val="tx1"/>
                </a:solidFill>
              </a:rPr>
              <a:t>casei</a:t>
            </a:r>
            <a:r>
              <a:rPr lang="ru-RU" sz="2000" dirty="0">
                <a:solidFill>
                  <a:schemeClr val="tx1"/>
                </a:solidFill>
              </a:rPr>
              <a:t> обнаруживают в значительном количестве в гнойном отделяемом язв при окраске по </a:t>
            </a:r>
            <a:r>
              <a:rPr lang="ru-RU" sz="2000" dirty="0" err="1">
                <a:solidFill>
                  <a:schemeClr val="tx1"/>
                </a:solidFill>
              </a:rPr>
              <a:t>Граму</a:t>
            </a:r>
            <a:r>
              <a:rPr lang="ru-RU" sz="2000" dirty="0">
                <a:solidFill>
                  <a:schemeClr val="tx1"/>
                </a:solidFill>
              </a:rPr>
              <a:t> или метиленовым синим в варианте толстых со срезанными конусами грамположительных палочек.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По мнению других авторов, обнаружение </a:t>
            </a:r>
            <a:r>
              <a:rPr lang="ru-RU" sz="2000" b="1" dirty="0" err="1">
                <a:solidFill>
                  <a:srgbClr val="FF0000"/>
                </a:solidFill>
              </a:rPr>
              <a:t>Bacillus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crassus</a:t>
            </a:r>
            <a:r>
              <a:rPr lang="ru-RU" sz="2000" b="1" dirty="0">
                <a:solidFill>
                  <a:srgbClr val="FF0000"/>
                </a:solidFill>
              </a:rPr>
              <a:t> не имеет этиологического значения, поскольку она может и отсутствовать при этом заболевании</a:t>
            </a:r>
          </a:p>
        </p:txBody>
      </p:sp>
    </p:spTree>
    <p:extLst>
      <p:ext uri="{BB962C8B-B14F-4D97-AF65-F5344CB8AC3E}">
        <p14:creationId xmlns:p14="http://schemas.microsoft.com/office/powerpoint/2010/main" val="3362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DFEBB-32B4-8842-B3DD-59A1E560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Ряд авторов определяют это состояние как болезнь, протекающую в варианте </a:t>
            </a:r>
            <a:r>
              <a:rPr lang="ru-RU" dirty="0" err="1"/>
              <a:t>многоформной</a:t>
            </a:r>
            <a:r>
              <a:rPr lang="ru-RU" dirty="0"/>
              <a:t> экссудативной или острой узловатой эритемы. </a:t>
            </a:r>
          </a:p>
          <a:p>
            <a:r>
              <a:rPr lang="ru-RU" dirty="0"/>
              <a:t>Вирус Эпштейна — Барр. </a:t>
            </a:r>
          </a:p>
          <a:p>
            <a:r>
              <a:rPr lang="ru-RU" dirty="0"/>
              <a:t>Как проявление тифозной или другой инфекции </a:t>
            </a:r>
          </a:p>
          <a:p>
            <a:r>
              <a:rPr lang="ru-RU"/>
              <a:t>Имеется мнение </a:t>
            </a:r>
            <a:r>
              <a:rPr lang="ru-RU" dirty="0"/>
              <a:t>о том, что язва вульвы является абортивной формой болезни </a:t>
            </a:r>
            <a:r>
              <a:rPr lang="ru-RU" dirty="0" err="1"/>
              <a:t>Бехчета</a:t>
            </a:r>
            <a:r>
              <a:rPr lang="ru-RU" dirty="0"/>
              <a:t> (большого </a:t>
            </a:r>
            <a:r>
              <a:rPr lang="ru-RU" dirty="0" err="1"/>
              <a:t>афтоза</a:t>
            </a:r>
            <a:r>
              <a:rPr lang="ru-RU" dirty="0"/>
              <a:t> </a:t>
            </a:r>
            <a:r>
              <a:rPr lang="ru-RU" dirty="0" err="1"/>
              <a:t>Турена</a:t>
            </a:r>
            <a:r>
              <a:rPr lang="ru-RU" dirty="0"/>
              <a:t>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ЭТИОЛОГИЯ</a:t>
            </a:r>
          </a:p>
        </p:txBody>
      </p:sp>
    </p:spTree>
    <p:extLst>
      <p:ext uri="{BB962C8B-B14F-4D97-AF65-F5344CB8AC3E}">
        <p14:creationId xmlns:p14="http://schemas.microsoft.com/office/powerpoint/2010/main" val="61485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81" y="617813"/>
            <a:ext cx="3600400" cy="5472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МКБ-10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523" y="1340768"/>
            <a:ext cx="4487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N76.0</a:t>
            </a:r>
            <a:r>
              <a:rPr lang="ru-RU" dirty="0"/>
              <a:t> Острый вагинит</a:t>
            </a:r>
          </a:p>
          <a:p>
            <a:r>
              <a:rPr lang="en-US" dirty="0"/>
              <a:t>N76.1</a:t>
            </a:r>
            <a:r>
              <a:rPr lang="ru-RU" dirty="0"/>
              <a:t> Подострый и хронический вагинит</a:t>
            </a:r>
          </a:p>
          <a:p>
            <a:r>
              <a:rPr lang="en-US" dirty="0"/>
              <a:t>N76.2</a:t>
            </a:r>
            <a:r>
              <a:rPr lang="ru-RU" dirty="0"/>
              <a:t> Острый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N76.3</a:t>
            </a:r>
            <a:r>
              <a:rPr lang="ru-RU" dirty="0"/>
              <a:t> Подострый и хронический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N76.4</a:t>
            </a:r>
            <a:r>
              <a:rPr lang="ru-RU" dirty="0"/>
              <a:t> Абсцесс вульвы</a:t>
            </a:r>
          </a:p>
          <a:p>
            <a:r>
              <a:rPr lang="en-US" dirty="0"/>
              <a:t>N76.5</a:t>
            </a:r>
            <a:r>
              <a:rPr lang="ru-RU" dirty="0"/>
              <a:t> Изъязвление влагалища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N76.6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Изъязвление вульвы</a:t>
            </a:r>
          </a:p>
          <a:p>
            <a:r>
              <a:rPr lang="en-US" dirty="0"/>
              <a:t>T76.8</a:t>
            </a:r>
            <a:r>
              <a:rPr lang="ru-RU" dirty="0"/>
              <a:t> Другие уточненные воспалительные болезни влагалища и вульвы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1148385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GAV </a:t>
            </a:r>
            <a:r>
              <a:rPr lang="ru-RU" b="1" dirty="0" err="1"/>
              <a:t>Вульвиты</a:t>
            </a:r>
            <a:endParaRPr lang="ru-RU" dirty="0"/>
          </a:p>
          <a:p>
            <a:r>
              <a:rPr lang="en-US" dirty="0"/>
              <a:t>GA00.0 </a:t>
            </a:r>
            <a:r>
              <a:rPr lang="ru-RU" dirty="0"/>
              <a:t>Острый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GA00.1 </a:t>
            </a:r>
            <a:r>
              <a:rPr lang="ru-RU" dirty="0"/>
              <a:t>Подострый, хронический или рецидивирующий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GA00.2 </a:t>
            </a:r>
            <a:r>
              <a:rPr lang="ru-RU" dirty="0"/>
              <a:t>Абсцесс вульвы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GA00.3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Генитальная язва вульвы</a:t>
            </a:r>
          </a:p>
          <a:p>
            <a:endParaRPr lang="ru-RU" b="1" dirty="0"/>
          </a:p>
          <a:p>
            <a:r>
              <a:rPr lang="ru-RU" b="1" dirty="0"/>
              <a:t>GA02 Вагинит</a:t>
            </a:r>
            <a:endParaRPr lang="ru-RU" dirty="0"/>
          </a:p>
          <a:p>
            <a:r>
              <a:rPr lang="ru-RU" dirty="0"/>
              <a:t>GA02.0 Острый вагинит</a:t>
            </a:r>
          </a:p>
          <a:p>
            <a:r>
              <a:rPr lang="ru-RU" dirty="0"/>
              <a:t>GA02.1 Воспалительный вагинит</a:t>
            </a:r>
          </a:p>
          <a:p>
            <a:r>
              <a:rPr lang="ru-RU" dirty="0"/>
              <a:t>GA02.2 Подострый или хронический вагинит</a:t>
            </a:r>
          </a:p>
          <a:p>
            <a:r>
              <a:rPr lang="ru-RU" dirty="0"/>
              <a:t>GA02.3 Генитальная язвенная болезнь влагалища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23992" y="11005"/>
            <a:ext cx="3600400" cy="10961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МКБ-11</a:t>
            </a:r>
          </a:p>
        </p:txBody>
      </p:sp>
    </p:spTree>
    <p:extLst>
      <p:ext uri="{BB962C8B-B14F-4D97-AF65-F5344CB8AC3E}">
        <p14:creationId xmlns:p14="http://schemas.microsoft.com/office/powerpoint/2010/main" val="104951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59131"/>
              </p:ext>
            </p:extLst>
          </p:nvPr>
        </p:nvGraphicFramePr>
        <p:xfrm>
          <a:off x="458161" y="213360"/>
          <a:ext cx="11275678" cy="664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3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</a:rPr>
                        <a:t>Нормоценоз</a:t>
                      </a:r>
                      <a:r>
                        <a:rPr lang="ru-RU" sz="1600" dirty="0">
                          <a:effectLst/>
                        </a:rPr>
                        <a:t> влагалища (девочки до 8 лет)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Количество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Lactobacillus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effectLst/>
                        </a:rPr>
                        <a:t>2,10±0,10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Enterobacteriaceae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3,43±0,19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Streptococcus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4,00±0,28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Staphylococcus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4,30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Gardnerella vaginalis, </a:t>
                      </a:r>
                      <a:r>
                        <a:rPr lang="en-US" sz="1600" dirty="0" err="1">
                          <a:effectLst/>
                        </a:rPr>
                        <a:t>Prevotella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bivia</a:t>
                      </a:r>
                      <a:r>
                        <a:rPr lang="en-US" sz="1600" dirty="0">
                          <a:effectLst/>
                        </a:rPr>
                        <a:t>, Porphyromonas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5,22±0,25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Eubacterium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4,79±0,33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Sneathia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Leptotrichia</a:t>
                      </a:r>
                      <a:r>
                        <a:rPr lang="en-US" sz="1600" dirty="0">
                          <a:effectLst/>
                        </a:rPr>
                        <a:t> spp., Fusobacterium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4,57±0,39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Megasphaera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Veillonella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Dialister</a:t>
                      </a:r>
                      <a:r>
                        <a:rPr lang="en-US" sz="1600" dirty="0">
                          <a:effectLst/>
                        </a:rPr>
                        <a:t>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4,55±0,17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Lachnobacterium spp., Clostridium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3,65±0,38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Mobiluncus spp., Corinebacterium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4,10±0,22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Peptostreptococcus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4,68±0,21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Atopobium vaginae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3,50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Candida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     —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Mycoplasma hominis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1,00±0,00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696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Ureaplasma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—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8787004" y="606044"/>
            <a:ext cx="9144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8196262" cy="1066800"/>
          </a:xfrm>
          <a:noFill/>
          <a:ln>
            <a:noFill/>
          </a:ln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Состав нормальной микрофлоры влагалища 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 подростков и женщин репродуктивного периода</a:t>
            </a: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73234864"/>
              </p:ext>
            </p:extLst>
          </p:nvPr>
        </p:nvGraphicFramePr>
        <p:xfrm>
          <a:off x="2055388" y="1144826"/>
          <a:ext cx="8352928" cy="5462039"/>
        </p:xfrm>
        <a:graphic>
          <a:graphicData uri="http://schemas.openxmlformats.org/drawingml/2006/table">
            <a:tbl>
              <a:tblPr/>
              <a:tblGrid>
                <a:gridCol w="573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Микроорганизм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Количество (КОЕ/мл)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Микроаэрофильные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Lactobacillus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G.vaginalis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Облигатно-анаэробные ГР(+)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Bifidobacterium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Clostridium spp.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Propionibacterium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Mobiluncus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Peptostreptococcus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Облигатно-анаэробные ГР(-)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Bacteroides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Prevotella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Fusobacterium spp.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Факультативно-анаэробные ГР(+) бактерии: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Corynebabacterium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Staphylococcus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Streptococcus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Enterobacteriaceae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Micoplasma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hominis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Ureaplasma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urealiticum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Micoplasma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fermentas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Дрожжеподобные грибы рода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Candida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Овал 1">
            <a:extLst>
              <a:ext uri="{FF2B5EF4-FFF2-40B4-BE49-F238E27FC236}">
                <a16:creationId xmlns:a16="http://schemas.microsoft.com/office/drawing/2014/main" id="{D5FE1B68-D95D-9B37-AC93-83E3259B2074}"/>
              </a:ext>
            </a:extLst>
          </p:cNvPr>
          <p:cNvSpPr/>
          <p:nvPr/>
        </p:nvSpPr>
        <p:spPr>
          <a:xfrm>
            <a:off x="7543799" y="1657349"/>
            <a:ext cx="1526722" cy="800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Biofi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0" y="3981156"/>
            <a:ext cx="8712967" cy="27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3726" y="753185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1. </a:t>
            </a:r>
            <a:r>
              <a:rPr lang="ru-RU" b="1" i="1" dirty="0">
                <a:solidFill>
                  <a:srgbClr val="FF0000"/>
                </a:solidFill>
              </a:rPr>
              <a:t>Адгезия</a:t>
            </a:r>
            <a:r>
              <a:rPr lang="ru-RU" b="1" dirty="0"/>
              <a:t>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Первичное прикрепление микроорганизмов к поверхности - стадия обратима.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Адгезивный процесс зависит от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рецепторной активности эпителиальных клеток и уровня активности половых гормонов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/>
              <a:t>2. </a:t>
            </a:r>
            <a:r>
              <a:rPr lang="ru-RU" b="1" i="1" dirty="0">
                <a:solidFill>
                  <a:srgbClr val="FF0000"/>
                </a:solidFill>
              </a:rPr>
              <a:t>Фиксация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Окончательное (необратимое) прикрепление. Микробы синтезируют внеклеточные полимеры, обеспечивающие прочную адгезию.</a:t>
            </a:r>
          </a:p>
          <a:p>
            <a:r>
              <a:rPr lang="ru-RU" b="1" i="1" dirty="0"/>
              <a:t>3. </a:t>
            </a:r>
            <a:r>
              <a:rPr lang="ru-RU" b="1" i="1" dirty="0">
                <a:solidFill>
                  <a:srgbClr val="FF0000"/>
                </a:solidFill>
              </a:rPr>
              <a:t>Созревание</a:t>
            </a:r>
            <a:r>
              <a:rPr lang="ru-RU" b="1" dirty="0">
                <a:solidFill>
                  <a:srgbClr val="FF0000"/>
                </a:solidFill>
              </a:rPr>
              <a:t> 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Клетки, прикрепившиеся к поверхности, облегчают прикрепление последующих клеток, внеклеточный матрикс удерживает вместе всю колонию. Накапливаются питательные вещества, клетки начинают делиться.</a:t>
            </a:r>
          </a:p>
          <a:p>
            <a:r>
              <a:rPr lang="ru-RU" b="1" i="1" dirty="0"/>
              <a:t>4. </a:t>
            </a:r>
            <a:r>
              <a:rPr lang="ru-RU" b="1" i="1" dirty="0">
                <a:solidFill>
                  <a:srgbClr val="FF0000"/>
                </a:solidFill>
              </a:rPr>
              <a:t>Рост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Образована зрелая биоплёнка. Экспрессия генов резистентности.</a:t>
            </a:r>
          </a:p>
          <a:p>
            <a:r>
              <a:rPr lang="ru-RU" b="1" i="1" dirty="0"/>
              <a:t>5. </a:t>
            </a:r>
            <a:r>
              <a:rPr lang="ru-RU" b="1" i="1" dirty="0">
                <a:solidFill>
                  <a:srgbClr val="FF0000"/>
                </a:solidFill>
              </a:rPr>
              <a:t>Дисперсия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(выброс бактерий): от биоплёнки отрываются отдельные клетки, способные через некоторое время прикрепиться к поверхности и образовать новую колонию.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7966" y="1470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Стадии формирования биопленки</a:t>
            </a:r>
          </a:p>
        </p:txBody>
      </p:sp>
    </p:spTree>
    <p:extLst>
      <p:ext uri="{BB962C8B-B14F-4D97-AF65-F5344CB8AC3E}">
        <p14:creationId xmlns:p14="http://schemas.microsoft.com/office/powerpoint/2010/main" val="3799438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1884</Words>
  <Application>Microsoft Office PowerPoint</Application>
  <PresentationFormat>Широкоэкранный</PresentationFormat>
  <Paragraphs>284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</vt:lpstr>
      <vt:lpstr>Arial Narrow</vt:lpstr>
      <vt:lpstr>Calibri</vt:lpstr>
      <vt:lpstr>Impact</vt:lpstr>
      <vt:lpstr>Times New Roman</vt:lpstr>
      <vt:lpstr>Тема Office</vt:lpstr>
      <vt:lpstr>Острая язва вульвы у девочки – диагностика и лечение</vt:lpstr>
      <vt:lpstr>Презентация PowerPoint</vt:lpstr>
      <vt:lpstr>Презентация PowerPoint</vt:lpstr>
      <vt:lpstr>ЭТИОЛОГИЯ</vt:lpstr>
      <vt:lpstr>ЭТИОЛОГИЯ</vt:lpstr>
      <vt:lpstr>МКБ-10</vt:lpstr>
      <vt:lpstr>Презентация PowerPoint</vt:lpstr>
      <vt:lpstr>Состав нормальной микрофлоры влагалища  у подростков и женщин репродуктивного периода</vt:lpstr>
      <vt:lpstr>Презентация PowerPoint</vt:lpstr>
      <vt:lpstr>ДИАГНОСТИЧЕСКИЕ КРИТЕРИИ ОСТРОЙ ЯЗВЫ ВУЛЬВЫ</vt:lpstr>
      <vt:lpstr>  </vt:lpstr>
      <vt:lpstr>Острая язва вульвы – формы заболевания</vt:lpstr>
      <vt:lpstr>КЛИНИЧЕСКАЯ КАРТИНА</vt:lpstr>
      <vt:lpstr>Клинический случай</vt:lpstr>
      <vt:lpstr>Клинический случай</vt:lpstr>
      <vt:lpstr>Клинический случай</vt:lpstr>
      <vt:lpstr>Презентация PowerPoint</vt:lpstr>
      <vt:lpstr>Клинический случай</vt:lpstr>
      <vt:lpstr>Презентация PowerPoint</vt:lpstr>
      <vt:lpstr>Клинический случай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</dc:creator>
  <cp:lastModifiedBy>Вера Андреева</cp:lastModifiedBy>
  <cp:revision>5</cp:revision>
  <dcterms:created xsi:type="dcterms:W3CDTF">2025-05-30T09:55:40Z</dcterms:created>
  <dcterms:modified xsi:type="dcterms:W3CDTF">2026-05-16T17:49:22Z</dcterms:modified>
</cp:coreProperties>
</file>