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73" r:id="rId5"/>
    <p:sldId id="274" r:id="rId6"/>
    <p:sldId id="261" r:id="rId7"/>
    <p:sldId id="262" r:id="rId8"/>
    <p:sldId id="263" r:id="rId9"/>
    <p:sldId id="264" r:id="rId10"/>
    <p:sldId id="266" r:id="rId11"/>
    <p:sldId id="265" r:id="rId12"/>
    <p:sldId id="270" r:id="rId13"/>
    <p:sldId id="267" r:id="rId14"/>
    <p:sldId id="268" r:id="rId15"/>
    <p:sldId id="271" r:id="rId16"/>
    <p:sldId id="272" r:id="rId17"/>
    <p:sldId id="275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7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BY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2</c:v>
                </c:pt>
              </c:strCache>
            </c:strRef>
          </c:tx>
          <c:dPt>
            <c:idx val="0"/>
            <c:bubble3D val="0"/>
            <c:explosion val="1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267-4EDD-86B4-F88B1DD71B4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267-4EDD-86B4-F88B1DD71B4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267-4EDD-86B4-F88B1DD71B4D}"/>
              </c:ext>
            </c:extLst>
          </c:dPt>
          <c:cat>
            <c:strRef>
              <c:f>Лист1!$A$2:$A$4</c:f>
              <c:strCache>
                <c:ptCount val="3"/>
                <c:pt idx="0">
                  <c:v>Железистый полип</c:v>
                </c:pt>
                <c:pt idx="1">
                  <c:v>Железисто-фиброзный полип</c:v>
                </c:pt>
                <c:pt idx="2">
                  <c:v>Фиброзный полип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0.18099999999999999</c:v>
                </c:pt>
                <c:pt idx="1">
                  <c:v>7.5999999999999998E-2</c:v>
                </c:pt>
                <c:pt idx="2">
                  <c:v>6.9000000000000006E-2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267-4EDD-86B4-F88B1DD71B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BY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BY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7CC5-0CC1-4BBA-ADD5-3A85147BC992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3E02-00C6-4FF6-AB95-7752ED2102B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932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7CC5-0CC1-4BBA-ADD5-3A85147BC992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3E02-00C6-4FF6-AB95-7752ED210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202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7CC5-0CC1-4BBA-ADD5-3A85147BC992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3E02-00C6-4FF6-AB95-7752ED210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120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7CC5-0CC1-4BBA-ADD5-3A85147BC992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3E02-00C6-4FF6-AB95-7752ED210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1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7CC5-0CC1-4BBA-ADD5-3A85147BC992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3E02-00C6-4FF6-AB95-7752ED2102B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886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7CC5-0CC1-4BBA-ADD5-3A85147BC992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3E02-00C6-4FF6-AB95-7752ED210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547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7CC5-0CC1-4BBA-ADD5-3A85147BC992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3E02-00C6-4FF6-AB95-7752ED210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4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7CC5-0CC1-4BBA-ADD5-3A85147BC992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3E02-00C6-4FF6-AB95-7752ED210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845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7CC5-0CC1-4BBA-ADD5-3A85147BC992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3E02-00C6-4FF6-AB95-7752ED210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196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C807CC5-0CC1-4BBA-ADD5-3A85147BC992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1393E02-00C6-4FF6-AB95-7752ED210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399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7CC5-0CC1-4BBA-ADD5-3A85147BC992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3E02-00C6-4FF6-AB95-7752ED210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585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C807CC5-0CC1-4BBA-ADD5-3A85147BC992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1393E02-00C6-4FF6-AB95-7752ED2102BE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30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0051" y="0"/>
            <a:ext cx="10058400" cy="3566160"/>
          </a:xfrm>
        </p:spPr>
        <p:txBody>
          <a:bodyPr>
            <a:normAutofit/>
          </a:bodyPr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Сочетанная пролиферативная патология матки у женщин репродуктивного возраста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4455619"/>
            <a:ext cx="10244051" cy="1619359"/>
          </a:xfrm>
        </p:spPr>
        <p:txBody>
          <a:bodyPr>
            <a:normAutofit fontScale="92500" lnSpcReduction="10000"/>
          </a:bodyPr>
          <a:lstStyle/>
          <a:p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Можейко Л.Ф.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Зав. Кафедрой акушерства и гинекологии с курсом повышения квалификации и переподготовки, д.м.н., профессор.</a:t>
            </a:r>
          </a:p>
          <a:p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Белонович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К.В.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преподаватель Кафедры акушерства и гинекологии с курсом повышения квалификации и переподготовки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государственный медицинский университет», 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Минск, Беларусь, 2025</a:t>
            </a:r>
          </a:p>
        </p:txBody>
      </p:sp>
    </p:spTree>
    <p:extLst>
      <p:ext uri="{BB962C8B-B14F-4D97-AF65-F5344CB8AC3E}">
        <p14:creationId xmlns:p14="http://schemas.microsoft.com/office/powerpoint/2010/main" val="1297641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9" r="3269"/>
          <a:stretch/>
        </p:blipFill>
        <p:spPr>
          <a:xfrm>
            <a:off x="7553684" y="3267785"/>
            <a:ext cx="4638316" cy="30749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43543"/>
            <a:ext cx="10058400" cy="1450757"/>
          </a:xfrm>
        </p:spPr>
        <p:txBody>
          <a:bodyPr>
            <a:normAutofit/>
          </a:bodyPr>
          <a:lstStyle/>
          <a:p>
            <a:pPr defTabSz="355600" hangingPunct="0">
              <a:lnSpc>
                <a:spcPct val="100000"/>
              </a:lnSpc>
              <a:spcBef>
                <a:spcPts val="0"/>
              </a:spcBef>
            </a:pPr>
            <a:r>
              <a:rPr lang="en-US" altLang="en-US" sz="3600" dirty="0" err="1">
                <a:latin typeface="Times New Roman" panose="02020603050405020304" pitchFamily="18" charset="0"/>
                <a:ea typeface="Canela Bold"/>
                <a:cs typeface="Times New Roman" panose="02020603050405020304" pitchFamily="18" charset="0"/>
                <a:sym typeface="Canela Bold"/>
              </a:rPr>
              <a:t>Сопутствующие</a:t>
            </a:r>
            <a:r>
              <a:rPr lang="en-US" altLang="ru-RU" sz="3600" dirty="0">
                <a:latin typeface="Times New Roman" panose="02020603050405020304" pitchFamily="18" charset="0"/>
                <a:ea typeface="Canela Bold"/>
                <a:cs typeface="Times New Roman" panose="02020603050405020304" pitchFamily="18" charset="0"/>
                <a:sym typeface="Canela Bold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ea typeface="Canela Bold"/>
                <a:cs typeface="Times New Roman" panose="02020603050405020304" pitchFamily="18" charset="0"/>
                <a:sym typeface="Canela Bold"/>
              </a:rPr>
              <a:t>заболевания</a:t>
            </a:r>
            <a:endParaRPr lang="ru-RU" altLang="en-US" sz="3600" dirty="0">
              <a:latin typeface="Times New Roman" panose="02020603050405020304" pitchFamily="18" charset="0"/>
              <a:ea typeface="Canela Bold"/>
              <a:cs typeface="Times New Roman" panose="02020603050405020304" pitchFamily="18" charset="0"/>
              <a:sym typeface="Canela Bold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31219"/>
            <a:ext cx="10058400" cy="4023360"/>
          </a:xfrm>
        </p:spPr>
        <p:txBody>
          <a:bodyPr/>
          <a:lstStyle/>
          <a:p>
            <a:pPr marL="0" indent="0" algn="just" defTabSz="355600" hangingPunc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ru-RU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nela Bold"/>
                <a:cs typeface="Times New Roman" panose="02020603050405020304" pitchFamily="18" charset="0"/>
                <a:sym typeface="Canela Bold"/>
              </a:rPr>
              <a:t>И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nela Bold"/>
                <a:cs typeface="Times New Roman" panose="02020603050405020304" pitchFamily="18" charset="0"/>
                <a:sym typeface="Canela Bold"/>
              </a:rPr>
              <a:t>збыточная</a:t>
            </a:r>
            <a:r>
              <a:rPr lang="en-US" alt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nela Bold"/>
                <a:cs typeface="Times New Roman" panose="02020603050405020304" pitchFamily="18" charset="0"/>
                <a:sym typeface="Canela Bold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nela Bold"/>
                <a:cs typeface="Times New Roman" panose="02020603050405020304" pitchFamily="18" charset="0"/>
                <a:sym typeface="Canela Bold"/>
              </a:rPr>
              <a:t>масса</a:t>
            </a:r>
            <a:r>
              <a:rPr lang="en-US" alt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nela Bold"/>
                <a:cs typeface="Times New Roman" panose="02020603050405020304" pitchFamily="18" charset="0"/>
                <a:sym typeface="Canela Bold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nela Bold"/>
                <a:cs typeface="Times New Roman" panose="02020603050405020304" pitchFamily="18" charset="0"/>
                <a:sym typeface="Canela Bold"/>
              </a:rPr>
              <a:t>тела</a:t>
            </a:r>
            <a:r>
              <a:rPr lang="en-US" alt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nela Bold"/>
                <a:cs typeface="Times New Roman" panose="02020603050405020304" pitchFamily="18" charset="0"/>
                <a:sym typeface="Canela Bold"/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nela Bold"/>
                <a:cs typeface="Times New Roman" panose="02020603050405020304" pitchFamily="18" charset="0"/>
                <a:sym typeface="Canela Bold"/>
              </a:rPr>
              <a:t>и</a:t>
            </a:r>
            <a:r>
              <a:rPr lang="en-US" alt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nela Bold"/>
                <a:cs typeface="Times New Roman" panose="02020603050405020304" pitchFamily="18" charset="0"/>
                <a:sym typeface="Canela Bold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nela Bold"/>
                <a:cs typeface="Times New Roman" panose="02020603050405020304" pitchFamily="18" charset="0"/>
                <a:sym typeface="Canela Bold"/>
              </a:rPr>
              <a:t>ожирение</a:t>
            </a:r>
            <a:r>
              <a:rPr lang="en-US" alt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nela Bold"/>
                <a:cs typeface="Times New Roman" panose="02020603050405020304" pitchFamily="18" charset="0"/>
                <a:sym typeface="Canela Bold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nela Bold"/>
                <a:cs typeface="Times New Roman" panose="02020603050405020304" pitchFamily="18" charset="0"/>
                <a:sym typeface="Canela Bold"/>
              </a:rPr>
              <a:t>составили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 pitchFamily="18" charset="0"/>
                <a:ea typeface="Canela Bold"/>
                <a:cs typeface="Times New Roman" panose="02020603050405020304" pitchFamily="18" charset="0"/>
                <a:sym typeface="Canela Bold"/>
              </a:rPr>
              <a:t> 30,5%:</a:t>
            </a:r>
          </a:p>
          <a:p>
            <a:pPr marL="571500" indent="-571500" algn="just" defTabSz="355600" hangingPunct="0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dirty="0" err="1">
                <a:latin typeface="Times New Roman" panose="02020603050405020304" pitchFamily="18" charset="0"/>
                <a:ea typeface="Canela Bold"/>
                <a:cs typeface="Times New Roman" panose="02020603050405020304" pitchFamily="18" charset="0"/>
                <a:sym typeface="Canela Bold"/>
              </a:rPr>
              <a:t>избыточная</a:t>
            </a:r>
            <a:r>
              <a:rPr lang="en-US" altLang="ru-RU" dirty="0">
                <a:latin typeface="Times New Roman" panose="02020603050405020304" pitchFamily="18" charset="0"/>
                <a:ea typeface="Canela Bold"/>
                <a:cs typeface="Times New Roman" panose="02020603050405020304" pitchFamily="18" charset="0"/>
                <a:sym typeface="Canela Bold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Canela Bold"/>
                <a:cs typeface="Times New Roman" panose="02020603050405020304" pitchFamily="18" charset="0"/>
                <a:sym typeface="Canela Bold"/>
              </a:rPr>
              <a:t>масса</a:t>
            </a:r>
            <a:r>
              <a:rPr lang="en-US" altLang="ru-RU" dirty="0">
                <a:latin typeface="Times New Roman" panose="02020603050405020304" pitchFamily="18" charset="0"/>
                <a:ea typeface="Canela Bold"/>
                <a:cs typeface="Times New Roman" panose="02020603050405020304" pitchFamily="18" charset="0"/>
                <a:sym typeface="Canela Bold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Canela Bold"/>
                <a:cs typeface="Times New Roman" panose="02020603050405020304" pitchFamily="18" charset="0"/>
                <a:sym typeface="Canela Bold"/>
              </a:rPr>
              <a:t>тела</a:t>
            </a:r>
            <a:r>
              <a:rPr lang="ru-RU" altLang="en-US" dirty="0">
                <a:latin typeface="Times New Roman" panose="02020603050405020304" pitchFamily="18" charset="0"/>
                <a:ea typeface="Canela Bold"/>
                <a:cs typeface="Times New Roman" panose="02020603050405020304" pitchFamily="18" charset="0"/>
                <a:sym typeface="Canela Bold"/>
              </a:rPr>
              <a:t> (14,3%)</a:t>
            </a:r>
          </a:p>
          <a:p>
            <a:pPr marL="571500" indent="-571500" algn="just" defTabSz="355600" hangingPunct="0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dirty="0" err="1">
                <a:latin typeface="Times New Roman" panose="02020603050405020304" pitchFamily="18" charset="0"/>
                <a:ea typeface="Canela Bold"/>
                <a:cs typeface="Times New Roman" panose="02020603050405020304" pitchFamily="18" charset="0"/>
                <a:sym typeface="Canela Bold"/>
              </a:rPr>
              <a:t>ожирение</a:t>
            </a:r>
            <a:r>
              <a:rPr lang="en-US" altLang="ru-RU" dirty="0">
                <a:latin typeface="Times New Roman" panose="02020603050405020304" pitchFamily="18" charset="0"/>
                <a:ea typeface="Canela Bold"/>
                <a:cs typeface="Times New Roman" panose="02020603050405020304" pitchFamily="18" charset="0"/>
                <a:sym typeface="Canela Bold"/>
              </a:rPr>
              <a:t> I </a:t>
            </a:r>
            <a:r>
              <a:rPr lang="en-US" altLang="en-US" dirty="0" err="1">
                <a:latin typeface="Times New Roman" panose="02020603050405020304" pitchFamily="18" charset="0"/>
                <a:ea typeface="Canela Bold"/>
                <a:cs typeface="Times New Roman" panose="02020603050405020304" pitchFamily="18" charset="0"/>
                <a:sym typeface="Canela Bold"/>
              </a:rPr>
              <a:t>степени</a:t>
            </a:r>
            <a:r>
              <a:rPr lang="ru-RU" altLang="en-US" dirty="0">
                <a:latin typeface="Times New Roman" panose="02020603050405020304" pitchFamily="18" charset="0"/>
                <a:ea typeface="Canela Bold"/>
                <a:cs typeface="Times New Roman" panose="02020603050405020304" pitchFamily="18" charset="0"/>
                <a:sym typeface="Canela Bold"/>
              </a:rPr>
              <a:t> (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Canela Bold"/>
              </a:rPr>
              <a:t>9,5%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Canela Bold"/>
              </a:rPr>
              <a:t>)</a:t>
            </a:r>
            <a:endParaRPr lang="en-US" altLang="ru-RU" dirty="0">
              <a:latin typeface="Times New Roman" panose="02020603050405020304" pitchFamily="18" charset="0"/>
              <a:ea typeface="Canela Bold"/>
              <a:cs typeface="Times New Roman" panose="02020603050405020304" pitchFamily="18" charset="0"/>
              <a:sym typeface="Canela Bold"/>
            </a:endParaRPr>
          </a:p>
          <a:p>
            <a:pPr marL="571500" indent="-571500" algn="just" defTabSz="355600" hangingPunct="0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dirty="0" err="1">
                <a:latin typeface="Times New Roman" panose="02020603050405020304" pitchFamily="18" charset="0"/>
                <a:ea typeface="Canela Bold"/>
                <a:cs typeface="Times New Roman" panose="02020603050405020304" pitchFamily="18" charset="0"/>
                <a:sym typeface="Canela Bold"/>
              </a:rPr>
              <a:t>ожирение</a:t>
            </a:r>
            <a:r>
              <a:rPr lang="en-US" altLang="ru-RU" dirty="0">
                <a:latin typeface="Times New Roman" panose="02020603050405020304" pitchFamily="18" charset="0"/>
                <a:ea typeface="Canela Bold"/>
                <a:cs typeface="Times New Roman" panose="02020603050405020304" pitchFamily="18" charset="0"/>
                <a:sym typeface="Canela Bold"/>
              </a:rPr>
              <a:t> II </a:t>
            </a:r>
            <a:r>
              <a:rPr lang="en-US" altLang="en-US" dirty="0" err="1">
                <a:latin typeface="Times New Roman" panose="02020603050405020304" pitchFamily="18" charset="0"/>
                <a:ea typeface="Canela Bold"/>
                <a:cs typeface="Times New Roman" panose="02020603050405020304" pitchFamily="18" charset="0"/>
                <a:sym typeface="Canela Bold"/>
              </a:rPr>
              <a:t>степени</a:t>
            </a:r>
            <a:r>
              <a:rPr lang="ru-RU" altLang="en-US" dirty="0">
                <a:latin typeface="Times New Roman" panose="02020603050405020304" pitchFamily="18" charset="0"/>
                <a:ea typeface="Canela Bold"/>
                <a:cs typeface="Times New Roman" panose="02020603050405020304" pitchFamily="18" charset="0"/>
                <a:sym typeface="Canela Bold"/>
              </a:rPr>
              <a:t> (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Canela Bold"/>
              </a:rPr>
              <a:t>4,8% 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Canela Bold"/>
              </a:rPr>
              <a:t>)</a:t>
            </a:r>
          </a:p>
          <a:p>
            <a:pPr marL="571500" indent="-571500" algn="just" defTabSz="355600" hangingPunct="0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dirty="0" err="1">
                <a:latin typeface="Times New Roman" panose="02020603050405020304" pitchFamily="18" charset="0"/>
                <a:ea typeface="Canela Bold"/>
                <a:cs typeface="Times New Roman" panose="02020603050405020304" pitchFamily="18" charset="0"/>
                <a:sym typeface="Canela Bold"/>
              </a:rPr>
              <a:t>ожирение</a:t>
            </a:r>
            <a:r>
              <a:rPr lang="en-US" altLang="ru-RU" dirty="0">
                <a:latin typeface="Times New Roman" panose="02020603050405020304" pitchFamily="18" charset="0"/>
                <a:ea typeface="Canela Bold"/>
                <a:cs typeface="Times New Roman" panose="02020603050405020304" pitchFamily="18" charset="0"/>
                <a:sym typeface="Canela Bold"/>
              </a:rPr>
              <a:t> III </a:t>
            </a:r>
            <a:r>
              <a:rPr lang="en-US" altLang="en-US" dirty="0" err="1">
                <a:latin typeface="Times New Roman" panose="02020603050405020304" pitchFamily="18" charset="0"/>
                <a:ea typeface="Canela Bold"/>
                <a:cs typeface="Times New Roman" panose="02020603050405020304" pitchFamily="18" charset="0"/>
                <a:sym typeface="Canela Bold"/>
              </a:rPr>
              <a:t>степени</a:t>
            </a:r>
            <a:r>
              <a:rPr lang="en-US" altLang="en-US" dirty="0">
                <a:latin typeface="Times New Roman" panose="02020603050405020304" pitchFamily="18" charset="0"/>
                <a:ea typeface="Canela Bold"/>
                <a:cs typeface="Times New Roman" panose="02020603050405020304" pitchFamily="18" charset="0"/>
                <a:sym typeface="Canela Bold"/>
              </a:rPr>
              <a:t> </a:t>
            </a:r>
            <a:r>
              <a:rPr lang="ru-RU" altLang="en-US" dirty="0">
                <a:latin typeface="Times New Roman" panose="02020603050405020304" pitchFamily="18" charset="0"/>
                <a:ea typeface="Canela Bold"/>
                <a:cs typeface="Times New Roman" panose="02020603050405020304" pitchFamily="18" charset="0"/>
                <a:sym typeface="Canela Bold"/>
              </a:rPr>
              <a:t>(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Canela Bold"/>
              </a:rPr>
              <a:t>1,9%</a:t>
            </a:r>
            <a:r>
              <a:rPr lang="en-US" altLang="ru-RU" dirty="0">
                <a:latin typeface="Times New Roman" panose="02020603050405020304" pitchFamily="18" charset="0"/>
                <a:ea typeface="Canela Bold"/>
                <a:cs typeface="Times New Roman" panose="02020603050405020304" pitchFamily="18" charset="0"/>
                <a:sym typeface="Canela Bold"/>
              </a:rPr>
              <a:t>). </a:t>
            </a:r>
          </a:p>
          <a:p>
            <a:pPr marL="0" indent="0" algn="just" defTabSz="355600" hangingPunc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ru-RU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nela Bold"/>
                <a:cs typeface="Times New Roman" panose="02020603050405020304" pitchFamily="18" charset="0"/>
                <a:sym typeface="Canela Bold"/>
              </a:rPr>
              <a:t>З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nela Bold"/>
                <a:cs typeface="Times New Roman" panose="02020603050405020304" pitchFamily="18" charset="0"/>
                <a:sym typeface="Canela Bold"/>
              </a:rPr>
              <a:t>аболевания</a:t>
            </a:r>
            <a:r>
              <a:rPr lang="en-US" alt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nela Bold"/>
                <a:cs typeface="Times New Roman" panose="02020603050405020304" pitchFamily="18" charset="0"/>
                <a:sym typeface="Canela Bold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nela Bold"/>
                <a:cs typeface="Times New Roman" panose="02020603050405020304" pitchFamily="18" charset="0"/>
                <a:sym typeface="Canela Bold"/>
              </a:rPr>
              <a:t>щитовидной</a:t>
            </a:r>
            <a:r>
              <a:rPr lang="en-US" alt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nela Bold"/>
                <a:cs typeface="Times New Roman" panose="02020603050405020304" pitchFamily="18" charset="0"/>
                <a:sym typeface="Canela Bold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nela Bold"/>
                <a:cs typeface="Times New Roman" panose="02020603050405020304" pitchFamily="18" charset="0"/>
                <a:sym typeface="Canela Bold"/>
              </a:rPr>
              <a:t>железы</a:t>
            </a:r>
            <a:r>
              <a:rPr lang="en-US" alt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nela Bold"/>
                <a:cs typeface="Times New Roman" panose="02020603050405020304" pitchFamily="18" charset="0"/>
                <a:sym typeface="Canela Bold"/>
              </a:rPr>
              <a:t> 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Canela Bold"/>
                <a:cs typeface="Times New Roman" panose="02020603050405020304" pitchFamily="18" charset="0"/>
                <a:sym typeface="Canela Bold"/>
              </a:rPr>
              <a:t>-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 pitchFamily="18" charset="0"/>
                <a:ea typeface="Canela Bold"/>
                <a:cs typeface="Times New Roman" panose="02020603050405020304" pitchFamily="18" charset="0"/>
                <a:sym typeface="Canela Bold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Canela Bold"/>
                <a:cs typeface="Times New Roman" panose="02020603050405020304" pitchFamily="18" charset="0"/>
                <a:sym typeface="Canela Bold"/>
              </a:rPr>
              <a:t>у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 pitchFamily="18" charset="0"/>
                <a:ea typeface="Canela Bold"/>
                <a:cs typeface="Times New Roman" panose="02020603050405020304" pitchFamily="18" charset="0"/>
                <a:sym typeface="Canela Bold"/>
              </a:rPr>
              <a:t> 20%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nela Bold"/>
                <a:cs typeface="Times New Roman" panose="02020603050405020304" pitchFamily="18" charset="0"/>
                <a:sym typeface="Canela Bold"/>
              </a:rPr>
              <a:t>женщин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Canela Bold"/>
                <a:cs typeface="Times New Roman" panose="02020603050405020304" pitchFamily="18" charset="0"/>
                <a:sym typeface="Canela Bold"/>
              </a:rPr>
              <a:t>:</a:t>
            </a:r>
            <a:endParaRPr lang="en-US" altLang="ru-RU" dirty="0">
              <a:solidFill>
                <a:srgbClr val="000000"/>
              </a:solidFill>
              <a:latin typeface="Times New Roman" panose="02020603050405020304" pitchFamily="18" charset="0"/>
              <a:ea typeface="Canela Bold"/>
              <a:cs typeface="Times New Roman" panose="02020603050405020304" pitchFamily="18" charset="0"/>
              <a:sym typeface="Canela Bold"/>
            </a:endParaRPr>
          </a:p>
          <a:p>
            <a:pPr marL="571500" indent="-571500" algn="just" defTabSz="355600" hangingPunct="0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dirty="0" err="1">
                <a:latin typeface="Times New Roman" panose="02020603050405020304" pitchFamily="18" charset="0"/>
                <a:ea typeface="Canela Bold"/>
                <a:cs typeface="Times New Roman" panose="02020603050405020304" pitchFamily="18" charset="0"/>
                <a:sym typeface="Canela Bold"/>
              </a:rPr>
              <a:t>субклинический</a:t>
            </a:r>
            <a:r>
              <a:rPr lang="en-US" altLang="ru-RU" dirty="0">
                <a:latin typeface="Times New Roman" panose="02020603050405020304" pitchFamily="18" charset="0"/>
                <a:ea typeface="Canela Bold"/>
                <a:cs typeface="Times New Roman" panose="02020603050405020304" pitchFamily="18" charset="0"/>
                <a:sym typeface="Canela Bold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Canela Bold"/>
                <a:cs typeface="Times New Roman" panose="02020603050405020304" pitchFamily="18" charset="0"/>
                <a:sym typeface="Canela Bold"/>
              </a:rPr>
              <a:t>гипотиреоз</a:t>
            </a:r>
            <a:r>
              <a:rPr lang="en-US" altLang="ru-RU" dirty="0">
                <a:latin typeface="Times New Roman" panose="02020603050405020304" pitchFamily="18" charset="0"/>
                <a:ea typeface="Canela Bold"/>
                <a:cs typeface="Times New Roman" panose="02020603050405020304" pitchFamily="18" charset="0"/>
                <a:sym typeface="Canela Bold"/>
              </a:rPr>
              <a:t> </a:t>
            </a:r>
            <a:r>
              <a:rPr lang="ru-RU" altLang="en-US" dirty="0">
                <a:latin typeface="Times New Roman" panose="02020603050405020304" pitchFamily="18" charset="0"/>
                <a:ea typeface="Canela Bold"/>
                <a:cs typeface="Times New Roman" panose="02020603050405020304" pitchFamily="18" charset="0"/>
                <a:sym typeface="Canela Bold"/>
              </a:rPr>
              <a:t>(</a:t>
            </a:r>
            <a:r>
              <a:rPr lang="en-US" altLang="ru-RU" dirty="0">
                <a:latin typeface="Times New Roman" panose="02020603050405020304" pitchFamily="18" charset="0"/>
                <a:ea typeface="Canela Bold"/>
                <a:cs typeface="Times New Roman" panose="02020603050405020304" pitchFamily="18" charset="0"/>
                <a:sym typeface="Canela Bold"/>
              </a:rPr>
              <a:t>9,5 %</a:t>
            </a:r>
            <a:r>
              <a:rPr lang="ru-RU" altLang="en-US" dirty="0">
                <a:latin typeface="Times New Roman" panose="02020603050405020304" pitchFamily="18" charset="0"/>
                <a:ea typeface="Canela Bold"/>
                <a:cs typeface="Times New Roman" panose="02020603050405020304" pitchFamily="18" charset="0"/>
                <a:sym typeface="Canela Bold"/>
              </a:rPr>
              <a:t>)</a:t>
            </a:r>
            <a:endParaRPr lang="en-US" altLang="ru-RU" dirty="0">
              <a:latin typeface="Times New Roman" panose="02020603050405020304" pitchFamily="18" charset="0"/>
              <a:ea typeface="Canela Bold"/>
              <a:cs typeface="Times New Roman" panose="02020603050405020304" pitchFamily="18" charset="0"/>
              <a:sym typeface="Canela Bold"/>
            </a:endParaRPr>
          </a:p>
          <a:p>
            <a:pPr marL="571500" indent="-571500" algn="just" defTabSz="355600" hangingPunct="0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dirty="0" err="1">
                <a:latin typeface="Times New Roman" panose="02020603050405020304" pitchFamily="18" charset="0"/>
                <a:ea typeface="Canela Bold"/>
                <a:cs typeface="Times New Roman" panose="02020603050405020304" pitchFamily="18" charset="0"/>
                <a:sym typeface="Canela Bold"/>
              </a:rPr>
              <a:t>узловой</a:t>
            </a:r>
            <a:r>
              <a:rPr lang="en-US" altLang="ru-RU" dirty="0">
                <a:latin typeface="Times New Roman" panose="02020603050405020304" pitchFamily="18" charset="0"/>
                <a:ea typeface="Canela Bold"/>
                <a:cs typeface="Times New Roman" panose="02020603050405020304" pitchFamily="18" charset="0"/>
                <a:sym typeface="Canela Bold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Canela Bold"/>
                <a:cs typeface="Times New Roman" panose="02020603050405020304" pitchFamily="18" charset="0"/>
                <a:sym typeface="Canela Bold"/>
              </a:rPr>
              <a:t>зоб</a:t>
            </a:r>
            <a:r>
              <a:rPr lang="en-US" altLang="ru-RU" dirty="0">
                <a:latin typeface="Times New Roman" panose="02020603050405020304" pitchFamily="18" charset="0"/>
                <a:ea typeface="Canela Bold"/>
                <a:cs typeface="Times New Roman" panose="02020603050405020304" pitchFamily="18" charset="0"/>
                <a:sym typeface="Canela Bold"/>
              </a:rPr>
              <a:t> </a:t>
            </a:r>
            <a:r>
              <a:rPr lang="ru-RU" altLang="en-US" dirty="0">
                <a:latin typeface="Times New Roman" panose="02020603050405020304" pitchFamily="18" charset="0"/>
                <a:ea typeface="Canela Bold"/>
                <a:cs typeface="Times New Roman" panose="02020603050405020304" pitchFamily="18" charset="0"/>
                <a:sym typeface="Canela Bold"/>
              </a:rPr>
              <a:t> (</a:t>
            </a:r>
            <a:r>
              <a:rPr lang="en-US" altLang="ru-RU" dirty="0">
                <a:latin typeface="Times New Roman" panose="02020603050405020304" pitchFamily="18" charset="0"/>
                <a:ea typeface="Canela Bold"/>
                <a:cs typeface="Times New Roman" panose="02020603050405020304" pitchFamily="18" charset="0"/>
                <a:sym typeface="Canela Bold"/>
              </a:rPr>
              <a:t>7,6%</a:t>
            </a:r>
            <a:r>
              <a:rPr lang="ru-RU" altLang="en-US" dirty="0">
                <a:latin typeface="Times New Roman" panose="02020603050405020304" pitchFamily="18" charset="0"/>
                <a:ea typeface="Canela Bold"/>
                <a:cs typeface="Times New Roman" panose="02020603050405020304" pitchFamily="18" charset="0"/>
                <a:sym typeface="Canela Bold"/>
              </a:rPr>
              <a:t>)</a:t>
            </a:r>
            <a:endParaRPr lang="en-US" altLang="ru-RU" dirty="0">
              <a:latin typeface="Times New Roman" panose="02020603050405020304" pitchFamily="18" charset="0"/>
              <a:ea typeface="Canela Bold"/>
              <a:cs typeface="Times New Roman" panose="02020603050405020304" pitchFamily="18" charset="0"/>
              <a:sym typeface="Canela Bold"/>
            </a:endParaRPr>
          </a:p>
          <a:p>
            <a:pPr marL="571500" indent="-571500" algn="just" defTabSz="355600" hangingPunct="0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dirty="0" err="1">
                <a:latin typeface="Times New Roman" panose="02020603050405020304" pitchFamily="18" charset="0"/>
                <a:ea typeface="Canela Bold"/>
                <a:cs typeface="Times New Roman" panose="02020603050405020304" pitchFamily="18" charset="0"/>
                <a:sym typeface="Canela Bold"/>
              </a:rPr>
              <a:t>первичный</a:t>
            </a:r>
            <a:r>
              <a:rPr lang="en-US" altLang="ru-RU" dirty="0">
                <a:latin typeface="Times New Roman" panose="02020603050405020304" pitchFamily="18" charset="0"/>
                <a:ea typeface="Canela Bold"/>
                <a:cs typeface="Times New Roman" panose="02020603050405020304" pitchFamily="18" charset="0"/>
                <a:sym typeface="Canela Bold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Canela Bold"/>
                <a:cs typeface="Times New Roman" panose="02020603050405020304" pitchFamily="18" charset="0"/>
                <a:sym typeface="Canela Bold"/>
              </a:rPr>
              <a:t>гипотиреоз</a:t>
            </a:r>
            <a:r>
              <a:rPr lang="en-US" altLang="ru-RU" dirty="0">
                <a:latin typeface="Times New Roman" panose="02020603050405020304" pitchFamily="18" charset="0"/>
                <a:ea typeface="Canela Bold"/>
                <a:cs typeface="Times New Roman" panose="02020603050405020304" pitchFamily="18" charset="0"/>
                <a:sym typeface="Canela Bold"/>
              </a:rPr>
              <a:t> </a:t>
            </a:r>
            <a:r>
              <a:rPr lang="ru-RU" altLang="en-US" dirty="0">
                <a:latin typeface="Times New Roman" panose="02020603050405020304" pitchFamily="18" charset="0"/>
                <a:ea typeface="Canela Bold"/>
                <a:cs typeface="Times New Roman" panose="02020603050405020304" pitchFamily="18" charset="0"/>
                <a:sym typeface="Canela Bold"/>
              </a:rPr>
              <a:t>(</a:t>
            </a:r>
            <a:r>
              <a:rPr lang="en-US" altLang="ru-RU" dirty="0">
                <a:latin typeface="Times New Roman" panose="02020603050405020304" pitchFamily="18" charset="0"/>
                <a:ea typeface="Canela Bold"/>
                <a:cs typeface="Times New Roman" panose="02020603050405020304" pitchFamily="18" charset="0"/>
                <a:sym typeface="Canela Bold"/>
              </a:rPr>
              <a:t>2,9%</a:t>
            </a:r>
            <a:r>
              <a:rPr lang="ru-RU" altLang="en-US" dirty="0">
                <a:latin typeface="Times New Roman" panose="02020603050405020304" pitchFamily="18" charset="0"/>
                <a:ea typeface="Canela Bold"/>
                <a:cs typeface="Times New Roman" panose="02020603050405020304" pitchFamily="18" charset="0"/>
                <a:sym typeface="Canela Bold"/>
              </a:rPr>
              <a:t>)</a:t>
            </a:r>
            <a:r>
              <a:rPr lang="en-US" altLang="ru-RU" dirty="0">
                <a:latin typeface="Times New Roman" panose="02020603050405020304" pitchFamily="18" charset="0"/>
                <a:ea typeface="Canela Bold"/>
                <a:cs typeface="Times New Roman" panose="02020603050405020304" pitchFamily="18" charset="0"/>
                <a:sym typeface="Canela Bold"/>
              </a:rPr>
              <a:t> </a:t>
            </a:r>
          </a:p>
          <a:p>
            <a:pPr marL="571500" indent="-571500" algn="just" defTabSz="355600" hangingPunct="0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dirty="0" err="1">
                <a:latin typeface="Times New Roman" panose="02020603050405020304" pitchFamily="18" charset="0"/>
                <a:ea typeface="Canela Bold"/>
                <a:cs typeface="Times New Roman" panose="02020603050405020304" pitchFamily="18" charset="0"/>
                <a:sym typeface="Canela Bold"/>
              </a:rPr>
              <a:t>аутоиммунный</a:t>
            </a:r>
            <a:r>
              <a:rPr lang="en-US" altLang="ru-RU" dirty="0">
                <a:latin typeface="Times New Roman" panose="02020603050405020304" pitchFamily="18" charset="0"/>
                <a:ea typeface="Canela Bold"/>
                <a:cs typeface="Times New Roman" panose="02020603050405020304" pitchFamily="18" charset="0"/>
                <a:sym typeface="Canela Bold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Canela Bold"/>
                <a:cs typeface="Times New Roman" panose="02020603050405020304" pitchFamily="18" charset="0"/>
                <a:sym typeface="Canela Bold"/>
              </a:rPr>
              <a:t>тиреоидит</a:t>
            </a:r>
            <a:r>
              <a:rPr lang="en-US" altLang="ru-RU" dirty="0">
                <a:latin typeface="Times New Roman" panose="02020603050405020304" pitchFamily="18" charset="0"/>
                <a:ea typeface="Canela Bold"/>
                <a:cs typeface="Times New Roman" panose="02020603050405020304" pitchFamily="18" charset="0"/>
                <a:sym typeface="Canela Bold"/>
              </a:rPr>
              <a:t> </a:t>
            </a:r>
            <a:r>
              <a:rPr lang="ru-RU" altLang="en-US" dirty="0">
                <a:latin typeface="Times New Roman" panose="02020603050405020304" pitchFamily="18" charset="0"/>
                <a:ea typeface="Canela Bold"/>
                <a:cs typeface="Times New Roman" panose="02020603050405020304" pitchFamily="18" charset="0"/>
                <a:sym typeface="Canela Bold"/>
              </a:rPr>
              <a:t>(</a:t>
            </a:r>
            <a:r>
              <a:rPr lang="en-US" altLang="ru-RU" dirty="0">
                <a:latin typeface="Times New Roman" panose="02020603050405020304" pitchFamily="18" charset="0"/>
                <a:ea typeface="Canela Bold"/>
                <a:cs typeface="Times New Roman" panose="02020603050405020304" pitchFamily="18" charset="0"/>
                <a:sym typeface="Canela Bold"/>
              </a:rPr>
              <a:t>2,9 %).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7308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 algn="just" defTabSz="355600" hangingPunct="0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Canela Bold"/>
              </a:rPr>
              <a:t>сальпингоофорит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Canela Bold"/>
              </a:rPr>
              <a:t> (1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Canela Bold"/>
              </a:rPr>
              <a:t>5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Canela Bold"/>
              </a:rPr>
              <a:t>,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Canela Bold"/>
              </a:rPr>
              <a:t>2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Canela Bold"/>
              </a:rPr>
              <a:t>%)</a:t>
            </a:r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  <a:sym typeface="Canela Bold"/>
            </a:endParaRPr>
          </a:p>
          <a:p>
            <a:pPr marL="571500" indent="-571500" algn="just" defTabSz="355600" hangingPunct="0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Canela Bold"/>
              </a:rPr>
              <a:t>кольпит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Canela Bold"/>
              </a:rPr>
              <a:t> (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Canela Bold"/>
              </a:rPr>
              <a:t>2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Canela Bold"/>
              </a:rPr>
              <a:t>,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Canela Bold"/>
              </a:rPr>
              <a:t>9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Canela Bold"/>
              </a:rPr>
              <a:t>%)</a:t>
            </a:r>
            <a:endParaRPr lang="ru-RU" altLang="en-US" dirty="0">
              <a:latin typeface="Times New Roman" panose="02020603050405020304" pitchFamily="18" charset="0"/>
              <a:cs typeface="Times New Roman" panose="02020603050405020304" pitchFamily="18" charset="0"/>
              <a:sym typeface="Canela Bold"/>
            </a:endParaRPr>
          </a:p>
          <a:p>
            <a:pPr marL="571500" indent="-571500" algn="just" defTabSz="355600" hangingPunct="0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Char char="•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Canela Bold"/>
              </a:rPr>
              <a:t>цервицит – 0,9%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Canela Bold"/>
              </a:rPr>
              <a:t>.</a:t>
            </a:r>
            <a:endParaRPr lang="en-US" altLang="ru-RU" dirty="0">
              <a:solidFill>
                <a:srgbClr val="000000"/>
              </a:solidFill>
              <a:latin typeface="Times New Roman" panose="02020603050405020304" pitchFamily="18" charset="0"/>
              <a:ea typeface="Canela Bold"/>
              <a:cs typeface="Times New Roman" panose="02020603050405020304" pitchFamily="18" charset="0"/>
              <a:sym typeface="Canela Bold"/>
            </a:endParaRPr>
          </a:p>
          <a:p>
            <a:pPr marL="0" indent="0" algn="just" defTabSz="355600" hangingPunc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Canela Bold"/>
              </a:rPr>
              <a:t>О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Canela Bold"/>
              </a:rPr>
              <a:t>тягощённый</a:t>
            </a:r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  <a:sym typeface="Canela Bold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Canela Bold"/>
              </a:rPr>
              <a:t>наследственный</a:t>
            </a:r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  <a:sym typeface="Canela Bold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Canela Bold"/>
              </a:rPr>
              <a:t>анамнез</a:t>
            </a:r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Canela Bold"/>
              </a:rPr>
              <a:t> 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Canela Bold"/>
              </a:rPr>
              <a:t>- 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Canela Bold"/>
              </a:rPr>
              <a:t>4,8%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Canela Bold"/>
              </a:rPr>
              <a:t>пациенток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Canela Bold"/>
              </a:rPr>
              <a:t>:</a:t>
            </a:r>
          </a:p>
          <a:p>
            <a:pPr indent="-540000" algn="just" defTabSz="355600" hangingPunc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рак молочной железы – 1,92% </a:t>
            </a:r>
          </a:p>
          <a:p>
            <a:pPr indent="-540000" algn="just" defTabSz="355600" hangingPunc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рак яичников – 0,96% </a:t>
            </a:r>
          </a:p>
          <a:p>
            <a:pPr indent="-540000" algn="just" defTabSz="355600" hangingPunc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рак лёгких – 0,96% </a:t>
            </a:r>
          </a:p>
          <a:p>
            <a:pPr indent="-540000" algn="just" defTabSz="355600" hangingPunc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рак гортани – 0,96%.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Canela Bold"/>
              </a:rPr>
              <a:t> </a:t>
            </a:r>
            <a:endParaRPr lang="en-US" altLang="ru-RU" dirty="0">
              <a:solidFill>
                <a:srgbClr val="000000"/>
              </a:solidFill>
              <a:latin typeface="Times New Roman" panose="02020603050405020304" pitchFamily="18" charset="0"/>
              <a:ea typeface="Canela Bold"/>
              <a:cs typeface="Times New Roman" panose="02020603050405020304" pitchFamily="18" charset="0"/>
              <a:sym typeface="Canela Bold"/>
            </a:endParaRPr>
          </a:p>
          <a:p>
            <a:pPr marL="0" indent="0" algn="just" defTabSz="355600" hangingPunc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Canela Bold"/>
              </a:rPr>
              <a:t>В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Canela Bold"/>
              </a:rPr>
              <a:t>редные</a:t>
            </a:r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  <a:sym typeface="Canela Bold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Canela Bold"/>
              </a:rPr>
              <a:t>привычки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Canela Bold"/>
              </a:rPr>
              <a:t>: 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Canela Bold"/>
              </a:rPr>
              <a:t>у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Canela Bold"/>
              </a:rPr>
              <a:t> 1,9%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Canela Bold"/>
              </a:rPr>
              <a:t>пациенток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Canela Bold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Canela Bold"/>
              </a:rPr>
              <a:t>хроническая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Canela Bold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Canela Bold"/>
              </a:rPr>
              <a:t>никотиновая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Canela Bold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Canela Bold"/>
              </a:rPr>
              <a:t>интоксикация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Canela Bold"/>
              </a:rPr>
              <a:t>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67255" y="286603"/>
            <a:ext cx="11088414" cy="1450757"/>
          </a:xfrm>
        </p:spPr>
        <p:txBody>
          <a:bodyPr>
            <a:normAutofit/>
          </a:bodyPr>
          <a:lstStyle/>
          <a:p>
            <a:pPr algn="just" defTabSz="355600" hangingPunct="0">
              <a:lnSpc>
                <a:spcPct val="100000"/>
              </a:lnSpc>
              <a:spcBef>
                <a:spcPts val="0"/>
              </a:spcBef>
            </a:pPr>
            <a:r>
              <a:rPr lang="ru-RU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Canela Bold"/>
              </a:rPr>
              <a:t>Х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Canela Bold"/>
              </a:rPr>
              <a:t>ронические</a:t>
            </a:r>
            <a: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Canela Bold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Canela Bold"/>
              </a:rPr>
              <a:t>воспалительные</a:t>
            </a:r>
            <a: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Canela Bold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Canela Bold"/>
              </a:rPr>
              <a:t>заболевания</a:t>
            </a:r>
            <a: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Canela Bold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Canela Bold"/>
              </a:rPr>
              <a:t>органов</a:t>
            </a:r>
            <a: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Canela Bold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Canela Bold"/>
              </a:rPr>
              <a:t>малого</a:t>
            </a:r>
            <a: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Canela Bold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Canela Bold"/>
              </a:rPr>
              <a:t>таза</a:t>
            </a:r>
            <a:r>
              <a:rPr lang="ru-RU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Canela Bold"/>
              </a:rPr>
              <a:t> </a:t>
            </a: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Canela Bold"/>
              </a:rPr>
              <a:t>- у 19% женщин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Canela Bold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2304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6"/>
          <a:stretch/>
        </p:blipFill>
        <p:spPr>
          <a:xfrm>
            <a:off x="5979886" y="2138917"/>
            <a:ext cx="6212114" cy="42038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ультразвукового исследования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интрамуральный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лейомиомы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 68,6%,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субмукозный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 26,7%,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субсерозный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 4,8% случаев.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176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79" y="970786"/>
            <a:ext cx="9824005" cy="403335"/>
          </a:xfrm>
        </p:spPr>
        <p:txBody>
          <a:bodyPr>
            <a:no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гистероскопии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2884" y="1827847"/>
            <a:ext cx="10058400" cy="4079467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59 (56%) женщин выявлена миома матки в сочетании с полипом эндометрия.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29 случаях (27,6%) – миома матки в сочетании с полипом эндометрия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аденомиозом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5 (5%) пациентов – миома матки в сочетании с гиперплазией эндометрия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12 (11,4%) – миома матки в сочетании 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аденомиозом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2573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3957446"/>
              </p:ext>
            </p:extLst>
          </p:nvPr>
        </p:nvGraphicFramePr>
        <p:xfrm>
          <a:off x="6976918" y="2301765"/>
          <a:ext cx="5425290" cy="3935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1097280" y="286604"/>
            <a:ext cx="10058400" cy="6593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Патоморфологическое заключение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126480" y="1114083"/>
            <a:ext cx="5959366" cy="175522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29 выявленных случаях сочетания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лейомиомы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полипом эндометрия 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аденомиозом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железистый тип полипа – у 19 (18,1%)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железисто-фиброзный – у 8 (7,6%)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фиброзный – у 2 (6,9%) женщин. 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61101" y="1114082"/>
            <a:ext cx="5465379" cy="175522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59 выявленных случаях сочетания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лейомиомы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полипом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эндометрия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железистый тип полипа – у 49 (46,5 %)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железисто-фиброзный – у 9 (8,5%)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фиброзный – у 1 (0,95%) женщины.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14" y="2446654"/>
            <a:ext cx="4425907" cy="379101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27327" y="6148552"/>
            <a:ext cx="12192000" cy="7094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сочетании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миомы матки с гиперплазией эндометрия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 всех случаях была выявлена железистая гиперплазия.</a:t>
            </a:r>
          </a:p>
        </p:txBody>
      </p:sp>
    </p:spTree>
    <p:extLst>
      <p:ext uri="{BB962C8B-B14F-4D97-AF65-F5344CB8AC3E}">
        <p14:creationId xmlns:p14="http://schemas.microsoft.com/office/powerpoint/2010/main" val="1725523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в стационаре: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89 (84,7%) женщинам выполнялась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гистероскопия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полипэктомия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раздельное диагностическое выскабливание цервикального канала и полости матки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(1,9%) случаях – аспирационная биопсия эндометрия.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(8,6%) случаях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субмукозном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расположении узла и полипах эндометрия проводилась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гистерорезектоскопия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удаления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субмукозной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лейомиомы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полипов эндометрия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5,7% случаев проводилось консервативное лечение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гемостатическая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утеротоническая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терапия, НПВС)</a:t>
            </a:r>
          </a:p>
        </p:txBody>
      </p:sp>
    </p:spTree>
    <p:extLst>
      <p:ext uri="{BB962C8B-B14F-4D97-AF65-F5344CB8AC3E}">
        <p14:creationId xmlns:p14="http://schemas.microsoft.com/office/powerpoint/2010/main" val="985129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результате проведенного исследования были выявлены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немодифицируемые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 управляемые факторы риска развития пролиферативной патологии матки (отягощённый акушерско-гинекологический анамнез, бесплодие,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невынашивание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беременности, патология щитовидной железы, нарушение жирового обмена, аномальные маточные кровотечения, хронические воспалительные заболевания органов малого таза). </a:t>
            </a:r>
          </a:p>
          <a:p>
            <a:pPr fontAlgn="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Ввиду значительной распространенности сочетанной пролиферативной патологии матки в молодом возрасте дальнейшее изучение факторов риска и клинико-патогенетических особенностей указанной патологии является перспективным направлением для научных исследований и усовершенствования качества оказания медицинской помощи таким женщинам с целью сохранения репродуктивного здоровья и улучшения прогноза фертильности.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4593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907" y="-348343"/>
            <a:ext cx="11646263" cy="1450757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53513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860" y="-6346"/>
            <a:ext cx="4368139" cy="43681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736546"/>
            <a:ext cx="10058400" cy="70036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156" y="1856244"/>
            <a:ext cx="10058400" cy="4023360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Гиперпластические процессы эндо-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миометрия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являются актуальной гинекологической проблемой,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не имеет тенденции к снижению среди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 репродуктивного возраста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структуре заболеваемости в последние годы отмечается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высокая частота сочетания миомы матки и гиперпластических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процессов эндометрия, что является не только медицинской, но и социально-значимой проблемой, так как нередко сопровождается бесплодием, снижением трудоспособности, депрессией и ухудшением качества жизни.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56088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Объект 2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5" t="9057" r="6075" b="9246"/>
          <a:stretch/>
        </p:blipFill>
        <p:spPr>
          <a:xfrm>
            <a:off x="9521371" y="0"/>
            <a:ext cx="2670629" cy="1752601"/>
          </a:xfrm>
        </p:spPr>
      </p:pic>
      <p:sp>
        <p:nvSpPr>
          <p:cNvPr id="4" name="Текстовое поле 2"/>
          <p:cNvSpPr txBox="1">
            <a:spLocks noGrp="1"/>
          </p:cNvSpPr>
          <p:nvPr>
            <p:ph type="title"/>
          </p:nvPr>
        </p:nvSpPr>
        <p:spPr>
          <a:xfrm>
            <a:off x="1097280" y="716518"/>
            <a:ext cx="10058400" cy="59092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  <p:txBody>
          <a:bodyPr rot="0" vertOverflow="overflow" horzOverflow="overflow" vert="horz" wrap="square" lIns="45718" tIns="45718" rIns="45718" bIns="45718" numCol="1" spcCol="38100" rtlCol="0" anchor="ctr" forceAA="0">
            <a:spAutoFit/>
          </a:bodyPr>
          <a:lstStyle/>
          <a:p>
            <a:pPr marL="0" marR="0" indent="0" algn="ctr" defTabSz="355600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altLang="en-US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nela Bold"/>
                <a:cs typeface="Times New Roman" panose="02020603050405020304" pitchFamily="18" charset="0"/>
                <a:sym typeface="Canela Bold"/>
              </a:rPr>
              <a:t>ПАТОГЕНЕЗ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06828" y="2807594"/>
            <a:ext cx="2318197" cy="1056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Половые гормоны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96115" y="2807594"/>
            <a:ext cx="2516184" cy="1056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Факторы роста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68229" y="2762518"/>
            <a:ext cx="2287451" cy="1094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Пролиферация и </a:t>
            </a:r>
            <a:r>
              <a:rPr lang="ru-RU" b="1" dirty="0" err="1"/>
              <a:t>апоптоз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4411225"/>
            <a:ext cx="2318197" cy="1056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Эстроген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18252" y="4425126"/>
            <a:ext cx="2318197" cy="1056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Прогестерон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3928669" y="1201170"/>
            <a:ext cx="1542705" cy="15104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1506828" y="3857414"/>
            <a:ext cx="931572" cy="5445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5" idx="2"/>
          </p:cNvCxnSpPr>
          <p:nvPr/>
        </p:nvCxnSpPr>
        <p:spPr>
          <a:xfrm>
            <a:off x="2665927" y="3863662"/>
            <a:ext cx="861044" cy="5313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5" idx="3"/>
            <a:endCxn id="6" idx="1"/>
          </p:cNvCxnSpPr>
          <p:nvPr/>
        </p:nvCxnSpPr>
        <p:spPr>
          <a:xfrm>
            <a:off x="3825025" y="3335628"/>
            <a:ext cx="13710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6" idx="3"/>
            <a:endCxn id="7" idx="1"/>
          </p:cNvCxnSpPr>
          <p:nvPr/>
        </p:nvCxnSpPr>
        <p:spPr>
          <a:xfrm flipV="1">
            <a:off x="7712299" y="3309966"/>
            <a:ext cx="1155930" cy="25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4" idx="2"/>
          </p:cNvCxnSpPr>
          <p:nvPr/>
        </p:nvCxnSpPr>
        <p:spPr>
          <a:xfrm>
            <a:off x="6126480" y="1307445"/>
            <a:ext cx="16742" cy="1404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6952343" y="1201170"/>
            <a:ext cx="2365828" cy="15104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2318197" y="5109029"/>
            <a:ext cx="962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2540000" y="4561466"/>
            <a:ext cx="556449" cy="377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PR</a:t>
            </a:r>
          </a:p>
        </p:txBody>
      </p:sp>
    </p:spTree>
    <p:extLst>
      <p:ext uri="{BB962C8B-B14F-4D97-AF65-F5344CB8AC3E}">
        <p14:creationId xmlns:p14="http://schemas.microsoft.com/office/powerpoint/2010/main" val="1261893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Патогенез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лейомиома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матки, так и гиперпластические процессы эндометрия являются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гормонозависимыми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заболеваниями.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патогенезе миомы основная роль отводится прогестерону,  в развитии гиперпластических процессов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гиперэстрогении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усиливают неоангиогенез, способствуют активации факторов роста и воспаления.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росте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лейомиомы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эстроген индуцирует экспрессию рецептора прогестерона (PR), а прогестерон и его рецептор необходимы для роста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миоматозного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узла, о чем свидетельствует стимуляция пролиферации клеток, накопление внеклеточного матрикса и клеточная гипертрофия.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Доказательством роли прогестерона в патогенезе миомы матки является уменьшение размеров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миоматозных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узлов на фоне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антипрогестагеновой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терапии, а также прогрессирование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лейомиомы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 время беременности.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1940666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Патогенез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altLang="zh-CN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Половые</a:t>
            </a:r>
            <a:r>
              <a:rPr lang="en-US" altLang="zh-CN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гормоны</a:t>
            </a:r>
            <a:r>
              <a:rPr lang="en-US" altLang="zh-CN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, </a:t>
            </a:r>
            <a:r>
              <a:rPr lang="en-US" altLang="zh-CN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связываясь</a:t>
            </a:r>
            <a:r>
              <a:rPr lang="en-US" altLang="zh-CN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с ER, PR, </a:t>
            </a:r>
            <a:r>
              <a:rPr lang="en-US" altLang="zh-CN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расположенными</a:t>
            </a:r>
            <a:r>
              <a:rPr lang="en-US" altLang="zh-CN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в </a:t>
            </a:r>
            <a:r>
              <a:rPr lang="en-US" altLang="zh-CN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ядре</a:t>
            </a:r>
            <a:r>
              <a:rPr lang="en-US" altLang="zh-CN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клетки</a:t>
            </a:r>
            <a:r>
              <a:rPr lang="en-US" altLang="zh-CN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, </a:t>
            </a:r>
            <a:r>
              <a:rPr lang="en-US" altLang="zh-CN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разнонаправленно</a:t>
            </a:r>
            <a:r>
              <a:rPr lang="en-US" altLang="zh-CN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приводят</a:t>
            </a:r>
            <a:r>
              <a:rPr lang="en-US" altLang="zh-CN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в </a:t>
            </a:r>
            <a:r>
              <a:rPr lang="en-US" altLang="zh-CN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действие</a:t>
            </a:r>
            <a:r>
              <a:rPr lang="en-US" altLang="zh-CN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определенные</a:t>
            </a:r>
            <a:r>
              <a:rPr lang="en-US" altLang="zh-CN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факторы</a:t>
            </a:r>
            <a:r>
              <a:rPr lang="en-US" altLang="zh-CN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роста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BCL-2, EGF, TGF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PDGF, IGF, FGF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VEGF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Bcl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 и др.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основе развития пролиферативных заболеваний матки – нарушения процессов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пролиферации 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апоптоза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клеток, которые регулируются клеточными и внеклеточными компонентами на молекулярном уровне. Причем, влияние половых гормонов на развитие опухолевого процесса в мио- и эндометрии реализуется в большей степени путем стимуляции клеточной пролиферации, чем посредством действия на процессы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апоптоза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этой связи факторы, способствующие повышению клеточной пролиферации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миометрии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эндометрии, следует рассматривать как факторы риска развития патологических процессов в матке.</a:t>
            </a:r>
          </a:p>
        </p:txBody>
      </p:sp>
    </p:spTree>
    <p:extLst>
      <p:ext uri="{BB962C8B-B14F-4D97-AF65-F5344CB8AC3E}">
        <p14:creationId xmlns:p14="http://schemas.microsoft.com/office/powerpoint/2010/main" val="3046519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Пролиферацию</a:t>
            </a:r>
            <a:r>
              <a:rPr lang="en-US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клеток</a:t>
            </a:r>
            <a:r>
              <a:rPr lang="en-US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миометрия</a:t>
            </a:r>
            <a:r>
              <a:rPr lang="en-US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эндометрия</a:t>
            </a:r>
            <a:r>
              <a:rPr lang="en-US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вызывают: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Дисгормональные</a:t>
            </a:r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</a:t>
            </a:r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ожирение – в жировой ткани происходят процессы, связанные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внегонадным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синтезом эстрогенных гормонов, способствующих пролиферации эндометрия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метаболический синдром, гипертензия и сахарный диабет 2-го типа – самостоятельные факторы риска возникновения пролиферативных заболеваний эндометрия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секреции пролактина и гормонов тиреоидной оси гипоталамо-гипофизарной системы, которые являются модуляторами действия эстрогенов на уровне клетки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060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Травматические</a:t>
            </a:r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повреждения</a:t>
            </a:r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клеток</a:t>
            </a:r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результате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перенесенных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медицинских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вмешательств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ГС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РДВ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медицинского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аборта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формируются инфильтраты, состоящие из макрофагов, лейкоцитов, лимфоцитов, индуцирующие не только факторы, стимулирующие рост стромы, но и протеолитические ферменты, разрушающие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экстрацеллюлярный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матрикс.</a:t>
            </a: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Воспалительные</a:t>
            </a:r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бактериально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-вирусные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заболевания</a:t>
            </a:r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ингибируют апоптоз, что позволяет вирусам закончить цикл репликации до гибели клетки и ускорить трансформацию поврежденных клеток. Первоначально в ответ на действие патологического стимула происходят адаптационные изменения в мио- и эндометрии (гиперплазия клеток), которые ввиду особенностей генотипа приобретают патологический характер.</a:t>
            </a:r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64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95454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 исследования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1509" y="1787677"/>
            <a:ext cx="10058400" cy="402336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На клинической базе кафедры акушерства и гинекологии с курсом повышения квалификации и переподготовки УО «Белорусский государственный медицинский университет» проведено ретроспективное исследование, в котором участвовали 105 женщин репродуктивного возраста с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лейомиомой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матки в сочетании с гиперпластическими процессами эндометрия в период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п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.г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Критериями включения в исследование явились: возраст от 20 до 30 лет,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гистологически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верифицированный диагноз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Лейомиома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матки»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25), «Полип тела матки»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84.0), «Железистая гиперплазия эндометрия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85.0),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Аденомиоз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80.0.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Изучить факторы риска развития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лейомиомы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сочетании с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гиперпластическими процессами эндометрия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аденомиозом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женщин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репродуктивного возраста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429" y="4228085"/>
            <a:ext cx="3120571" cy="262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789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составил 26 ± 3,5 лет.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жалобы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-дисменорея (21%)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-болезненность внизу живота (19%)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-аномальные маточные кровотечения (21,9%).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Отягощенный акушерско-гинекологический анамнез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 28,5% женщин: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-неразвивающаяся беременность – 10,5%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-самопроизвольный выкидыш – 8,5%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-сочетание – в 9,5%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743" y="0"/>
            <a:ext cx="4325257" cy="288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273472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328</TotalTime>
  <Words>1219</Words>
  <Application>Microsoft Office PowerPoint</Application>
  <PresentationFormat>Широкоэкранный</PresentationFormat>
  <Paragraphs>85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Ретро</vt:lpstr>
      <vt:lpstr>Сочетанная пролиферативная патология матки у женщин репродуктивного возраста</vt:lpstr>
      <vt:lpstr>Введение</vt:lpstr>
      <vt:lpstr>ПАТОГЕНЕЗ</vt:lpstr>
      <vt:lpstr>Патогенез</vt:lpstr>
      <vt:lpstr>Патогенез</vt:lpstr>
      <vt:lpstr>Пролиферацию клеток миометрия и эндометрия вызывают:</vt:lpstr>
      <vt:lpstr>Презентация PowerPoint</vt:lpstr>
      <vt:lpstr>Дизайн исследования</vt:lpstr>
      <vt:lpstr>РЕЗУЛЬТАТЫ</vt:lpstr>
      <vt:lpstr>Сопутствующие заболевания</vt:lpstr>
      <vt:lpstr>Хронические воспалительные заболевания органов малого таза - у 19% женщин:</vt:lpstr>
      <vt:lpstr>Данные ультразвукового исследования</vt:lpstr>
      <vt:lpstr>Результаты гистероскопии:</vt:lpstr>
      <vt:lpstr>Презентация PowerPoint</vt:lpstr>
      <vt:lpstr>Лечение в стационаре:</vt:lpstr>
      <vt:lpstr>Заключение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Сочетанная пролиферативная патология матки у женщин репродуктивного возраста</dc:title>
  <dc:creator>-LENOVO-</dc:creator>
  <cp:lastModifiedBy>Можейко Людмила Федоровна</cp:lastModifiedBy>
  <cp:revision>64</cp:revision>
  <dcterms:created xsi:type="dcterms:W3CDTF">2025-05-19T17:53:15Z</dcterms:created>
  <dcterms:modified xsi:type="dcterms:W3CDTF">2025-05-20T13:30:29Z</dcterms:modified>
</cp:coreProperties>
</file>