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22"/>
  </p:notesMasterIdLst>
  <p:sldIdLst>
    <p:sldId id="256" r:id="rId2"/>
    <p:sldId id="311" r:id="rId3"/>
    <p:sldId id="259" r:id="rId4"/>
    <p:sldId id="260" r:id="rId5"/>
    <p:sldId id="267" r:id="rId6"/>
    <p:sldId id="298" r:id="rId7"/>
    <p:sldId id="299" r:id="rId8"/>
    <p:sldId id="300" r:id="rId9"/>
    <p:sldId id="297" r:id="rId10"/>
    <p:sldId id="302" r:id="rId11"/>
    <p:sldId id="303" r:id="rId12"/>
    <p:sldId id="301" r:id="rId13"/>
    <p:sldId id="304" r:id="rId14"/>
    <p:sldId id="305" r:id="rId15"/>
    <p:sldId id="261" r:id="rId16"/>
    <p:sldId id="306" r:id="rId17"/>
    <p:sldId id="307" r:id="rId18"/>
    <p:sldId id="264" r:id="rId19"/>
    <p:sldId id="266" r:id="rId20"/>
    <p:sldId id="308" r:id="rId21"/>
  </p:sldIdLst>
  <p:sldSz cx="9144000" cy="5143500" type="screen16x9"/>
  <p:notesSz cx="6858000" cy="9144000"/>
  <p:embeddedFontLst>
    <p:embeddedFont>
      <p:font typeface="Bebas Neue" panose="020B0606020202050201" pitchFamily="34" charset="0"/>
      <p:regular r:id="rId23"/>
    </p:embeddedFont>
    <p:embeddedFont>
      <p:font typeface="Franklin Gothic Book" panose="020B0503020102020204" pitchFamily="34" charset="0"/>
      <p:regular r:id="rId24"/>
      <p:italic r:id="rId25"/>
    </p:embeddedFont>
    <p:embeddedFont>
      <p:font typeface="Gentium Plus" panose="020B0604020202020204" charset="0"/>
      <p:regular r:id="rId26"/>
      <p:bold r:id="rId27"/>
      <p:italic r:id="rId28"/>
      <p:boldItalic r:id="rId29"/>
    </p:embeddedFont>
    <p:embeddedFont>
      <p:font typeface="PT Sans" panose="020B0503020203020204" pitchFamily="34" charset="-52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5F7"/>
    <a:srgbClr val="FEE0CB"/>
    <a:srgbClr val="3D8D88"/>
    <a:srgbClr val="6D1F16"/>
    <a:srgbClr val="DA452D"/>
    <a:srgbClr val="EDB6B1"/>
    <a:srgbClr val="782E4D"/>
    <a:srgbClr val="E5839B"/>
    <a:srgbClr val="EDBDC9"/>
    <a:srgbClr val="F368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C45F3ED-4D3C-48AD-9C7C-833443868BE6}">
  <a:tblStyle styleId="{DC45F3ED-4D3C-48AD-9C7C-833443868BE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67690B1-4543-43C5-8EFB-DFA1778ED6D4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9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554d13542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2554d13542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>
          <a:extLst>
            <a:ext uri="{FF2B5EF4-FFF2-40B4-BE49-F238E27FC236}">
              <a16:creationId xmlns:a16="http://schemas.microsoft.com/office/drawing/2014/main" id="{FB6B19AB-66F9-7705-B2AC-B891847704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1258269c9b_0_103:notes">
            <a:extLst>
              <a:ext uri="{FF2B5EF4-FFF2-40B4-BE49-F238E27FC236}">
                <a16:creationId xmlns:a16="http://schemas.microsoft.com/office/drawing/2014/main" id="{7CFF166B-5DC3-AE98-F119-7335FA59101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21258269c9b_0_103:notes">
            <a:extLst>
              <a:ext uri="{FF2B5EF4-FFF2-40B4-BE49-F238E27FC236}">
                <a16:creationId xmlns:a16="http://schemas.microsoft.com/office/drawing/2014/main" id="{67656152-2122-D65E-FEE4-C1B0EE0A121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904971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1258269c9b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21258269c9b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>
          <a:extLst>
            <a:ext uri="{FF2B5EF4-FFF2-40B4-BE49-F238E27FC236}">
              <a16:creationId xmlns:a16="http://schemas.microsoft.com/office/drawing/2014/main" id="{E75BCD6D-1C15-A42F-F4E4-6A6736EC28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1258269c9b_0_103:notes">
            <a:extLst>
              <a:ext uri="{FF2B5EF4-FFF2-40B4-BE49-F238E27FC236}">
                <a16:creationId xmlns:a16="http://schemas.microsoft.com/office/drawing/2014/main" id="{38FEDB8F-64FB-00FC-1B40-E0857FC9E17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21258269c9b_0_103:notes">
            <a:extLst>
              <a:ext uri="{FF2B5EF4-FFF2-40B4-BE49-F238E27FC236}">
                <a16:creationId xmlns:a16="http://schemas.microsoft.com/office/drawing/2014/main" id="{B04A71C5-DC02-0684-9993-ED229DED278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89099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>
          <a:extLst>
            <a:ext uri="{FF2B5EF4-FFF2-40B4-BE49-F238E27FC236}">
              <a16:creationId xmlns:a16="http://schemas.microsoft.com/office/drawing/2014/main" id="{0CF65EA2-9F34-CE53-73FF-461B23458D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0a3ae21fea_0_4:notes">
            <a:extLst>
              <a:ext uri="{FF2B5EF4-FFF2-40B4-BE49-F238E27FC236}">
                <a16:creationId xmlns:a16="http://schemas.microsoft.com/office/drawing/2014/main" id="{DCCFABB3-A332-81E6-3C28-21467D93EFA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20a3ae21fea_0_4:notes">
            <a:extLst>
              <a:ext uri="{FF2B5EF4-FFF2-40B4-BE49-F238E27FC236}">
                <a16:creationId xmlns:a16="http://schemas.microsoft.com/office/drawing/2014/main" id="{EE294380-DDFF-C9F4-CCDE-AEF073F3200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928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21258269c9b_0_2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21258269c9b_0_2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21722c30371_0_5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21722c30371_0_5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>
          <a:extLst>
            <a:ext uri="{FF2B5EF4-FFF2-40B4-BE49-F238E27FC236}">
              <a16:creationId xmlns:a16="http://schemas.microsoft.com/office/drawing/2014/main" id="{6149795D-DA0B-AD9A-2999-C1DAABCA58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0f9e629ec3_0_6:notes">
            <a:extLst>
              <a:ext uri="{FF2B5EF4-FFF2-40B4-BE49-F238E27FC236}">
                <a16:creationId xmlns:a16="http://schemas.microsoft.com/office/drawing/2014/main" id="{90B5F0D3-22A7-3E70-2D3C-1F977940E91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10f9e629ec3_0_6:notes">
            <a:extLst>
              <a:ext uri="{FF2B5EF4-FFF2-40B4-BE49-F238E27FC236}">
                <a16:creationId xmlns:a16="http://schemas.microsoft.com/office/drawing/2014/main" id="{697C495F-01F4-131E-FDA8-C6C1C01C0D6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00858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0a3ae21fea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20a3ae21fea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11e7c571f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111e7c571f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21722c3037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21722c3037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>
          <a:extLst>
            <a:ext uri="{FF2B5EF4-FFF2-40B4-BE49-F238E27FC236}">
              <a16:creationId xmlns:a16="http://schemas.microsoft.com/office/drawing/2014/main" id="{FFF5266A-66AC-FB08-04B1-36BC197245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21722c30371_0_0:notes">
            <a:extLst>
              <a:ext uri="{FF2B5EF4-FFF2-40B4-BE49-F238E27FC236}">
                <a16:creationId xmlns:a16="http://schemas.microsoft.com/office/drawing/2014/main" id="{5BF703A9-300F-3C84-3CB8-B401727990F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21722c30371_0_0:notes">
            <a:extLst>
              <a:ext uri="{FF2B5EF4-FFF2-40B4-BE49-F238E27FC236}">
                <a16:creationId xmlns:a16="http://schemas.microsoft.com/office/drawing/2014/main" id="{D293182E-D698-ABE9-BDE9-618708ADF83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640537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>
          <a:extLst>
            <a:ext uri="{FF2B5EF4-FFF2-40B4-BE49-F238E27FC236}">
              <a16:creationId xmlns:a16="http://schemas.microsoft.com/office/drawing/2014/main" id="{6C0B84C3-C3C5-ED05-C565-AF534CC0A6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0a3ae21fea_0_4:notes">
            <a:extLst>
              <a:ext uri="{FF2B5EF4-FFF2-40B4-BE49-F238E27FC236}">
                <a16:creationId xmlns:a16="http://schemas.microsoft.com/office/drawing/2014/main" id="{D5D43939-F154-3C47-605D-8E6DF948137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20a3ae21fea_0_4:notes">
            <a:extLst>
              <a:ext uri="{FF2B5EF4-FFF2-40B4-BE49-F238E27FC236}">
                <a16:creationId xmlns:a16="http://schemas.microsoft.com/office/drawing/2014/main" id="{111DEC4D-8FAC-C92F-E42A-0E7E7919848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21325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0a3ae21fea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20a3ae21fea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936219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>
          <a:extLst>
            <a:ext uri="{FF2B5EF4-FFF2-40B4-BE49-F238E27FC236}">
              <a16:creationId xmlns:a16="http://schemas.microsoft.com/office/drawing/2014/main" id="{12BAEBFF-7246-BD19-4823-542A007A23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0a3ae21fea_0_4:notes">
            <a:extLst>
              <a:ext uri="{FF2B5EF4-FFF2-40B4-BE49-F238E27FC236}">
                <a16:creationId xmlns:a16="http://schemas.microsoft.com/office/drawing/2014/main" id="{0D68A5DB-8560-58DD-0B3B-8CEBE133906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20a3ae21fea_0_4:notes">
            <a:extLst>
              <a:ext uri="{FF2B5EF4-FFF2-40B4-BE49-F238E27FC236}">
                <a16:creationId xmlns:a16="http://schemas.microsoft.com/office/drawing/2014/main" id="{AD280574-4567-B14E-6029-EE5BE689572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3486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 amt="30000"/>
          </a:blip>
          <a:srcRect l="9916" t="14142" r="5107" b="14142"/>
          <a:stretch/>
        </p:blipFill>
        <p:spPr>
          <a:xfrm flipH="1">
            <a:off x="5" y="0"/>
            <a:ext cx="9143997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376650" y="1702975"/>
            <a:ext cx="6670500" cy="123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376650" y="3031025"/>
            <a:ext cx="4359000" cy="4095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13"/>
          <p:cNvPicPr preferRelativeResize="0"/>
          <p:nvPr/>
        </p:nvPicPr>
        <p:blipFill rotWithShape="1">
          <a:blip r:embed="rId2">
            <a:alphaModFix amt="30000"/>
          </a:blip>
          <a:srcRect t="7834" b="7834"/>
          <a:stretch/>
        </p:blipFill>
        <p:spPr>
          <a:xfrm rot="10800000" flipH="1">
            <a:off x="0" y="-50"/>
            <a:ext cx="9144003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title" idx="2" hasCustomPrompt="1"/>
          </p:nvPr>
        </p:nvSpPr>
        <p:spPr>
          <a:xfrm>
            <a:off x="832925" y="1190483"/>
            <a:ext cx="734700" cy="420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5" name="Google Shape;55;p13"/>
          <p:cNvSpPr txBox="1">
            <a:spLocks noGrp="1"/>
          </p:cNvSpPr>
          <p:nvPr>
            <p:ph type="title" idx="3" hasCustomPrompt="1"/>
          </p:nvPr>
        </p:nvSpPr>
        <p:spPr>
          <a:xfrm>
            <a:off x="832925" y="2962668"/>
            <a:ext cx="734700" cy="420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6" name="Google Shape;56;p13"/>
          <p:cNvSpPr txBox="1">
            <a:spLocks noGrp="1"/>
          </p:cNvSpPr>
          <p:nvPr>
            <p:ph type="title" idx="4" hasCustomPrompt="1"/>
          </p:nvPr>
        </p:nvSpPr>
        <p:spPr>
          <a:xfrm>
            <a:off x="832925" y="1781211"/>
            <a:ext cx="734700" cy="420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7" name="Google Shape;57;p13"/>
          <p:cNvSpPr txBox="1">
            <a:spLocks noGrp="1"/>
          </p:cNvSpPr>
          <p:nvPr>
            <p:ph type="title" idx="5" hasCustomPrompt="1"/>
          </p:nvPr>
        </p:nvSpPr>
        <p:spPr>
          <a:xfrm>
            <a:off x="832925" y="3553396"/>
            <a:ext cx="734700" cy="420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8" name="Google Shape;58;p13"/>
          <p:cNvSpPr txBox="1">
            <a:spLocks noGrp="1"/>
          </p:cNvSpPr>
          <p:nvPr>
            <p:ph type="title" idx="6" hasCustomPrompt="1"/>
          </p:nvPr>
        </p:nvSpPr>
        <p:spPr>
          <a:xfrm>
            <a:off x="832925" y="2371939"/>
            <a:ext cx="734700" cy="420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9" name="Google Shape;59;p13"/>
          <p:cNvSpPr txBox="1">
            <a:spLocks noGrp="1"/>
          </p:cNvSpPr>
          <p:nvPr>
            <p:ph type="title" idx="7" hasCustomPrompt="1"/>
          </p:nvPr>
        </p:nvSpPr>
        <p:spPr>
          <a:xfrm>
            <a:off x="832925" y="4144124"/>
            <a:ext cx="734700" cy="420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1"/>
          </p:nvPr>
        </p:nvSpPr>
        <p:spPr>
          <a:xfrm>
            <a:off x="1784650" y="1190475"/>
            <a:ext cx="4348200" cy="42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 b="1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subTitle" idx="8"/>
          </p:nvPr>
        </p:nvSpPr>
        <p:spPr>
          <a:xfrm>
            <a:off x="1784650" y="1781175"/>
            <a:ext cx="4348200" cy="42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 b="1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subTitle" idx="9"/>
          </p:nvPr>
        </p:nvSpPr>
        <p:spPr>
          <a:xfrm>
            <a:off x="1784650" y="2371875"/>
            <a:ext cx="4348200" cy="42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 b="1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13"/>
          </p:nvPr>
        </p:nvSpPr>
        <p:spPr>
          <a:xfrm>
            <a:off x="1784650" y="2962575"/>
            <a:ext cx="4348200" cy="42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 b="1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subTitle" idx="14"/>
          </p:nvPr>
        </p:nvSpPr>
        <p:spPr>
          <a:xfrm>
            <a:off x="1784650" y="3553275"/>
            <a:ext cx="4348200" cy="42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 b="1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subTitle" idx="15"/>
          </p:nvPr>
        </p:nvSpPr>
        <p:spPr>
          <a:xfrm>
            <a:off x="1784650" y="4143975"/>
            <a:ext cx="4348200" cy="42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 b="1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BLANK_1_1_1_1_1_1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9"/>
          <p:cNvPicPr preferRelativeResize="0"/>
          <p:nvPr/>
        </p:nvPicPr>
        <p:blipFill rotWithShape="1">
          <a:blip r:embed="rId2">
            <a:alphaModFix amt="30000"/>
          </a:blip>
          <a:srcRect t="7798" b="7806"/>
          <a:stretch/>
        </p:blipFill>
        <p:spPr>
          <a:xfrm rot="10800000" flipH="1">
            <a:off x="5" y="0"/>
            <a:ext cx="9143997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9"/>
          <p:cNvSpPr txBox="1">
            <a:spLocks noGrp="1"/>
          </p:cNvSpPr>
          <p:nvPr>
            <p:ph type="title" hasCustomPrompt="1"/>
          </p:nvPr>
        </p:nvSpPr>
        <p:spPr>
          <a:xfrm>
            <a:off x="2825688" y="1960050"/>
            <a:ext cx="3492600" cy="76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0" name="Google Shape;90;p19"/>
          <p:cNvSpPr txBox="1">
            <a:spLocks noGrp="1"/>
          </p:cNvSpPr>
          <p:nvPr>
            <p:ph type="subTitle" idx="1"/>
          </p:nvPr>
        </p:nvSpPr>
        <p:spPr>
          <a:xfrm>
            <a:off x="2825700" y="2728949"/>
            <a:ext cx="3492600" cy="4545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91" name="Google Shape;91;p19"/>
          <p:cNvSpPr txBox="1">
            <a:spLocks noGrp="1"/>
          </p:cNvSpPr>
          <p:nvPr>
            <p:ph type="title" idx="2" hasCustomPrompt="1"/>
          </p:nvPr>
        </p:nvSpPr>
        <p:spPr>
          <a:xfrm>
            <a:off x="715100" y="534989"/>
            <a:ext cx="3492600" cy="76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2" name="Google Shape;92;p19"/>
          <p:cNvSpPr txBox="1">
            <a:spLocks noGrp="1"/>
          </p:cNvSpPr>
          <p:nvPr>
            <p:ph type="subTitle" idx="3"/>
          </p:nvPr>
        </p:nvSpPr>
        <p:spPr>
          <a:xfrm>
            <a:off x="715100" y="1303900"/>
            <a:ext cx="3492600" cy="4545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title" idx="4" hasCustomPrompt="1"/>
          </p:nvPr>
        </p:nvSpPr>
        <p:spPr>
          <a:xfrm>
            <a:off x="4936288" y="3385100"/>
            <a:ext cx="3492600" cy="76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4" name="Google Shape;94;p19"/>
          <p:cNvSpPr txBox="1">
            <a:spLocks noGrp="1"/>
          </p:cNvSpPr>
          <p:nvPr>
            <p:ph type="subTitle" idx="5"/>
          </p:nvPr>
        </p:nvSpPr>
        <p:spPr>
          <a:xfrm>
            <a:off x="4936300" y="4153999"/>
            <a:ext cx="3492600" cy="4545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20"/>
          <p:cNvPicPr preferRelativeResize="0"/>
          <p:nvPr/>
        </p:nvPicPr>
        <p:blipFill rotWithShape="1">
          <a:blip r:embed="rId2">
            <a:alphaModFix amt="30000"/>
          </a:blip>
          <a:srcRect t="7798" b="7806"/>
          <a:stretch/>
        </p:blipFill>
        <p:spPr>
          <a:xfrm rot="10800000">
            <a:off x="5" y="0"/>
            <a:ext cx="9143997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subTitle" idx="1"/>
          </p:nvPr>
        </p:nvSpPr>
        <p:spPr>
          <a:xfrm>
            <a:off x="719975" y="3011125"/>
            <a:ext cx="2305500" cy="134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0"/>
          <p:cNvSpPr txBox="1">
            <a:spLocks noGrp="1"/>
          </p:cNvSpPr>
          <p:nvPr>
            <p:ph type="subTitle" idx="2"/>
          </p:nvPr>
        </p:nvSpPr>
        <p:spPr>
          <a:xfrm>
            <a:off x="3419207" y="3011125"/>
            <a:ext cx="2305500" cy="134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0"/>
          <p:cNvSpPr txBox="1">
            <a:spLocks noGrp="1"/>
          </p:cNvSpPr>
          <p:nvPr>
            <p:ph type="subTitle" idx="3"/>
          </p:nvPr>
        </p:nvSpPr>
        <p:spPr>
          <a:xfrm>
            <a:off x="6118447" y="3011125"/>
            <a:ext cx="2305500" cy="134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0"/>
          <p:cNvSpPr txBox="1">
            <a:spLocks noGrp="1"/>
          </p:cNvSpPr>
          <p:nvPr>
            <p:ph type="subTitle" idx="4"/>
          </p:nvPr>
        </p:nvSpPr>
        <p:spPr>
          <a:xfrm>
            <a:off x="719975" y="2517925"/>
            <a:ext cx="2305500" cy="49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02" name="Google Shape;102;p20"/>
          <p:cNvSpPr txBox="1">
            <a:spLocks noGrp="1"/>
          </p:cNvSpPr>
          <p:nvPr>
            <p:ph type="subTitle" idx="5"/>
          </p:nvPr>
        </p:nvSpPr>
        <p:spPr>
          <a:xfrm>
            <a:off x="3419211" y="2517925"/>
            <a:ext cx="2305500" cy="49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03" name="Google Shape;103;p20"/>
          <p:cNvSpPr txBox="1">
            <a:spLocks noGrp="1"/>
          </p:cNvSpPr>
          <p:nvPr>
            <p:ph type="subTitle" idx="6"/>
          </p:nvPr>
        </p:nvSpPr>
        <p:spPr>
          <a:xfrm>
            <a:off x="6118447" y="2517925"/>
            <a:ext cx="2305500" cy="49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2"/>
          <p:cNvPicPr preferRelativeResize="0"/>
          <p:nvPr/>
        </p:nvPicPr>
        <p:blipFill rotWithShape="1">
          <a:blip r:embed="rId2">
            <a:alphaModFix amt="30000"/>
          </a:blip>
          <a:srcRect l="9916" t="14142" r="5107" b="14142"/>
          <a:stretch/>
        </p:blipFill>
        <p:spPr>
          <a:xfrm rot="10800000" flipH="1">
            <a:off x="5" y="0"/>
            <a:ext cx="9143997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2"/>
          <p:cNvSpPr txBox="1">
            <a:spLocks noGrp="1"/>
          </p:cNvSpPr>
          <p:nvPr>
            <p:ph type="subTitle" idx="1"/>
          </p:nvPr>
        </p:nvSpPr>
        <p:spPr>
          <a:xfrm>
            <a:off x="715100" y="1750228"/>
            <a:ext cx="2322600" cy="9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2"/>
          <p:cNvSpPr txBox="1">
            <a:spLocks noGrp="1"/>
          </p:cNvSpPr>
          <p:nvPr>
            <p:ph type="subTitle" idx="2"/>
          </p:nvPr>
        </p:nvSpPr>
        <p:spPr>
          <a:xfrm>
            <a:off x="3411425" y="1750228"/>
            <a:ext cx="2321400" cy="9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2"/>
          <p:cNvSpPr txBox="1">
            <a:spLocks noGrp="1"/>
          </p:cNvSpPr>
          <p:nvPr>
            <p:ph type="subTitle" idx="3"/>
          </p:nvPr>
        </p:nvSpPr>
        <p:spPr>
          <a:xfrm>
            <a:off x="715100" y="3539375"/>
            <a:ext cx="2322600" cy="9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2"/>
          <p:cNvSpPr txBox="1">
            <a:spLocks noGrp="1"/>
          </p:cNvSpPr>
          <p:nvPr>
            <p:ph type="subTitle" idx="4"/>
          </p:nvPr>
        </p:nvSpPr>
        <p:spPr>
          <a:xfrm>
            <a:off x="3410775" y="3539375"/>
            <a:ext cx="2322600" cy="9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2"/>
          <p:cNvSpPr txBox="1">
            <a:spLocks noGrp="1"/>
          </p:cNvSpPr>
          <p:nvPr>
            <p:ph type="subTitle" idx="5"/>
          </p:nvPr>
        </p:nvSpPr>
        <p:spPr>
          <a:xfrm>
            <a:off x="6106550" y="1750228"/>
            <a:ext cx="2321400" cy="9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2"/>
          <p:cNvSpPr txBox="1">
            <a:spLocks noGrp="1"/>
          </p:cNvSpPr>
          <p:nvPr>
            <p:ph type="subTitle" idx="6"/>
          </p:nvPr>
        </p:nvSpPr>
        <p:spPr>
          <a:xfrm>
            <a:off x="6106450" y="3539375"/>
            <a:ext cx="2322600" cy="9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2"/>
          <p:cNvSpPr txBox="1">
            <a:spLocks noGrp="1"/>
          </p:cNvSpPr>
          <p:nvPr>
            <p:ph type="subTitle" idx="7"/>
          </p:nvPr>
        </p:nvSpPr>
        <p:spPr>
          <a:xfrm>
            <a:off x="715100" y="1252400"/>
            <a:ext cx="2322600" cy="49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5" name="Google Shape;125;p22"/>
          <p:cNvSpPr txBox="1">
            <a:spLocks noGrp="1"/>
          </p:cNvSpPr>
          <p:nvPr>
            <p:ph type="subTitle" idx="8"/>
          </p:nvPr>
        </p:nvSpPr>
        <p:spPr>
          <a:xfrm>
            <a:off x="3409250" y="1252400"/>
            <a:ext cx="2322600" cy="49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6" name="Google Shape;126;p22"/>
          <p:cNvSpPr txBox="1">
            <a:spLocks noGrp="1"/>
          </p:cNvSpPr>
          <p:nvPr>
            <p:ph type="subTitle" idx="9"/>
          </p:nvPr>
        </p:nvSpPr>
        <p:spPr>
          <a:xfrm>
            <a:off x="6106558" y="1252400"/>
            <a:ext cx="2322600" cy="49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7" name="Google Shape;127;p22"/>
          <p:cNvSpPr txBox="1">
            <a:spLocks noGrp="1"/>
          </p:cNvSpPr>
          <p:nvPr>
            <p:ph type="subTitle" idx="13"/>
          </p:nvPr>
        </p:nvSpPr>
        <p:spPr>
          <a:xfrm>
            <a:off x="715100" y="3046175"/>
            <a:ext cx="2322600" cy="49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subTitle" idx="14"/>
          </p:nvPr>
        </p:nvSpPr>
        <p:spPr>
          <a:xfrm>
            <a:off x="3411375" y="3046175"/>
            <a:ext cx="2321400" cy="49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9" name="Google Shape;129;p22"/>
          <p:cNvSpPr txBox="1">
            <a:spLocks noGrp="1"/>
          </p:cNvSpPr>
          <p:nvPr>
            <p:ph type="subTitle" idx="15"/>
          </p:nvPr>
        </p:nvSpPr>
        <p:spPr>
          <a:xfrm>
            <a:off x="6106449" y="3046175"/>
            <a:ext cx="2321400" cy="49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24"/>
          <p:cNvPicPr preferRelativeResize="0"/>
          <p:nvPr/>
        </p:nvPicPr>
        <p:blipFill rotWithShape="1">
          <a:blip r:embed="rId2">
            <a:alphaModFix amt="30000"/>
          </a:blip>
          <a:srcRect l="13065" t="21757" r="6528" b="10376"/>
          <a:stretch/>
        </p:blipFill>
        <p:spPr>
          <a:xfrm rot="10800000">
            <a:off x="5" y="0"/>
            <a:ext cx="9143997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25"/>
          <p:cNvPicPr preferRelativeResize="0"/>
          <p:nvPr/>
        </p:nvPicPr>
        <p:blipFill rotWithShape="1">
          <a:blip r:embed="rId2">
            <a:alphaModFix amt="30000"/>
          </a:blip>
          <a:srcRect t="7798" b="7806"/>
          <a:stretch/>
        </p:blipFill>
        <p:spPr>
          <a:xfrm flipH="1">
            <a:off x="5" y="0"/>
            <a:ext cx="9143997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/>
          <p:cNvPicPr preferRelativeResize="0"/>
          <p:nvPr/>
        </p:nvPicPr>
        <p:blipFill rotWithShape="1">
          <a:blip r:embed="rId2">
            <a:alphaModFix amt="30000"/>
          </a:blip>
          <a:srcRect l="9916" t="14142" r="5107" b="14142"/>
          <a:stretch/>
        </p:blipFill>
        <p:spPr>
          <a:xfrm rot="10800000">
            <a:off x="5" y="0"/>
            <a:ext cx="9143997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485400" y="2319525"/>
            <a:ext cx="3943500" cy="146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 idx="2" hasCustomPrompt="1"/>
          </p:nvPr>
        </p:nvSpPr>
        <p:spPr>
          <a:xfrm>
            <a:off x="4485400" y="1295950"/>
            <a:ext cx="1329000" cy="931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>
            <a:spLocks noGrp="1"/>
          </p:cNvSpPr>
          <p:nvPr>
            <p:ph type="pic" idx="3"/>
          </p:nvPr>
        </p:nvSpPr>
        <p:spPr>
          <a:xfrm>
            <a:off x="715100" y="898350"/>
            <a:ext cx="3346800" cy="33468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5"/>
          <p:cNvPicPr preferRelativeResize="0"/>
          <p:nvPr/>
        </p:nvPicPr>
        <p:blipFill rotWithShape="1">
          <a:blip r:embed="rId2">
            <a:alphaModFix amt="30000"/>
          </a:blip>
          <a:srcRect t="7834" b="7834"/>
          <a:stretch/>
        </p:blipFill>
        <p:spPr>
          <a:xfrm>
            <a:off x="0" y="0"/>
            <a:ext cx="9144003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ubTitle" idx="1"/>
          </p:nvPr>
        </p:nvSpPr>
        <p:spPr>
          <a:xfrm>
            <a:off x="4815078" y="2894101"/>
            <a:ext cx="3150600" cy="13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ubTitle" idx="2"/>
          </p:nvPr>
        </p:nvSpPr>
        <p:spPr>
          <a:xfrm>
            <a:off x="1178325" y="2894101"/>
            <a:ext cx="3150600" cy="13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ubTitle" idx="3"/>
          </p:nvPr>
        </p:nvSpPr>
        <p:spPr>
          <a:xfrm>
            <a:off x="1178325" y="2400925"/>
            <a:ext cx="3150600" cy="49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ubTitle" idx="4"/>
          </p:nvPr>
        </p:nvSpPr>
        <p:spPr>
          <a:xfrm>
            <a:off x="4815079" y="2400925"/>
            <a:ext cx="3150600" cy="49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6"/>
          <p:cNvPicPr preferRelativeResize="0"/>
          <p:nvPr/>
        </p:nvPicPr>
        <p:blipFill rotWithShape="1">
          <a:blip r:embed="rId2">
            <a:alphaModFix amt="30000"/>
          </a:blip>
          <a:srcRect l="11886" t="7637" r="14056" b="29858"/>
          <a:stretch/>
        </p:blipFill>
        <p:spPr>
          <a:xfrm>
            <a:off x="5" y="0"/>
            <a:ext cx="9143997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7"/>
          <p:cNvPicPr preferRelativeResize="0"/>
          <p:nvPr/>
        </p:nvPicPr>
        <p:blipFill rotWithShape="1">
          <a:blip r:embed="rId2">
            <a:alphaModFix amt="30000"/>
          </a:blip>
          <a:srcRect t="7798" b="7806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948600" y="1212650"/>
            <a:ext cx="3735900" cy="11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948600" y="2435975"/>
            <a:ext cx="3735900" cy="171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●"/>
              <a:defRPr>
                <a:solidFill>
                  <a:srgbClr val="434343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7"/>
          <p:cNvSpPr>
            <a:spLocks noGrp="1"/>
          </p:cNvSpPr>
          <p:nvPr>
            <p:ph type="pic" idx="2"/>
          </p:nvPr>
        </p:nvSpPr>
        <p:spPr>
          <a:xfrm>
            <a:off x="4868925" y="1100075"/>
            <a:ext cx="3560100" cy="31599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8"/>
          <p:cNvPicPr preferRelativeResize="0"/>
          <p:nvPr/>
        </p:nvPicPr>
        <p:blipFill rotWithShape="1">
          <a:blip r:embed="rId2">
            <a:alphaModFix amt="30000"/>
          </a:blip>
          <a:srcRect t="7798" b="7806"/>
          <a:stretch/>
        </p:blipFill>
        <p:spPr>
          <a:xfrm rot="10800000">
            <a:off x="5" y="0"/>
            <a:ext cx="9143997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2724150" y="1307100"/>
            <a:ext cx="36957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9"/>
          <p:cNvPicPr preferRelativeResize="0"/>
          <p:nvPr/>
        </p:nvPicPr>
        <p:blipFill rotWithShape="1">
          <a:blip r:embed="rId2">
            <a:alphaModFix amt="30000"/>
          </a:blip>
          <a:srcRect l="13065" t="21757" r="6528" b="10376"/>
          <a:stretch/>
        </p:blipFill>
        <p:spPr>
          <a:xfrm flipH="1">
            <a:off x="5" y="0"/>
            <a:ext cx="9143997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201850" y="1584874"/>
            <a:ext cx="47403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201925" y="2427926"/>
            <a:ext cx="4740300" cy="113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>
            <a:spLocks noGrp="1"/>
          </p:cNvSpPr>
          <p:nvPr>
            <p:ph type="pic" idx="2"/>
          </p:nvPr>
        </p:nvSpPr>
        <p:spPr>
          <a:xfrm>
            <a:off x="-6875" y="0"/>
            <a:ext cx="9144000" cy="5157300"/>
          </a:xfrm>
          <a:prstGeom prst="rect">
            <a:avLst/>
          </a:prstGeom>
          <a:noFill/>
          <a:ln>
            <a:noFill/>
          </a:ln>
        </p:spPr>
      </p:sp>
      <p:sp>
        <p:nvSpPr>
          <p:cNvPr id="45" name="Google Shape;45;p10"/>
          <p:cNvSpPr txBox="1">
            <a:spLocks noGrp="1"/>
          </p:cNvSpPr>
          <p:nvPr>
            <p:ph type="title"/>
          </p:nvPr>
        </p:nvSpPr>
        <p:spPr>
          <a:xfrm>
            <a:off x="720000" y="4038000"/>
            <a:ext cx="7704000" cy="5727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11"/>
          <p:cNvPicPr preferRelativeResize="0"/>
          <p:nvPr/>
        </p:nvPicPr>
        <p:blipFill rotWithShape="1">
          <a:blip r:embed="rId2">
            <a:alphaModFix amt="30000"/>
          </a:blip>
          <a:srcRect t="7834" b="7834"/>
          <a:stretch/>
        </p:blipFill>
        <p:spPr>
          <a:xfrm rot="10800000" flipH="1">
            <a:off x="5" y="0"/>
            <a:ext cx="9143997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11"/>
          <p:cNvSpPr txBox="1">
            <a:spLocks noGrp="1"/>
          </p:cNvSpPr>
          <p:nvPr>
            <p:ph type="title" hasCustomPrompt="1"/>
          </p:nvPr>
        </p:nvSpPr>
        <p:spPr>
          <a:xfrm>
            <a:off x="1320500" y="1362000"/>
            <a:ext cx="7108500" cy="139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6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49" name="Google Shape;49;p11"/>
          <p:cNvSpPr txBox="1">
            <a:spLocks noGrp="1"/>
          </p:cNvSpPr>
          <p:nvPr>
            <p:ph type="subTitle" idx="1"/>
          </p:nvPr>
        </p:nvSpPr>
        <p:spPr>
          <a:xfrm>
            <a:off x="1320500" y="2754900"/>
            <a:ext cx="7108500" cy="102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6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5100" y="445025"/>
            <a:ext cx="7713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entium Plus"/>
              <a:buNone/>
              <a:defRPr sz="3000" b="1">
                <a:solidFill>
                  <a:schemeClr val="dk1"/>
                </a:solidFill>
                <a:latin typeface="Gentium Plus"/>
                <a:ea typeface="Gentium Plus"/>
                <a:cs typeface="Gentium Plus"/>
                <a:sym typeface="Gentium Pl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5100" y="1152475"/>
            <a:ext cx="7713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entium Plus"/>
              <a:buChar char="●"/>
              <a:defRPr sz="1200">
                <a:solidFill>
                  <a:schemeClr val="dk1"/>
                </a:solidFill>
                <a:latin typeface="Gentium Plus"/>
                <a:ea typeface="Gentium Plus"/>
                <a:cs typeface="Gentium Plus"/>
                <a:sym typeface="Gentium Plus"/>
              </a:defRPr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entium Plus"/>
              <a:buChar char="○"/>
              <a:defRPr sz="1200">
                <a:solidFill>
                  <a:schemeClr val="dk1"/>
                </a:solidFill>
                <a:latin typeface="Gentium Plus"/>
                <a:ea typeface="Gentium Plus"/>
                <a:cs typeface="Gentium Plus"/>
                <a:sym typeface="Gentium Plus"/>
              </a:defRPr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entium Plus"/>
              <a:buChar char="■"/>
              <a:defRPr sz="1200">
                <a:solidFill>
                  <a:schemeClr val="dk1"/>
                </a:solidFill>
                <a:latin typeface="Gentium Plus"/>
                <a:ea typeface="Gentium Plus"/>
                <a:cs typeface="Gentium Plus"/>
                <a:sym typeface="Gentium Plus"/>
              </a:defRPr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entium Plus"/>
              <a:buChar char="●"/>
              <a:defRPr sz="1200">
                <a:solidFill>
                  <a:schemeClr val="dk1"/>
                </a:solidFill>
                <a:latin typeface="Gentium Plus"/>
                <a:ea typeface="Gentium Plus"/>
                <a:cs typeface="Gentium Plus"/>
                <a:sym typeface="Gentium Plus"/>
              </a:defRPr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entium Plus"/>
              <a:buChar char="○"/>
              <a:defRPr sz="1200">
                <a:solidFill>
                  <a:schemeClr val="dk1"/>
                </a:solidFill>
                <a:latin typeface="Gentium Plus"/>
                <a:ea typeface="Gentium Plus"/>
                <a:cs typeface="Gentium Plus"/>
                <a:sym typeface="Gentium Plus"/>
              </a:defRPr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entium Plus"/>
              <a:buChar char="■"/>
              <a:defRPr sz="1200">
                <a:solidFill>
                  <a:schemeClr val="dk1"/>
                </a:solidFill>
                <a:latin typeface="Gentium Plus"/>
                <a:ea typeface="Gentium Plus"/>
                <a:cs typeface="Gentium Plus"/>
                <a:sym typeface="Gentium Plus"/>
              </a:defRPr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entium Plus"/>
              <a:buChar char="●"/>
              <a:defRPr sz="1200">
                <a:solidFill>
                  <a:schemeClr val="dk1"/>
                </a:solidFill>
                <a:latin typeface="Gentium Plus"/>
                <a:ea typeface="Gentium Plus"/>
                <a:cs typeface="Gentium Plus"/>
                <a:sym typeface="Gentium Plus"/>
              </a:defRPr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entium Plus"/>
              <a:buChar char="○"/>
              <a:defRPr sz="1200">
                <a:solidFill>
                  <a:schemeClr val="dk1"/>
                </a:solidFill>
                <a:latin typeface="Gentium Plus"/>
                <a:ea typeface="Gentium Plus"/>
                <a:cs typeface="Gentium Plus"/>
                <a:sym typeface="Gentium Plus"/>
              </a:defRPr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entium Plus"/>
              <a:buChar char="■"/>
              <a:defRPr sz="1200">
                <a:solidFill>
                  <a:schemeClr val="dk1"/>
                </a:solidFill>
                <a:latin typeface="Gentium Plus"/>
                <a:ea typeface="Gentium Plus"/>
                <a:cs typeface="Gentium Plus"/>
                <a:sym typeface="Gentium Plu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5" r:id="rId12"/>
    <p:sldLayoutId id="2147483666" r:id="rId13"/>
    <p:sldLayoutId id="2147483668" r:id="rId14"/>
    <p:sldLayoutId id="2147483670" r:id="rId15"/>
    <p:sldLayoutId id="2147483671" r:id="rId1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9"/>
          <p:cNvSpPr txBox="1">
            <a:spLocks noGrp="1"/>
          </p:cNvSpPr>
          <p:nvPr>
            <p:ph type="ctrTitle"/>
          </p:nvPr>
        </p:nvSpPr>
        <p:spPr>
          <a:xfrm>
            <a:off x="1348209" y="1325210"/>
            <a:ext cx="7601480" cy="142730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/>
              <a:t>Факторы риска предраковых заболеваний шейки матки в раннем репродуктивном возрасте</a:t>
            </a:r>
            <a:endParaRPr sz="3200" dirty="0"/>
          </a:p>
        </p:txBody>
      </p:sp>
      <p:sp>
        <p:nvSpPr>
          <p:cNvPr id="150" name="Google Shape;150;p29"/>
          <p:cNvSpPr txBox="1">
            <a:spLocks noGrp="1"/>
          </p:cNvSpPr>
          <p:nvPr>
            <p:ph type="subTitle" idx="1"/>
          </p:nvPr>
        </p:nvSpPr>
        <p:spPr>
          <a:xfrm>
            <a:off x="1348209" y="3178482"/>
            <a:ext cx="7521467" cy="1427306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Докладчик: </a:t>
            </a:r>
          </a:p>
          <a:p>
            <a:pPr marL="0" indent="0" algn="l"/>
            <a:r>
              <a:rPr lang="ru-RU" sz="1400" dirty="0">
                <a:latin typeface="Franklin Gothic Book" panose="020B0503020102020204" pitchFamily="34" charset="0"/>
              </a:rPr>
              <a:t>Старший преподаватель кафедры акушерства и гинекологии с куром ПК и П </a:t>
            </a:r>
          </a:p>
          <a:p>
            <a:pPr marL="0" indent="0" algn="l"/>
            <a:r>
              <a:rPr lang="ru-RU" sz="1400" dirty="0">
                <a:latin typeface="Franklin Gothic Book" panose="020B0503020102020204" pitchFamily="34" charset="0"/>
              </a:rPr>
              <a:t>Татьяна Васильевна Пинчук </a:t>
            </a:r>
          </a:p>
          <a:p>
            <a:pPr marL="0" indent="0" algn="l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Научный руководитель: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latin typeface="Franklin Gothic Book" panose="020B0503020102020204" pitchFamily="34" charset="0"/>
              </a:rPr>
              <a:t>Заведующий кафедрой кафедры акушерства и гинекологии с куром ПК и П, д.м.н., профессор Людмила Фёдоровна Можейко</a:t>
            </a:r>
          </a:p>
        </p:txBody>
      </p:sp>
      <p:cxnSp>
        <p:nvCxnSpPr>
          <p:cNvPr id="151" name="Google Shape;151;p29"/>
          <p:cNvCxnSpPr/>
          <p:nvPr/>
        </p:nvCxnSpPr>
        <p:spPr>
          <a:xfrm>
            <a:off x="977999" y="1776600"/>
            <a:ext cx="0" cy="159030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2" name="Google Shape;159;p30">
            <a:extLst>
              <a:ext uri="{FF2B5EF4-FFF2-40B4-BE49-F238E27FC236}">
                <a16:creationId xmlns:a16="http://schemas.microsoft.com/office/drawing/2014/main" id="{36F617D1-6AE5-A0B5-B28A-0BA5A3C123ED}"/>
              </a:ext>
            </a:extLst>
          </p:cNvPr>
          <p:cNvSpPr txBox="1"/>
          <p:nvPr/>
        </p:nvSpPr>
        <p:spPr>
          <a:xfrm>
            <a:off x="2195238" y="4605788"/>
            <a:ext cx="3627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Gentium Plus"/>
                <a:ea typeface="Gentium Plus"/>
                <a:cs typeface="Gentium Plus"/>
                <a:sym typeface="Gentium Plus"/>
              </a:rPr>
              <a:t>Минск 2024</a:t>
            </a:r>
            <a:endParaRPr b="1" u="sng" dirty="0">
              <a:solidFill>
                <a:schemeClr val="accent5">
                  <a:lumMod val="75000"/>
                </a:schemeClr>
              </a:solidFill>
              <a:latin typeface="Gentium Plus"/>
              <a:ea typeface="Gentium Plus"/>
              <a:cs typeface="Gentium Plus"/>
              <a:sym typeface="Gentium Plu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C19B71-A707-1522-8244-D02ACF82F778}"/>
              </a:ext>
            </a:extLst>
          </p:cNvPr>
          <p:cNvSpPr txBox="1"/>
          <p:nvPr/>
        </p:nvSpPr>
        <p:spPr>
          <a:xfrm>
            <a:off x="859193" y="320530"/>
            <a:ext cx="662503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/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Gentium Plus" panose="020B0604020202020204" charset="0"/>
                <a:ea typeface="Gentium Plus" panose="020B0604020202020204" charset="0"/>
                <a:cs typeface="Gentium Plus" panose="020B0604020202020204" charset="0"/>
              </a:rPr>
              <a:t>УО «Белорусский государственный медицинский университет»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003F392-FA7F-A156-2B6E-DAF5FE2012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2785" y="-7043"/>
            <a:ext cx="1362488" cy="1590300"/>
          </a:xfrm>
          <a:prstGeom prst="rect">
            <a:avLst/>
          </a:prstGeom>
          <a:effectLst>
            <a:softEdge rad="508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34BF21DF-853B-21D6-53CF-4F125CBB7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70%</a:t>
            </a:r>
          </a:p>
        </p:txBody>
      </p:sp>
      <p:sp>
        <p:nvSpPr>
          <p:cNvPr id="6" name="Подзаголовок 5">
            <a:extLst>
              <a:ext uri="{FF2B5EF4-FFF2-40B4-BE49-F238E27FC236}">
                <a16:creationId xmlns:a16="http://schemas.microsoft.com/office/drawing/2014/main" id="{4FD5FA7A-EE81-8F68-8A2F-B4B3308003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25700" y="2728949"/>
            <a:ext cx="3735120" cy="454500"/>
          </a:xfrm>
        </p:spPr>
        <p:txBody>
          <a:bodyPr/>
          <a:lstStyle/>
          <a:p>
            <a:r>
              <a:rPr lang="ru-RU" dirty="0"/>
              <a:t>женщин к возрасту 35–45 лет должны пройти высококачественный скрининг</a:t>
            </a:r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285CC0CA-9F16-C2E5-6A0C-1EE29AB40291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r>
              <a:rPr lang="ru-RU" dirty="0"/>
              <a:t>90%</a:t>
            </a:r>
          </a:p>
        </p:txBody>
      </p:sp>
      <p:sp>
        <p:nvSpPr>
          <p:cNvPr id="8" name="Подзаголовок 7">
            <a:extLst>
              <a:ext uri="{FF2B5EF4-FFF2-40B4-BE49-F238E27FC236}">
                <a16:creationId xmlns:a16="http://schemas.microsoft.com/office/drawing/2014/main" id="{EB7F9035-15A1-B3F3-8226-064E429CE2A7}"/>
              </a:ext>
            </a:extLst>
          </p:cNvPr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r>
              <a:rPr lang="ru-RU" dirty="0"/>
              <a:t>девочек к 15 годам должны быть вакцинированы против ВПЧ</a:t>
            </a:r>
          </a:p>
        </p:txBody>
      </p:sp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2D08970E-5D76-5E81-A448-DBB372AE75F1}"/>
              </a:ext>
            </a:extLst>
          </p:cNvPr>
          <p:cNvSpPr>
            <a:spLocks noGrp="1"/>
          </p:cNvSpPr>
          <p:nvPr>
            <p:ph type="title" idx="4"/>
          </p:nvPr>
        </p:nvSpPr>
        <p:spPr/>
        <p:txBody>
          <a:bodyPr/>
          <a:lstStyle/>
          <a:p>
            <a:r>
              <a:rPr lang="ru-RU" dirty="0"/>
              <a:t>90%</a:t>
            </a:r>
          </a:p>
        </p:txBody>
      </p:sp>
      <p:sp>
        <p:nvSpPr>
          <p:cNvPr id="10" name="Подзаголовок 9">
            <a:extLst>
              <a:ext uri="{FF2B5EF4-FFF2-40B4-BE49-F238E27FC236}">
                <a16:creationId xmlns:a16="http://schemas.microsoft.com/office/drawing/2014/main" id="{B90468FD-32D9-A2EB-912F-DAAA625EBC1B}"/>
              </a:ext>
            </a:extLst>
          </p:cNvPr>
          <p:cNvSpPr>
            <a:spLocks noGrp="1"/>
          </p:cNvSpPr>
          <p:nvPr>
            <p:ph type="subTitle" idx="5"/>
          </p:nvPr>
        </p:nvSpPr>
        <p:spPr/>
        <p:txBody>
          <a:bodyPr/>
          <a:lstStyle/>
          <a:p>
            <a:r>
              <a:rPr lang="ru-RU" dirty="0"/>
              <a:t>женщин с патологией шейки матки должны получить лечение 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F8BB37A-AC78-ECC5-9DAE-197886F7B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614" y="80011"/>
            <a:ext cx="4825386" cy="90949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8B7744E-AB30-21B8-BB7D-C5035D14AC7F}"/>
              </a:ext>
            </a:extLst>
          </p:cNvPr>
          <p:cNvSpPr txBox="1"/>
          <p:nvPr/>
        </p:nvSpPr>
        <p:spPr>
          <a:xfrm>
            <a:off x="224028" y="4322733"/>
            <a:ext cx="2782062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rgbClr val="3D8D88"/>
                </a:solidFill>
                <a:latin typeface="Gentium Plus" panose="020B0604020202020204" charset="0"/>
                <a:ea typeface="Gentium Plus" panose="020B0604020202020204" charset="0"/>
                <a:cs typeface="Gentium Plus" panose="020B0604020202020204" charset="0"/>
              </a:rPr>
              <a:t>Достижение целей 90-70-90 к 2030 г. позволит  предотвратить более 62 миллионов смертей от РШМ к 2120 г.</a:t>
            </a:r>
          </a:p>
        </p:txBody>
      </p:sp>
    </p:spTree>
    <p:extLst>
      <p:ext uri="{BB962C8B-B14F-4D97-AF65-F5344CB8AC3E}">
        <p14:creationId xmlns:p14="http://schemas.microsoft.com/office/powerpoint/2010/main" val="26384882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2BF5EF6D-3453-8451-D949-3BEE73A78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78" y="314995"/>
            <a:ext cx="3932010" cy="572700"/>
          </a:xfrm>
        </p:spPr>
        <p:txBody>
          <a:bodyPr/>
          <a:lstStyle/>
          <a:p>
            <a:r>
              <a:rPr lang="ru-RU" dirty="0"/>
              <a:t>Профилактика РШМ</a:t>
            </a:r>
          </a:p>
        </p:txBody>
      </p:sp>
      <p:sp>
        <p:nvSpPr>
          <p:cNvPr id="9" name="Подзаголовок 8">
            <a:extLst>
              <a:ext uri="{FF2B5EF4-FFF2-40B4-BE49-F238E27FC236}">
                <a16:creationId xmlns:a16="http://schemas.microsoft.com/office/drawing/2014/main" id="{F554B75E-015E-A9AD-FEC2-4D4CF9C7D5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9965" y="2252505"/>
            <a:ext cx="2305500" cy="2152365"/>
          </a:xfrm>
          <a:solidFill>
            <a:srgbClr val="FEF5F7"/>
          </a:solidFill>
        </p:spPr>
        <p:txBody>
          <a:bodyPr/>
          <a:lstStyle/>
          <a:p>
            <a:pPr marL="0" indent="0"/>
            <a:r>
              <a:rPr lang="ru-RU" dirty="0"/>
              <a:t>За практически 20-летний мировой опыт использования (с 2006 г.), вакцина от ВПЧ подтвердила свою безопасность и эффективность, благодаря чему 125 стран (64%) уже включили её в национальные программы вакцинации для применения у девочек, 47 стран (24%) – также для применения у мальчиков</a:t>
            </a:r>
          </a:p>
        </p:txBody>
      </p:sp>
      <p:sp>
        <p:nvSpPr>
          <p:cNvPr id="10" name="Подзаголовок 9">
            <a:extLst>
              <a:ext uri="{FF2B5EF4-FFF2-40B4-BE49-F238E27FC236}">
                <a16:creationId xmlns:a16="http://schemas.microsoft.com/office/drawing/2014/main" id="{EB7E7AC0-12A7-3DC0-7274-9C74DE43005A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3326905" y="2571750"/>
            <a:ext cx="2490103" cy="243459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0" indent="0" algn="ctr"/>
            <a:r>
              <a:rPr lang="ru-RU" dirty="0"/>
              <a:t>Начало цервикального скрининга в возрасте 30 лет путём ВПЧ-тестирования считается оптимальным и соответствует руководящим принципам цервикального скрининга ВОЗ от 2023 г., основанным на данных моделирования и массивных базах данных по учету заболеваемости РШМ и предраковыми заболеваниями шейки матки</a:t>
            </a:r>
          </a:p>
        </p:txBody>
      </p:sp>
      <p:sp>
        <p:nvSpPr>
          <p:cNvPr id="11" name="Подзаголовок 10">
            <a:extLst>
              <a:ext uri="{FF2B5EF4-FFF2-40B4-BE49-F238E27FC236}">
                <a16:creationId xmlns:a16="http://schemas.microsoft.com/office/drawing/2014/main" id="{93ECC45C-BFA3-3363-928D-C770B550A9BF}"/>
              </a:ext>
            </a:extLst>
          </p:cNvPr>
          <p:cNvSpPr>
            <a:spLocks noGrp="1"/>
          </p:cNvSpPr>
          <p:nvPr>
            <p:ph type="subTitle" idx="3"/>
          </p:nvPr>
        </p:nvSpPr>
        <p:spPr>
          <a:xfrm>
            <a:off x="6198448" y="2252505"/>
            <a:ext cx="2694092" cy="2032610"/>
          </a:xfrm>
          <a:solidFill>
            <a:srgbClr val="FEE0CB"/>
          </a:solidFill>
        </p:spPr>
        <p:txBody>
          <a:bodyPr/>
          <a:lstStyle/>
          <a:p>
            <a:pPr marL="0" indent="0"/>
            <a:r>
              <a:rPr lang="ru-RU" dirty="0"/>
              <a:t>Скрининг рака шейки матки требует соответствующего увеличения возможностей лечения выявленных поражений, поскольку скрининг женщин, не имеющих доступа к лечению, неэтичен. </a:t>
            </a:r>
          </a:p>
          <a:p>
            <a:pPr marL="0" indent="0"/>
            <a:r>
              <a:rPr lang="ru-RU" dirty="0"/>
              <a:t> - 90% женщин с </a:t>
            </a:r>
            <a:r>
              <a:rPr lang="ru-RU" dirty="0" err="1"/>
              <a:t>предраком</a:t>
            </a:r>
            <a:r>
              <a:rPr lang="ru-RU" dirty="0"/>
              <a:t> ШМ подлежат лечению</a:t>
            </a:r>
          </a:p>
          <a:p>
            <a:pPr marL="0" indent="0"/>
            <a:r>
              <a:rPr lang="ru-RU" dirty="0"/>
              <a:t> - 90% женщин с инвазивным раком подлежат лечению</a:t>
            </a:r>
          </a:p>
        </p:txBody>
      </p:sp>
      <p:sp>
        <p:nvSpPr>
          <p:cNvPr id="12" name="Подзаголовок 11">
            <a:extLst>
              <a:ext uri="{FF2B5EF4-FFF2-40B4-BE49-F238E27FC236}">
                <a16:creationId xmlns:a16="http://schemas.microsoft.com/office/drawing/2014/main" id="{04661E61-0063-8DFD-8E91-ECE2A5604E6D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639965" y="1420645"/>
            <a:ext cx="2305500" cy="493200"/>
          </a:xfrm>
        </p:spPr>
        <p:txBody>
          <a:bodyPr/>
          <a:lstStyle/>
          <a:p>
            <a:r>
              <a:rPr lang="ru-RU" dirty="0"/>
              <a:t>Вакцинация</a:t>
            </a:r>
          </a:p>
        </p:txBody>
      </p:sp>
      <p:sp>
        <p:nvSpPr>
          <p:cNvPr id="13" name="Подзаголовок 12">
            <a:extLst>
              <a:ext uri="{FF2B5EF4-FFF2-40B4-BE49-F238E27FC236}">
                <a16:creationId xmlns:a16="http://schemas.microsoft.com/office/drawing/2014/main" id="{E194B021-0C5E-3844-E6E3-D976C1A89394}"/>
              </a:ext>
            </a:extLst>
          </p:cNvPr>
          <p:cNvSpPr>
            <a:spLocks noGrp="1"/>
          </p:cNvSpPr>
          <p:nvPr>
            <p:ph type="subTitle" idx="5"/>
          </p:nvPr>
        </p:nvSpPr>
        <p:spPr>
          <a:xfrm>
            <a:off x="3419207" y="1423970"/>
            <a:ext cx="2305500" cy="493200"/>
          </a:xfrm>
        </p:spPr>
        <p:txBody>
          <a:bodyPr/>
          <a:lstStyle/>
          <a:p>
            <a:r>
              <a:rPr lang="ru-RU" dirty="0"/>
              <a:t>Скрининг</a:t>
            </a:r>
          </a:p>
        </p:txBody>
      </p:sp>
      <p:sp>
        <p:nvSpPr>
          <p:cNvPr id="14" name="Подзаголовок 13">
            <a:extLst>
              <a:ext uri="{FF2B5EF4-FFF2-40B4-BE49-F238E27FC236}">
                <a16:creationId xmlns:a16="http://schemas.microsoft.com/office/drawing/2014/main" id="{4F72EB7F-B5ED-ED01-D7C1-B16DA9D8ED96}"/>
              </a:ext>
            </a:extLst>
          </p:cNvPr>
          <p:cNvSpPr>
            <a:spLocks noGrp="1"/>
          </p:cNvSpPr>
          <p:nvPr>
            <p:ph type="subTitle" idx="6"/>
          </p:nvPr>
        </p:nvSpPr>
        <p:spPr>
          <a:xfrm>
            <a:off x="6118447" y="1420645"/>
            <a:ext cx="2305500" cy="493200"/>
          </a:xfrm>
        </p:spPr>
        <p:txBody>
          <a:bodyPr/>
          <a:lstStyle/>
          <a:p>
            <a:r>
              <a:rPr lang="ru-RU" dirty="0"/>
              <a:t>Лечение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1029B2F-8A00-5FEF-026C-93D5A11D10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2387177" y="1913845"/>
            <a:ext cx="4013623" cy="81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3909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>
          <a:extLst>
            <a:ext uri="{FF2B5EF4-FFF2-40B4-BE49-F238E27FC236}">
              <a16:creationId xmlns:a16="http://schemas.microsoft.com/office/drawing/2014/main" id="{BB60B1F1-C402-7BF0-CB8D-AB5B3CA9A4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2">
            <a:extLst>
              <a:ext uri="{FF2B5EF4-FFF2-40B4-BE49-F238E27FC236}">
                <a16:creationId xmlns:a16="http://schemas.microsoft.com/office/drawing/2014/main" id="{F4B820A4-678E-6426-E1E9-144DAA19348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39460" y="2425349"/>
            <a:ext cx="4529470" cy="93179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/>
              <a:t>Факторы прогрессирования </a:t>
            </a:r>
            <a:r>
              <a:rPr lang="en-US" sz="3200" dirty="0"/>
              <a:t>SIL</a:t>
            </a:r>
            <a:endParaRPr sz="3200" dirty="0"/>
          </a:p>
        </p:txBody>
      </p:sp>
      <p:sp>
        <p:nvSpPr>
          <p:cNvPr id="183" name="Google Shape;183;p32">
            <a:extLst>
              <a:ext uri="{FF2B5EF4-FFF2-40B4-BE49-F238E27FC236}">
                <a16:creationId xmlns:a16="http://schemas.microsoft.com/office/drawing/2014/main" id="{0921BE20-B714-2112-488D-43371B0E2EBA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4295553" y="1145663"/>
            <a:ext cx="1329000" cy="93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</a:t>
            </a:r>
            <a:r>
              <a:rPr lang="ru-RU" dirty="0"/>
              <a:t>3</a:t>
            </a:r>
            <a:endParaRPr dirty="0"/>
          </a:p>
        </p:txBody>
      </p:sp>
      <p:cxnSp>
        <p:nvCxnSpPr>
          <p:cNvPr id="185" name="Google Shape;185;p32">
            <a:extLst>
              <a:ext uri="{FF2B5EF4-FFF2-40B4-BE49-F238E27FC236}">
                <a16:creationId xmlns:a16="http://schemas.microsoft.com/office/drawing/2014/main" id="{4E5500FE-9DA8-A209-3C80-A4D54AF6032C}"/>
              </a:ext>
            </a:extLst>
          </p:cNvPr>
          <p:cNvCxnSpPr>
            <a:cxnSpLocks/>
          </p:cNvCxnSpPr>
          <p:nvPr/>
        </p:nvCxnSpPr>
        <p:spPr>
          <a:xfrm flipH="1">
            <a:off x="4295553" y="3743681"/>
            <a:ext cx="3991197" cy="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D8C9FA2-E501-101D-35F2-425A83896AE7}"/>
              </a:ext>
            </a:extLst>
          </p:cNvPr>
          <p:cNvSpPr txBox="1"/>
          <p:nvPr/>
        </p:nvSpPr>
        <p:spPr>
          <a:xfrm>
            <a:off x="475070" y="1918383"/>
            <a:ext cx="3033940" cy="13234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Gentium Plus" panose="020B0604020202020204" charset="0"/>
                <a:ea typeface="Gentium Plus" panose="020B0604020202020204" charset="0"/>
                <a:cs typeface="Gentium Plus" panose="020B0604020202020204" charset="0"/>
              </a:rPr>
              <a:t>Факт инфицирования ВПЧ ВКР является неотъемлемым, и в то же время недостаточным условием для цервикального канцерогенеза</a:t>
            </a:r>
          </a:p>
        </p:txBody>
      </p:sp>
    </p:spTree>
    <p:extLst>
      <p:ext uri="{BB962C8B-B14F-4D97-AF65-F5344CB8AC3E}">
        <p14:creationId xmlns:p14="http://schemas.microsoft.com/office/powerpoint/2010/main" val="9415971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DE35ECAB-2EA2-EE2E-2EDE-696C5549B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/>
              <a:t>Факторы риска цервикального канцерогенеза</a:t>
            </a:r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AEB57005-8260-DE8F-565E-103FB3A14A9C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985323" y="1190483"/>
            <a:ext cx="582301" cy="399621"/>
          </a:xfrm>
        </p:spPr>
        <p:txBody>
          <a:bodyPr/>
          <a:lstStyle/>
          <a:p>
            <a:r>
              <a:rPr lang="ru-RU" dirty="0"/>
              <a:t>1</a:t>
            </a:r>
          </a:p>
        </p:txBody>
      </p:sp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1FB21A04-D6B8-9F42-FE76-DB0C02FF6FDF}"/>
              </a:ext>
            </a:extLst>
          </p:cNvPr>
          <p:cNvSpPr>
            <a:spLocks noGrp="1"/>
          </p:cNvSpPr>
          <p:nvPr>
            <p:ph type="title" idx="3"/>
          </p:nvPr>
        </p:nvSpPr>
        <p:spPr>
          <a:xfrm>
            <a:off x="985325" y="2962668"/>
            <a:ext cx="582300" cy="420807"/>
          </a:xfrm>
        </p:spPr>
        <p:txBody>
          <a:bodyPr/>
          <a:lstStyle/>
          <a:p>
            <a:r>
              <a:rPr lang="ru-RU" dirty="0"/>
              <a:t>4</a:t>
            </a:r>
          </a:p>
        </p:txBody>
      </p:sp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66E49CC5-C145-8702-EBCA-744AC48C904E}"/>
              </a:ext>
            </a:extLst>
          </p:cNvPr>
          <p:cNvSpPr>
            <a:spLocks noGrp="1"/>
          </p:cNvSpPr>
          <p:nvPr>
            <p:ph type="title" idx="4"/>
          </p:nvPr>
        </p:nvSpPr>
        <p:spPr>
          <a:xfrm>
            <a:off x="985325" y="1781211"/>
            <a:ext cx="582300" cy="420806"/>
          </a:xfrm>
        </p:spPr>
        <p:txBody>
          <a:bodyPr/>
          <a:lstStyle/>
          <a:p>
            <a:r>
              <a:rPr lang="ru-RU" dirty="0"/>
              <a:t>2</a:t>
            </a:r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DBA2EDEB-E1C5-FB13-5CFF-336CD5D538D1}"/>
              </a:ext>
            </a:extLst>
          </p:cNvPr>
          <p:cNvSpPr>
            <a:spLocks noGrp="1"/>
          </p:cNvSpPr>
          <p:nvPr>
            <p:ph type="title" idx="5"/>
          </p:nvPr>
        </p:nvSpPr>
        <p:spPr>
          <a:xfrm>
            <a:off x="985323" y="3491198"/>
            <a:ext cx="582300" cy="420901"/>
          </a:xfrm>
        </p:spPr>
        <p:txBody>
          <a:bodyPr/>
          <a:lstStyle/>
          <a:p>
            <a:r>
              <a:rPr lang="ru-RU" dirty="0"/>
              <a:t>5</a:t>
            </a:r>
          </a:p>
        </p:txBody>
      </p:sp>
      <p:sp>
        <p:nvSpPr>
          <p:cNvPr id="11" name="Заголовок 10">
            <a:extLst>
              <a:ext uri="{FF2B5EF4-FFF2-40B4-BE49-F238E27FC236}">
                <a16:creationId xmlns:a16="http://schemas.microsoft.com/office/drawing/2014/main" id="{A71DAF55-59E2-A97A-A77E-2F4F55E8447B}"/>
              </a:ext>
            </a:extLst>
          </p:cNvPr>
          <p:cNvSpPr>
            <a:spLocks noGrp="1"/>
          </p:cNvSpPr>
          <p:nvPr>
            <p:ph type="title" idx="6"/>
          </p:nvPr>
        </p:nvSpPr>
        <p:spPr>
          <a:xfrm>
            <a:off x="985325" y="2371939"/>
            <a:ext cx="582300" cy="420807"/>
          </a:xfrm>
        </p:spPr>
        <p:txBody>
          <a:bodyPr/>
          <a:lstStyle/>
          <a:p>
            <a:r>
              <a:rPr lang="ru-RU" dirty="0"/>
              <a:t>3</a:t>
            </a:r>
          </a:p>
        </p:txBody>
      </p:sp>
      <p:sp>
        <p:nvSpPr>
          <p:cNvPr id="12" name="Заголовок 11">
            <a:extLst>
              <a:ext uri="{FF2B5EF4-FFF2-40B4-BE49-F238E27FC236}">
                <a16:creationId xmlns:a16="http://schemas.microsoft.com/office/drawing/2014/main" id="{B70A63C5-7343-1C37-5293-196DDEB5C6F4}"/>
              </a:ext>
            </a:extLst>
          </p:cNvPr>
          <p:cNvSpPr>
            <a:spLocks noGrp="1"/>
          </p:cNvSpPr>
          <p:nvPr>
            <p:ph type="title" idx="7"/>
          </p:nvPr>
        </p:nvSpPr>
        <p:spPr>
          <a:xfrm>
            <a:off x="985325" y="4036800"/>
            <a:ext cx="582300" cy="420900"/>
          </a:xfrm>
        </p:spPr>
        <p:txBody>
          <a:bodyPr/>
          <a:lstStyle/>
          <a:p>
            <a:r>
              <a:rPr lang="ru-RU" dirty="0"/>
              <a:t>6</a:t>
            </a:r>
          </a:p>
        </p:txBody>
      </p:sp>
      <p:sp>
        <p:nvSpPr>
          <p:cNvPr id="6" name="Подзаголовок 5">
            <a:extLst>
              <a:ext uri="{FF2B5EF4-FFF2-40B4-BE49-F238E27FC236}">
                <a16:creationId xmlns:a16="http://schemas.microsoft.com/office/drawing/2014/main" id="{915D36A7-B47B-A7C4-2FB9-CDCE302B93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тип ВПЧ </a:t>
            </a:r>
          </a:p>
        </p:txBody>
      </p:sp>
      <p:sp>
        <p:nvSpPr>
          <p:cNvPr id="13" name="Подзаголовок 12">
            <a:extLst>
              <a:ext uri="{FF2B5EF4-FFF2-40B4-BE49-F238E27FC236}">
                <a16:creationId xmlns:a16="http://schemas.microsoft.com/office/drawing/2014/main" id="{C79960FF-7238-DEAC-AEA8-ED6D669082DD}"/>
              </a:ext>
            </a:extLst>
          </p:cNvPr>
          <p:cNvSpPr>
            <a:spLocks noGrp="1"/>
          </p:cNvSpPr>
          <p:nvPr>
            <p:ph type="subTitle" idx="8"/>
          </p:nvPr>
        </p:nvSpPr>
        <p:spPr>
          <a:xfrm>
            <a:off x="1887520" y="1797109"/>
            <a:ext cx="6113480" cy="420900"/>
          </a:xfrm>
        </p:spPr>
        <p:txBody>
          <a:bodyPr/>
          <a:lstStyle/>
          <a:p>
            <a:pPr marL="0" indent="0"/>
            <a:r>
              <a:rPr lang="ru-RU" dirty="0"/>
              <a:t>иммунный статус </a:t>
            </a:r>
          </a:p>
        </p:txBody>
      </p:sp>
      <p:sp>
        <p:nvSpPr>
          <p:cNvPr id="14" name="Подзаголовок 13">
            <a:extLst>
              <a:ext uri="{FF2B5EF4-FFF2-40B4-BE49-F238E27FC236}">
                <a16:creationId xmlns:a16="http://schemas.microsoft.com/office/drawing/2014/main" id="{021E76D3-98B9-CBC6-5B7B-7F6CD6C97604}"/>
              </a:ext>
            </a:extLst>
          </p:cNvPr>
          <p:cNvSpPr>
            <a:spLocks noGrp="1"/>
          </p:cNvSpPr>
          <p:nvPr>
            <p:ph type="subTitle" idx="9"/>
          </p:nvPr>
        </p:nvSpPr>
        <p:spPr/>
        <p:txBody>
          <a:bodyPr/>
          <a:lstStyle/>
          <a:p>
            <a:r>
              <a:rPr lang="ru-RU" dirty="0" err="1"/>
              <a:t>коинфицирование</a:t>
            </a:r>
            <a:r>
              <a:rPr lang="ru-RU" dirty="0"/>
              <a:t> ИППП </a:t>
            </a:r>
          </a:p>
        </p:txBody>
      </p:sp>
      <p:sp>
        <p:nvSpPr>
          <p:cNvPr id="15" name="Подзаголовок 14">
            <a:extLst>
              <a:ext uri="{FF2B5EF4-FFF2-40B4-BE49-F238E27FC236}">
                <a16:creationId xmlns:a16="http://schemas.microsoft.com/office/drawing/2014/main" id="{3D394B4C-0782-880A-2097-9904B650F518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ru-RU" dirty="0"/>
              <a:t>паритет родов</a:t>
            </a:r>
          </a:p>
        </p:txBody>
      </p:sp>
      <p:sp>
        <p:nvSpPr>
          <p:cNvPr id="16" name="Подзаголовок 15">
            <a:extLst>
              <a:ext uri="{FF2B5EF4-FFF2-40B4-BE49-F238E27FC236}">
                <a16:creationId xmlns:a16="http://schemas.microsoft.com/office/drawing/2014/main" id="{57C2E4C3-127D-1E9D-1A22-3FB624314934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1784650" y="3494248"/>
            <a:ext cx="6113480" cy="420900"/>
          </a:xfrm>
        </p:spPr>
        <p:txBody>
          <a:bodyPr/>
          <a:lstStyle/>
          <a:p>
            <a:r>
              <a:rPr lang="ru-RU" dirty="0"/>
              <a:t>молодой возраст при первой беременности</a:t>
            </a:r>
          </a:p>
        </p:txBody>
      </p:sp>
      <p:sp>
        <p:nvSpPr>
          <p:cNvPr id="17" name="Подзаголовок 16">
            <a:extLst>
              <a:ext uri="{FF2B5EF4-FFF2-40B4-BE49-F238E27FC236}">
                <a16:creationId xmlns:a16="http://schemas.microsoft.com/office/drawing/2014/main" id="{3B3E5467-50B4-60B5-FD91-50AC30723C01}"/>
              </a:ext>
            </a:extLst>
          </p:cNvPr>
          <p:cNvSpPr>
            <a:spLocks noGrp="1"/>
          </p:cNvSpPr>
          <p:nvPr>
            <p:ph type="subTitle" idx="15"/>
          </p:nvPr>
        </p:nvSpPr>
        <p:spPr>
          <a:xfrm>
            <a:off x="1784650" y="4025921"/>
            <a:ext cx="7199330" cy="420900"/>
          </a:xfrm>
        </p:spPr>
        <p:txBody>
          <a:bodyPr/>
          <a:lstStyle/>
          <a:p>
            <a:r>
              <a:rPr lang="ru-RU" dirty="0"/>
              <a:t>использование гормональных </a:t>
            </a:r>
            <a:r>
              <a:rPr lang="ru-RU" dirty="0" err="1"/>
              <a:t>контрацептиов</a:t>
            </a:r>
            <a:endParaRPr lang="ru-RU" dirty="0"/>
          </a:p>
        </p:txBody>
      </p:sp>
      <p:sp>
        <p:nvSpPr>
          <p:cNvPr id="22" name="Подзаголовок 5">
            <a:extLst>
              <a:ext uri="{FF2B5EF4-FFF2-40B4-BE49-F238E27FC236}">
                <a16:creationId xmlns:a16="http://schemas.microsoft.com/office/drawing/2014/main" id="{24098458-0C12-3A0E-9B84-FDE621267794}"/>
              </a:ext>
            </a:extLst>
          </p:cNvPr>
          <p:cNvSpPr txBox="1">
            <a:spLocks/>
          </p:cNvSpPr>
          <p:nvPr/>
        </p:nvSpPr>
        <p:spPr>
          <a:xfrm>
            <a:off x="1784650" y="4589272"/>
            <a:ext cx="4348200" cy="4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 i="0" u="none" strike="noStrike" cap="none">
                <a:solidFill>
                  <a:schemeClr val="dk1"/>
                </a:solidFill>
                <a:latin typeface="Gentium Plus"/>
                <a:ea typeface="Gentium Plus"/>
                <a:cs typeface="Gentium Plus"/>
                <a:sym typeface="Gentium Plus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ru-RU" dirty="0"/>
              <a:t>табакокурение </a:t>
            </a:r>
          </a:p>
        </p:txBody>
      </p:sp>
      <p:sp>
        <p:nvSpPr>
          <p:cNvPr id="23" name="Заголовок 11">
            <a:extLst>
              <a:ext uri="{FF2B5EF4-FFF2-40B4-BE49-F238E27FC236}">
                <a16:creationId xmlns:a16="http://schemas.microsoft.com/office/drawing/2014/main" id="{3BC80AAB-41E4-4244-4A5D-2089E35AB8B7}"/>
              </a:ext>
            </a:extLst>
          </p:cNvPr>
          <p:cNvSpPr txBox="1">
            <a:spLocks/>
          </p:cNvSpPr>
          <p:nvPr/>
        </p:nvSpPr>
        <p:spPr>
          <a:xfrm>
            <a:off x="985323" y="4610550"/>
            <a:ext cx="582302" cy="420806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entium Plus"/>
              <a:buNone/>
              <a:defRPr sz="3000" b="1" i="0" u="none" strike="noStrike" cap="none">
                <a:solidFill>
                  <a:schemeClr val="dk1"/>
                </a:solidFill>
                <a:latin typeface="Gentium Plus"/>
                <a:ea typeface="Gentium Plus"/>
                <a:cs typeface="Gentium Plus"/>
                <a:sym typeface="Gentium Plu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ru-RU" dirty="0"/>
              <a:t>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6FE8BC-6398-15C4-B6C8-E643FFF051A8}"/>
              </a:ext>
            </a:extLst>
          </p:cNvPr>
          <p:cNvSpPr txBox="1"/>
          <p:nvPr/>
        </p:nvSpPr>
        <p:spPr>
          <a:xfrm>
            <a:off x="5977890" y="4457700"/>
            <a:ext cx="3086100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7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Руководство ВОЗ по скринингу и лечению цервикальных предраковых поражений в целях профилактики рака шейки матки [</a:t>
            </a:r>
            <a:r>
              <a:rPr lang="en-US" sz="7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WHO guideline for screening and treatment of cervical</a:t>
            </a:r>
            <a:r>
              <a:rPr lang="ru-RU" sz="7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7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pre-cancer lesions for cervical cancer prevention]. </a:t>
            </a:r>
            <a:r>
              <a:rPr lang="ru-RU" sz="7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Женева: Всемирная организация здравоохранения; 2023 г</a:t>
            </a:r>
          </a:p>
        </p:txBody>
      </p:sp>
    </p:spTree>
    <p:extLst>
      <p:ext uri="{BB962C8B-B14F-4D97-AF65-F5344CB8AC3E}">
        <p14:creationId xmlns:p14="http://schemas.microsoft.com/office/powerpoint/2010/main" val="18686173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>
          <a:extLst>
            <a:ext uri="{FF2B5EF4-FFF2-40B4-BE49-F238E27FC236}">
              <a16:creationId xmlns:a16="http://schemas.microsoft.com/office/drawing/2014/main" id="{3C1A0E01-B3F8-F08D-EBF2-4FF42555BF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4">
            <a:extLst>
              <a:ext uri="{FF2B5EF4-FFF2-40B4-BE49-F238E27FC236}">
                <a16:creationId xmlns:a16="http://schemas.microsoft.com/office/drawing/2014/main" id="{99222AB4-ABDD-DA13-4208-21569C5A0AB3}"/>
              </a:ext>
            </a:extLst>
          </p:cNvPr>
          <p:cNvSpPr/>
          <p:nvPr/>
        </p:nvSpPr>
        <p:spPr>
          <a:xfrm>
            <a:off x="985552" y="1481707"/>
            <a:ext cx="765900" cy="7659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34">
            <a:extLst>
              <a:ext uri="{FF2B5EF4-FFF2-40B4-BE49-F238E27FC236}">
                <a16:creationId xmlns:a16="http://schemas.microsoft.com/office/drawing/2014/main" id="{1B7A1A91-AE7E-F7A8-046A-BD813564C33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16688" y="445024"/>
            <a:ext cx="8187070" cy="8169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/>
              <a:t>Факторы риска ВПЧ-ассоциированной цервикальной патологии</a:t>
            </a:r>
            <a:endParaRPr sz="2400" dirty="0"/>
          </a:p>
        </p:txBody>
      </p:sp>
      <p:sp>
        <p:nvSpPr>
          <p:cNvPr id="201" name="Google Shape;201;p34">
            <a:extLst>
              <a:ext uri="{FF2B5EF4-FFF2-40B4-BE49-F238E27FC236}">
                <a16:creationId xmlns:a16="http://schemas.microsoft.com/office/drawing/2014/main" id="{7A78D983-BB40-AA6C-D63F-3EB6E7857FF6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034834" y="1437931"/>
            <a:ext cx="6594816" cy="8169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В последние годы появилось достаточно доказательств генетических факторов злокачественной трансформации цервикального эпителия, дополняющих известные риски, связанные с эпидемиологическими факторами и персистенцией ВПЧ ВКР</a:t>
            </a:r>
            <a:endParaRPr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02" name="Google Shape;202;p34">
            <a:extLst>
              <a:ext uri="{FF2B5EF4-FFF2-40B4-BE49-F238E27FC236}">
                <a16:creationId xmlns:a16="http://schemas.microsoft.com/office/drawing/2014/main" id="{DF6808B9-8BA6-7850-A1C7-9869B95F1C66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116426" y="2854053"/>
            <a:ext cx="6504202" cy="74550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ru-RU" dirty="0"/>
              <a:t>Большинство исследований генов-кандидатов, способствующих развитию HSIL и инвазивного РШМ, в значительной степени сосредоточены на генах, играющих важную роль в иммунитете или канцерогенезе</a:t>
            </a:r>
            <a:endParaRPr dirty="0"/>
          </a:p>
        </p:txBody>
      </p:sp>
      <p:sp>
        <p:nvSpPr>
          <p:cNvPr id="203" name="Google Shape;203;p34">
            <a:extLst>
              <a:ext uri="{FF2B5EF4-FFF2-40B4-BE49-F238E27FC236}">
                <a16:creationId xmlns:a16="http://schemas.microsoft.com/office/drawing/2014/main" id="{BA58586C-CE48-DA65-8905-839D200D2243}"/>
              </a:ext>
            </a:extLst>
          </p:cNvPr>
          <p:cNvSpPr txBox="1">
            <a:spLocks noGrp="1"/>
          </p:cNvSpPr>
          <p:nvPr>
            <p:ph type="subTitle" idx="3"/>
          </p:nvPr>
        </p:nvSpPr>
        <p:spPr>
          <a:xfrm>
            <a:off x="2283700" y="2203896"/>
            <a:ext cx="3150600" cy="49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Генетические факторы</a:t>
            </a:r>
            <a:endParaRPr dirty="0"/>
          </a:p>
        </p:txBody>
      </p:sp>
      <p:sp>
        <p:nvSpPr>
          <p:cNvPr id="3" name="Google Shape;224;p35">
            <a:extLst>
              <a:ext uri="{FF2B5EF4-FFF2-40B4-BE49-F238E27FC236}">
                <a16:creationId xmlns:a16="http://schemas.microsoft.com/office/drawing/2014/main" id="{4155BF87-6216-D138-D5A0-78C2645B02C9}"/>
              </a:ext>
            </a:extLst>
          </p:cNvPr>
          <p:cNvSpPr/>
          <p:nvPr/>
        </p:nvSpPr>
        <p:spPr>
          <a:xfrm>
            <a:off x="1268934" y="1671670"/>
            <a:ext cx="199135" cy="385974"/>
          </a:xfrm>
          <a:custGeom>
            <a:avLst/>
            <a:gdLst/>
            <a:ahLst/>
            <a:cxnLst/>
            <a:rect l="l" t="t" r="r" b="b"/>
            <a:pathLst>
              <a:path w="7287" h="14124" extrusionOk="0">
                <a:moveTo>
                  <a:pt x="5749" y="2114"/>
                </a:moveTo>
                <a:cubicBezTo>
                  <a:pt x="5667" y="2279"/>
                  <a:pt x="5584" y="2429"/>
                  <a:pt x="5469" y="2561"/>
                </a:cubicBezTo>
                <a:lnTo>
                  <a:pt x="1818" y="2561"/>
                </a:lnTo>
                <a:cubicBezTo>
                  <a:pt x="1719" y="2429"/>
                  <a:pt x="1620" y="2279"/>
                  <a:pt x="1538" y="2114"/>
                </a:cubicBezTo>
                <a:close/>
                <a:moveTo>
                  <a:pt x="5022" y="2973"/>
                </a:moveTo>
                <a:cubicBezTo>
                  <a:pt x="4626" y="3255"/>
                  <a:pt x="4164" y="3420"/>
                  <a:pt x="3652" y="3420"/>
                </a:cubicBezTo>
                <a:cubicBezTo>
                  <a:pt x="3139" y="3420"/>
                  <a:pt x="2661" y="3255"/>
                  <a:pt x="2265" y="2973"/>
                </a:cubicBezTo>
                <a:close/>
                <a:moveTo>
                  <a:pt x="6872" y="414"/>
                </a:moveTo>
                <a:lnTo>
                  <a:pt x="6872" y="1057"/>
                </a:lnTo>
                <a:cubicBezTo>
                  <a:pt x="6872" y="2198"/>
                  <a:pt x="6278" y="3238"/>
                  <a:pt x="5304" y="3816"/>
                </a:cubicBezTo>
                <a:cubicBezTo>
                  <a:pt x="5122" y="3733"/>
                  <a:pt x="4956" y="3667"/>
                  <a:pt x="4758" y="3601"/>
                </a:cubicBezTo>
                <a:cubicBezTo>
                  <a:pt x="5749" y="3156"/>
                  <a:pt x="6427" y="2147"/>
                  <a:pt x="6427" y="1057"/>
                </a:cubicBezTo>
                <a:lnTo>
                  <a:pt x="6427" y="414"/>
                </a:lnTo>
                <a:close/>
                <a:moveTo>
                  <a:pt x="3652" y="4691"/>
                </a:moveTo>
                <a:cubicBezTo>
                  <a:pt x="4164" y="4691"/>
                  <a:pt x="4626" y="4856"/>
                  <a:pt x="5022" y="5138"/>
                </a:cubicBezTo>
                <a:lnTo>
                  <a:pt x="2265" y="5138"/>
                </a:lnTo>
                <a:cubicBezTo>
                  <a:pt x="2661" y="4856"/>
                  <a:pt x="3139" y="4691"/>
                  <a:pt x="3652" y="4691"/>
                </a:cubicBezTo>
                <a:close/>
                <a:moveTo>
                  <a:pt x="5469" y="5550"/>
                </a:moveTo>
                <a:cubicBezTo>
                  <a:pt x="5584" y="5682"/>
                  <a:pt x="5683" y="5831"/>
                  <a:pt x="5749" y="5997"/>
                </a:cubicBezTo>
                <a:lnTo>
                  <a:pt x="1538" y="5997"/>
                </a:lnTo>
                <a:cubicBezTo>
                  <a:pt x="1620" y="5831"/>
                  <a:pt x="1719" y="5682"/>
                  <a:pt x="1818" y="5550"/>
                </a:cubicBezTo>
                <a:close/>
                <a:moveTo>
                  <a:pt x="5914" y="6409"/>
                </a:moveTo>
                <a:cubicBezTo>
                  <a:pt x="5965" y="6558"/>
                  <a:pt x="5981" y="6706"/>
                  <a:pt x="5998" y="6856"/>
                </a:cubicBezTo>
                <a:lnTo>
                  <a:pt x="1289" y="6856"/>
                </a:lnTo>
                <a:cubicBezTo>
                  <a:pt x="1307" y="6706"/>
                  <a:pt x="1322" y="6558"/>
                  <a:pt x="1373" y="6409"/>
                </a:cubicBezTo>
                <a:close/>
                <a:moveTo>
                  <a:pt x="5998" y="7268"/>
                </a:moveTo>
                <a:cubicBezTo>
                  <a:pt x="5981" y="7417"/>
                  <a:pt x="5965" y="7565"/>
                  <a:pt x="5914" y="7715"/>
                </a:cubicBezTo>
                <a:lnTo>
                  <a:pt x="1373" y="7715"/>
                </a:lnTo>
                <a:cubicBezTo>
                  <a:pt x="1322" y="7565"/>
                  <a:pt x="1307" y="7417"/>
                  <a:pt x="1289" y="7268"/>
                </a:cubicBezTo>
                <a:close/>
                <a:moveTo>
                  <a:pt x="5749" y="8127"/>
                </a:moveTo>
                <a:cubicBezTo>
                  <a:pt x="5667" y="8276"/>
                  <a:pt x="5584" y="8424"/>
                  <a:pt x="5469" y="8573"/>
                </a:cubicBezTo>
                <a:lnTo>
                  <a:pt x="1818" y="8573"/>
                </a:lnTo>
                <a:cubicBezTo>
                  <a:pt x="1719" y="8424"/>
                  <a:pt x="1620" y="8276"/>
                  <a:pt x="1538" y="8127"/>
                </a:cubicBezTo>
                <a:close/>
                <a:moveTo>
                  <a:pt x="5022" y="8986"/>
                </a:moveTo>
                <a:cubicBezTo>
                  <a:pt x="4626" y="9267"/>
                  <a:pt x="4164" y="9432"/>
                  <a:pt x="3652" y="9432"/>
                </a:cubicBezTo>
                <a:cubicBezTo>
                  <a:pt x="3139" y="9432"/>
                  <a:pt x="2661" y="9267"/>
                  <a:pt x="2265" y="8986"/>
                </a:cubicBezTo>
                <a:close/>
                <a:moveTo>
                  <a:pt x="3652" y="10704"/>
                </a:moveTo>
                <a:cubicBezTo>
                  <a:pt x="4164" y="10704"/>
                  <a:pt x="4626" y="10869"/>
                  <a:pt x="5022" y="11133"/>
                </a:cubicBezTo>
                <a:lnTo>
                  <a:pt x="2265" y="11133"/>
                </a:lnTo>
                <a:cubicBezTo>
                  <a:pt x="2661" y="10869"/>
                  <a:pt x="3139" y="10704"/>
                  <a:pt x="3652" y="10704"/>
                </a:cubicBezTo>
                <a:close/>
                <a:moveTo>
                  <a:pt x="5469" y="11547"/>
                </a:moveTo>
                <a:cubicBezTo>
                  <a:pt x="5584" y="11695"/>
                  <a:pt x="5667" y="11844"/>
                  <a:pt x="5749" y="11992"/>
                </a:cubicBezTo>
                <a:lnTo>
                  <a:pt x="1538" y="11992"/>
                </a:lnTo>
                <a:cubicBezTo>
                  <a:pt x="1620" y="11844"/>
                  <a:pt x="1719" y="11695"/>
                  <a:pt x="1818" y="11547"/>
                </a:cubicBezTo>
                <a:close/>
                <a:moveTo>
                  <a:pt x="5914" y="12406"/>
                </a:moveTo>
                <a:cubicBezTo>
                  <a:pt x="5965" y="12554"/>
                  <a:pt x="5981" y="12703"/>
                  <a:pt x="5998" y="12851"/>
                </a:cubicBezTo>
                <a:lnTo>
                  <a:pt x="1289" y="12851"/>
                </a:lnTo>
                <a:cubicBezTo>
                  <a:pt x="1307" y="12703"/>
                  <a:pt x="1322" y="12554"/>
                  <a:pt x="1373" y="12406"/>
                </a:cubicBezTo>
                <a:close/>
                <a:moveTo>
                  <a:pt x="5304" y="10291"/>
                </a:moveTo>
                <a:cubicBezTo>
                  <a:pt x="6278" y="10886"/>
                  <a:pt x="6872" y="11926"/>
                  <a:pt x="6872" y="13066"/>
                </a:cubicBezTo>
                <a:lnTo>
                  <a:pt x="6872" y="13710"/>
                </a:lnTo>
                <a:lnTo>
                  <a:pt x="6427" y="13710"/>
                </a:lnTo>
                <a:lnTo>
                  <a:pt x="6427" y="13066"/>
                </a:lnTo>
                <a:cubicBezTo>
                  <a:pt x="6427" y="12736"/>
                  <a:pt x="6361" y="12439"/>
                  <a:pt x="6262" y="12141"/>
                </a:cubicBezTo>
                <a:cubicBezTo>
                  <a:pt x="6014" y="11415"/>
                  <a:pt x="5469" y="10836"/>
                  <a:pt x="4758" y="10523"/>
                </a:cubicBezTo>
                <a:cubicBezTo>
                  <a:pt x="4956" y="10456"/>
                  <a:pt x="5122" y="10390"/>
                  <a:pt x="5304" y="10291"/>
                </a:cubicBezTo>
                <a:close/>
                <a:moveTo>
                  <a:pt x="216" y="0"/>
                </a:moveTo>
                <a:cubicBezTo>
                  <a:pt x="100" y="0"/>
                  <a:pt x="1" y="83"/>
                  <a:pt x="1" y="198"/>
                </a:cubicBezTo>
                <a:lnTo>
                  <a:pt x="1" y="1057"/>
                </a:lnTo>
                <a:cubicBezTo>
                  <a:pt x="1" y="2297"/>
                  <a:pt x="629" y="3403"/>
                  <a:pt x="1587" y="4063"/>
                </a:cubicBezTo>
                <a:cubicBezTo>
                  <a:pt x="745" y="4642"/>
                  <a:pt x="166" y="5567"/>
                  <a:pt x="34" y="6574"/>
                </a:cubicBezTo>
                <a:cubicBezTo>
                  <a:pt x="16" y="6746"/>
                  <a:pt x="131" y="6839"/>
                  <a:pt x="245" y="6839"/>
                </a:cubicBezTo>
                <a:cubicBezTo>
                  <a:pt x="339" y="6839"/>
                  <a:pt x="433" y="6775"/>
                  <a:pt x="448" y="6640"/>
                </a:cubicBezTo>
                <a:cubicBezTo>
                  <a:pt x="580" y="5666"/>
                  <a:pt x="1157" y="4807"/>
                  <a:pt x="1983" y="4295"/>
                </a:cubicBezTo>
                <a:cubicBezTo>
                  <a:pt x="2166" y="4378"/>
                  <a:pt x="2331" y="4460"/>
                  <a:pt x="2529" y="4526"/>
                </a:cubicBezTo>
                <a:cubicBezTo>
                  <a:pt x="1554" y="4955"/>
                  <a:pt x="860" y="5931"/>
                  <a:pt x="860" y="7054"/>
                </a:cubicBezTo>
                <a:cubicBezTo>
                  <a:pt x="860" y="8193"/>
                  <a:pt x="1554" y="9168"/>
                  <a:pt x="2529" y="9598"/>
                </a:cubicBezTo>
                <a:cubicBezTo>
                  <a:pt x="2331" y="9664"/>
                  <a:pt x="2166" y="9730"/>
                  <a:pt x="1983" y="9829"/>
                </a:cubicBezTo>
                <a:cubicBezTo>
                  <a:pt x="1157" y="9316"/>
                  <a:pt x="580" y="8457"/>
                  <a:pt x="448" y="7483"/>
                </a:cubicBezTo>
                <a:cubicBezTo>
                  <a:pt x="432" y="7377"/>
                  <a:pt x="347" y="7299"/>
                  <a:pt x="245" y="7299"/>
                </a:cubicBezTo>
                <a:cubicBezTo>
                  <a:pt x="235" y="7299"/>
                  <a:pt x="226" y="7300"/>
                  <a:pt x="216" y="7301"/>
                </a:cubicBezTo>
                <a:cubicBezTo>
                  <a:pt x="100" y="7318"/>
                  <a:pt x="18" y="7417"/>
                  <a:pt x="34" y="7532"/>
                </a:cubicBezTo>
                <a:cubicBezTo>
                  <a:pt x="166" y="8556"/>
                  <a:pt x="745" y="9481"/>
                  <a:pt x="1587" y="10060"/>
                </a:cubicBezTo>
                <a:cubicBezTo>
                  <a:pt x="629" y="10721"/>
                  <a:pt x="1" y="11811"/>
                  <a:pt x="1" y="13066"/>
                </a:cubicBezTo>
                <a:lnTo>
                  <a:pt x="1" y="13925"/>
                </a:lnTo>
                <a:cubicBezTo>
                  <a:pt x="1" y="14040"/>
                  <a:pt x="100" y="14123"/>
                  <a:pt x="216" y="14123"/>
                </a:cubicBezTo>
                <a:lnTo>
                  <a:pt x="1075" y="14123"/>
                </a:lnTo>
                <a:cubicBezTo>
                  <a:pt x="1190" y="14123"/>
                  <a:pt x="1274" y="14040"/>
                  <a:pt x="1274" y="13925"/>
                </a:cubicBezTo>
                <a:lnTo>
                  <a:pt x="1274" y="13265"/>
                </a:lnTo>
                <a:lnTo>
                  <a:pt x="6014" y="13265"/>
                </a:lnTo>
                <a:lnTo>
                  <a:pt x="6014" y="13925"/>
                </a:lnTo>
                <a:cubicBezTo>
                  <a:pt x="6014" y="14040"/>
                  <a:pt x="6097" y="14123"/>
                  <a:pt x="6212" y="14123"/>
                </a:cubicBezTo>
                <a:lnTo>
                  <a:pt x="7071" y="14123"/>
                </a:lnTo>
                <a:cubicBezTo>
                  <a:pt x="7187" y="14123"/>
                  <a:pt x="7286" y="14040"/>
                  <a:pt x="7286" y="13925"/>
                </a:cubicBezTo>
                <a:lnTo>
                  <a:pt x="7286" y="13066"/>
                </a:lnTo>
                <a:cubicBezTo>
                  <a:pt x="7286" y="11860"/>
                  <a:pt x="6674" y="10737"/>
                  <a:pt x="5700" y="10060"/>
                </a:cubicBezTo>
                <a:cubicBezTo>
                  <a:pt x="6526" y="9498"/>
                  <a:pt x="7104" y="8589"/>
                  <a:pt x="7253" y="7532"/>
                </a:cubicBezTo>
                <a:cubicBezTo>
                  <a:pt x="7269" y="7417"/>
                  <a:pt x="7187" y="7318"/>
                  <a:pt x="7071" y="7301"/>
                </a:cubicBezTo>
                <a:cubicBezTo>
                  <a:pt x="7061" y="7300"/>
                  <a:pt x="7052" y="7299"/>
                  <a:pt x="7042" y="7299"/>
                </a:cubicBezTo>
                <a:cubicBezTo>
                  <a:pt x="6940" y="7299"/>
                  <a:pt x="6855" y="7377"/>
                  <a:pt x="6839" y="7483"/>
                </a:cubicBezTo>
                <a:cubicBezTo>
                  <a:pt x="6625" y="9085"/>
                  <a:pt x="5254" y="10291"/>
                  <a:pt x="3652" y="10291"/>
                </a:cubicBezTo>
                <a:cubicBezTo>
                  <a:pt x="2132" y="10291"/>
                  <a:pt x="860" y="11563"/>
                  <a:pt x="860" y="13066"/>
                </a:cubicBezTo>
                <a:lnTo>
                  <a:pt x="860" y="13710"/>
                </a:lnTo>
                <a:lnTo>
                  <a:pt x="415" y="13710"/>
                </a:lnTo>
                <a:lnTo>
                  <a:pt x="415" y="13066"/>
                </a:lnTo>
                <a:cubicBezTo>
                  <a:pt x="415" y="11282"/>
                  <a:pt x="1868" y="9845"/>
                  <a:pt x="3652" y="9845"/>
                </a:cubicBezTo>
                <a:cubicBezTo>
                  <a:pt x="5172" y="9845"/>
                  <a:pt x="6427" y="8589"/>
                  <a:pt x="6427" y="7054"/>
                </a:cubicBezTo>
                <a:cubicBezTo>
                  <a:pt x="6427" y="5534"/>
                  <a:pt x="5172" y="4279"/>
                  <a:pt x="3652" y="4279"/>
                </a:cubicBezTo>
                <a:cubicBezTo>
                  <a:pt x="1868" y="4279"/>
                  <a:pt x="415" y="2841"/>
                  <a:pt x="415" y="1057"/>
                </a:cubicBezTo>
                <a:lnTo>
                  <a:pt x="415" y="414"/>
                </a:lnTo>
                <a:lnTo>
                  <a:pt x="860" y="414"/>
                </a:lnTo>
                <a:lnTo>
                  <a:pt x="860" y="1057"/>
                </a:lnTo>
                <a:cubicBezTo>
                  <a:pt x="860" y="2561"/>
                  <a:pt x="2132" y="3832"/>
                  <a:pt x="3652" y="3832"/>
                </a:cubicBezTo>
                <a:cubicBezTo>
                  <a:pt x="5254" y="3832"/>
                  <a:pt x="6625" y="5039"/>
                  <a:pt x="6839" y="6640"/>
                </a:cubicBezTo>
                <a:cubicBezTo>
                  <a:pt x="6857" y="6756"/>
                  <a:pt x="6956" y="6823"/>
                  <a:pt x="7071" y="6823"/>
                </a:cubicBezTo>
                <a:cubicBezTo>
                  <a:pt x="7187" y="6805"/>
                  <a:pt x="7269" y="6690"/>
                  <a:pt x="7253" y="6574"/>
                </a:cubicBezTo>
                <a:cubicBezTo>
                  <a:pt x="7104" y="5534"/>
                  <a:pt x="6526" y="4625"/>
                  <a:pt x="5700" y="4063"/>
                </a:cubicBezTo>
                <a:cubicBezTo>
                  <a:pt x="6674" y="3387"/>
                  <a:pt x="7286" y="2264"/>
                  <a:pt x="7286" y="1057"/>
                </a:cubicBezTo>
                <a:lnTo>
                  <a:pt x="7286" y="198"/>
                </a:lnTo>
                <a:cubicBezTo>
                  <a:pt x="7286" y="83"/>
                  <a:pt x="7187" y="0"/>
                  <a:pt x="7071" y="0"/>
                </a:cubicBezTo>
                <a:lnTo>
                  <a:pt x="6212" y="0"/>
                </a:lnTo>
                <a:cubicBezTo>
                  <a:pt x="6097" y="0"/>
                  <a:pt x="6014" y="83"/>
                  <a:pt x="6014" y="198"/>
                </a:cubicBezTo>
                <a:lnTo>
                  <a:pt x="6014" y="859"/>
                </a:lnTo>
                <a:lnTo>
                  <a:pt x="4214" y="859"/>
                </a:lnTo>
                <a:cubicBezTo>
                  <a:pt x="4097" y="859"/>
                  <a:pt x="4016" y="958"/>
                  <a:pt x="4016" y="1057"/>
                </a:cubicBezTo>
                <a:cubicBezTo>
                  <a:pt x="4016" y="1173"/>
                  <a:pt x="4097" y="1273"/>
                  <a:pt x="4214" y="1273"/>
                </a:cubicBezTo>
                <a:lnTo>
                  <a:pt x="5998" y="1273"/>
                </a:lnTo>
                <a:cubicBezTo>
                  <a:pt x="5981" y="1421"/>
                  <a:pt x="5965" y="1570"/>
                  <a:pt x="5914" y="1702"/>
                </a:cubicBezTo>
                <a:lnTo>
                  <a:pt x="1373" y="1702"/>
                </a:lnTo>
                <a:cubicBezTo>
                  <a:pt x="1340" y="1570"/>
                  <a:pt x="1307" y="1421"/>
                  <a:pt x="1289" y="1273"/>
                </a:cubicBezTo>
                <a:lnTo>
                  <a:pt x="3322" y="1273"/>
                </a:lnTo>
                <a:cubicBezTo>
                  <a:pt x="3437" y="1273"/>
                  <a:pt x="3520" y="1173"/>
                  <a:pt x="3520" y="1057"/>
                </a:cubicBezTo>
                <a:cubicBezTo>
                  <a:pt x="3520" y="958"/>
                  <a:pt x="3437" y="859"/>
                  <a:pt x="3322" y="859"/>
                </a:cubicBezTo>
                <a:lnTo>
                  <a:pt x="1274" y="859"/>
                </a:lnTo>
                <a:lnTo>
                  <a:pt x="1274" y="198"/>
                </a:lnTo>
                <a:cubicBezTo>
                  <a:pt x="1274" y="83"/>
                  <a:pt x="1190" y="0"/>
                  <a:pt x="107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325913D-1F37-3ABD-2F4B-89C6FE2A7B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9770" y="2289448"/>
            <a:ext cx="2464230" cy="17388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6F253F4-7815-6339-D1FF-069B5D2DF2F2}"/>
              </a:ext>
            </a:extLst>
          </p:cNvPr>
          <p:cNvSpPr txBox="1"/>
          <p:nvPr/>
        </p:nvSpPr>
        <p:spPr>
          <a:xfrm>
            <a:off x="340242" y="3720520"/>
            <a:ext cx="22429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HLA-DQA1 </a:t>
            </a:r>
            <a:r>
              <a:rPr lang="ru-RU" sz="1200" dirty="0"/>
              <a:t> (</a:t>
            </a:r>
            <a:r>
              <a:rPr lang="en-US" sz="1200" dirty="0"/>
              <a:t>rs9272245</a:t>
            </a:r>
            <a:r>
              <a:rPr lang="ru-RU" sz="1200" dirty="0"/>
              <a:t>)</a:t>
            </a:r>
            <a:r>
              <a:rPr lang="en-US" sz="1200" dirty="0"/>
              <a:t> </a:t>
            </a:r>
            <a:endParaRPr lang="ru-RU" sz="1200" dirty="0"/>
          </a:p>
          <a:p>
            <a:r>
              <a:rPr lang="en-US" sz="1200" dirty="0"/>
              <a:t>HLA-DQA1</a:t>
            </a:r>
            <a:r>
              <a:rPr lang="ru-RU" sz="1200" dirty="0"/>
              <a:t> </a:t>
            </a:r>
            <a:r>
              <a:rPr lang="en-US" sz="1200" dirty="0"/>
              <a:t> </a:t>
            </a:r>
            <a:r>
              <a:rPr lang="ru-RU" sz="1200" dirty="0"/>
              <a:t>(</a:t>
            </a:r>
            <a:r>
              <a:rPr lang="en-US" sz="1200" dirty="0"/>
              <a:t>rs36214159</a:t>
            </a:r>
            <a:r>
              <a:rPr lang="ru-RU" sz="1200" dirty="0"/>
              <a:t>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0C144B6-7C80-AFA1-DF34-8A023F76B1D0}"/>
              </a:ext>
            </a:extLst>
          </p:cNvPr>
          <p:cNvSpPr txBox="1"/>
          <p:nvPr/>
        </p:nvSpPr>
        <p:spPr>
          <a:xfrm>
            <a:off x="2212503" y="4182185"/>
            <a:ext cx="19763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/>
              <a:t>PAX8 (rs10175462)</a:t>
            </a:r>
          </a:p>
          <a:p>
            <a:r>
              <a:rPr lang="ru-RU" sz="1200" dirty="0"/>
              <a:t>PВX2  (rs2856437)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AAAA8C8-4DE6-5D24-D1C4-98250162A784}"/>
              </a:ext>
            </a:extLst>
          </p:cNvPr>
          <p:cNvSpPr txBox="1"/>
          <p:nvPr/>
        </p:nvSpPr>
        <p:spPr>
          <a:xfrm>
            <a:off x="6620628" y="4442540"/>
            <a:ext cx="18516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CLPTM1 (rs27069) </a:t>
            </a:r>
            <a:endParaRPr lang="ru-RU" sz="1200" dirty="0"/>
          </a:p>
          <a:p>
            <a:r>
              <a:rPr lang="en-US" sz="1200" dirty="0"/>
              <a:t>MMP7 (rs11568818)</a:t>
            </a:r>
          </a:p>
          <a:p>
            <a:endParaRPr lang="ru-RU" sz="12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5239A89-8718-6AC0-1E50-D247FE04B75D}"/>
              </a:ext>
            </a:extLst>
          </p:cNvPr>
          <p:cNvSpPr txBox="1"/>
          <p:nvPr/>
        </p:nvSpPr>
        <p:spPr>
          <a:xfrm>
            <a:off x="3977640" y="3713273"/>
            <a:ext cx="264298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+mn-lt"/>
              </a:rPr>
              <a:t>IL‐6 (rs1800795</a:t>
            </a:r>
            <a:r>
              <a:rPr lang="ru-RU" sz="1200" dirty="0">
                <a:latin typeface="+mn-lt"/>
              </a:rPr>
              <a:t>, </a:t>
            </a:r>
            <a:r>
              <a:rPr lang="en-US" sz="1200" b="0" i="0" dirty="0">
                <a:solidFill>
                  <a:srgbClr val="1F1F1F"/>
                </a:solidFill>
                <a:effectLst/>
                <a:latin typeface="+mn-lt"/>
              </a:rPr>
              <a:t>rs2069837</a:t>
            </a:r>
            <a:r>
              <a:rPr lang="ru-RU" sz="1200" b="0" i="0" dirty="0">
                <a:solidFill>
                  <a:srgbClr val="1F1F1F"/>
                </a:solidFill>
                <a:effectLst/>
                <a:latin typeface="+mn-lt"/>
              </a:rPr>
              <a:t>)</a:t>
            </a:r>
          </a:p>
          <a:p>
            <a:r>
              <a:rPr lang="en-US" sz="1200" b="0" i="0" dirty="0">
                <a:solidFill>
                  <a:srgbClr val="1F1F1F"/>
                </a:solidFill>
                <a:effectLst/>
                <a:latin typeface="+mn-lt"/>
              </a:rPr>
              <a:t>IL-1B rs1143627-AA</a:t>
            </a:r>
            <a:r>
              <a:rPr lang="ru-RU" sz="1200" b="0" i="0" dirty="0">
                <a:solidFill>
                  <a:srgbClr val="1F1F1F"/>
                </a:solidFill>
                <a:effectLst/>
                <a:latin typeface="+mn-lt"/>
              </a:rPr>
              <a:t>, </a:t>
            </a:r>
            <a:r>
              <a:rPr lang="en-US" sz="1200" b="0" i="0" dirty="0">
                <a:solidFill>
                  <a:srgbClr val="1F1F1F"/>
                </a:solidFill>
                <a:effectLst/>
                <a:latin typeface="+mn-lt"/>
              </a:rPr>
              <a:t>rs16944-GG</a:t>
            </a:r>
            <a:r>
              <a:rPr lang="ru-RU" sz="1200" b="0" i="0" dirty="0">
                <a:solidFill>
                  <a:srgbClr val="1F1F1F"/>
                </a:solidFill>
                <a:effectLst/>
                <a:latin typeface="+mn-lt"/>
              </a:rPr>
              <a:t>)</a:t>
            </a:r>
          </a:p>
          <a:p>
            <a:r>
              <a:rPr lang="en-US" sz="1200" dirty="0">
                <a:latin typeface="+mn-lt"/>
              </a:rPr>
              <a:t>TGFB1 (rs1800469) </a:t>
            </a:r>
            <a:endParaRPr lang="ru-RU" sz="1200" dirty="0">
              <a:latin typeface="+mn-lt"/>
            </a:endParaRPr>
          </a:p>
          <a:p>
            <a:r>
              <a:rPr lang="en-US" sz="1200" dirty="0">
                <a:latin typeface="+mn-lt"/>
              </a:rPr>
              <a:t>TLR9 (rs187084) </a:t>
            </a:r>
            <a:r>
              <a:rPr lang="ru-RU" sz="1200" dirty="0"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99683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4"/>
          <p:cNvSpPr/>
          <p:nvPr/>
        </p:nvSpPr>
        <p:spPr>
          <a:xfrm>
            <a:off x="1431060" y="1400425"/>
            <a:ext cx="765900" cy="7659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34"/>
          <p:cNvSpPr txBox="1">
            <a:spLocks noGrp="1"/>
          </p:cNvSpPr>
          <p:nvPr>
            <p:ph type="subTitle" idx="3"/>
          </p:nvPr>
        </p:nvSpPr>
        <p:spPr>
          <a:xfrm>
            <a:off x="2460077" y="2139515"/>
            <a:ext cx="3150600" cy="49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err="1"/>
              <a:t>Микробиом</a:t>
            </a:r>
            <a:r>
              <a:rPr lang="ru-RU" dirty="0"/>
              <a:t> влагалища</a:t>
            </a:r>
            <a:endParaRPr dirty="0"/>
          </a:p>
        </p:txBody>
      </p:sp>
      <p:sp>
        <p:nvSpPr>
          <p:cNvPr id="200" name="Google Shape;200;p34"/>
          <p:cNvSpPr txBox="1">
            <a:spLocks noGrp="1"/>
          </p:cNvSpPr>
          <p:nvPr>
            <p:ph type="title"/>
          </p:nvPr>
        </p:nvSpPr>
        <p:spPr>
          <a:xfrm>
            <a:off x="616688" y="445024"/>
            <a:ext cx="8187070" cy="8169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/>
              <a:t>Факторы риска ВПЧ-ассоциированной цервикальной патологии</a:t>
            </a:r>
            <a:endParaRPr sz="2400" dirty="0"/>
          </a:p>
        </p:txBody>
      </p:sp>
      <p:sp>
        <p:nvSpPr>
          <p:cNvPr id="201" name="Google Shape;201;p34"/>
          <p:cNvSpPr txBox="1">
            <a:spLocks noGrp="1"/>
          </p:cNvSpPr>
          <p:nvPr>
            <p:ph type="subTitle" idx="1"/>
          </p:nvPr>
        </p:nvSpPr>
        <p:spPr>
          <a:xfrm>
            <a:off x="786411" y="3065481"/>
            <a:ext cx="3150600" cy="117441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/>
              <a:t>Детальная оценка и нормализация </a:t>
            </a:r>
            <a:r>
              <a:rPr lang="ru-RU" sz="1400" dirty="0" err="1"/>
              <a:t>микробиома</a:t>
            </a:r>
            <a:r>
              <a:rPr lang="ru-RU" sz="1400" dirty="0"/>
              <a:t> влагалища может быть терапевтической мишенью и  перспективным направлением в </a:t>
            </a:r>
            <a:r>
              <a:rPr lang="ru-RU" sz="1400" dirty="0" err="1"/>
              <a:t>канцеропревенции</a:t>
            </a:r>
            <a:r>
              <a:rPr lang="ru-RU" sz="1400" dirty="0"/>
              <a:t> РШМ.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05" name="Google Shape;205;p34"/>
          <p:cNvGrpSpPr/>
          <p:nvPr/>
        </p:nvGrpSpPr>
        <p:grpSpPr>
          <a:xfrm>
            <a:off x="1595811" y="1527195"/>
            <a:ext cx="453408" cy="455835"/>
            <a:chOff x="6069423" y="2891892"/>
            <a:chExt cx="362321" cy="364231"/>
          </a:xfrm>
        </p:grpSpPr>
        <p:sp>
          <p:nvSpPr>
            <p:cNvPr id="206" name="Google Shape;206;p34"/>
            <p:cNvSpPr/>
            <p:nvPr/>
          </p:nvSpPr>
          <p:spPr>
            <a:xfrm>
              <a:off x="6069423" y="2891892"/>
              <a:ext cx="278958" cy="278958"/>
            </a:xfrm>
            <a:custGeom>
              <a:avLst/>
              <a:gdLst/>
              <a:ahLst/>
              <a:cxnLst/>
              <a:rect l="l" t="t" r="r" b="b"/>
              <a:pathLst>
                <a:path w="8764" h="8764" extrusionOk="0">
                  <a:moveTo>
                    <a:pt x="4120" y="1"/>
                  </a:moveTo>
                  <a:cubicBezTo>
                    <a:pt x="3858" y="1"/>
                    <a:pt x="3632" y="203"/>
                    <a:pt x="3572" y="453"/>
                  </a:cubicBezTo>
                  <a:lnTo>
                    <a:pt x="3406" y="1299"/>
                  </a:lnTo>
                  <a:cubicBezTo>
                    <a:pt x="3227" y="1358"/>
                    <a:pt x="3060" y="1418"/>
                    <a:pt x="2906" y="1513"/>
                  </a:cubicBezTo>
                  <a:lnTo>
                    <a:pt x="2191" y="1037"/>
                  </a:lnTo>
                  <a:cubicBezTo>
                    <a:pt x="2096" y="971"/>
                    <a:pt x="1987" y="940"/>
                    <a:pt x="1879" y="940"/>
                  </a:cubicBezTo>
                  <a:cubicBezTo>
                    <a:pt x="1732" y="940"/>
                    <a:pt x="1587" y="998"/>
                    <a:pt x="1477" y="1108"/>
                  </a:cubicBezTo>
                  <a:lnTo>
                    <a:pt x="1096" y="1477"/>
                  </a:lnTo>
                  <a:cubicBezTo>
                    <a:pt x="905" y="1668"/>
                    <a:pt x="882" y="1965"/>
                    <a:pt x="1024" y="2191"/>
                  </a:cubicBezTo>
                  <a:lnTo>
                    <a:pt x="1501" y="2906"/>
                  </a:lnTo>
                  <a:cubicBezTo>
                    <a:pt x="1417" y="3073"/>
                    <a:pt x="1358" y="3239"/>
                    <a:pt x="1298" y="3406"/>
                  </a:cubicBezTo>
                  <a:lnTo>
                    <a:pt x="441" y="3573"/>
                  </a:lnTo>
                  <a:cubicBezTo>
                    <a:pt x="179" y="3632"/>
                    <a:pt x="0" y="3858"/>
                    <a:pt x="0" y="4132"/>
                  </a:cubicBezTo>
                  <a:lnTo>
                    <a:pt x="0" y="4644"/>
                  </a:lnTo>
                  <a:cubicBezTo>
                    <a:pt x="0" y="4918"/>
                    <a:pt x="191" y="5132"/>
                    <a:pt x="441" y="5204"/>
                  </a:cubicBezTo>
                  <a:lnTo>
                    <a:pt x="1298" y="5359"/>
                  </a:lnTo>
                  <a:cubicBezTo>
                    <a:pt x="1358" y="5537"/>
                    <a:pt x="1417" y="5704"/>
                    <a:pt x="1501" y="5871"/>
                  </a:cubicBezTo>
                  <a:lnTo>
                    <a:pt x="1024" y="6585"/>
                  </a:lnTo>
                  <a:cubicBezTo>
                    <a:pt x="882" y="6811"/>
                    <a:pt x="905" y="7109"/>
                    <a:pt x="1096" y="7299"/>
                  </a:cubicBezTo>
                  <a:lnTo>
                    <a:pt x="1477" y="7668"/>
                  </a:lnTo>
                  <a:cubicBezTo>
                    <a:pt x="1587" y="7778"/>
                    <a:pt x="1732" y="7837"/>
                    <a:pt x="1879" y="7837"/>
                  </a:cubicBezTo>
                  <a:cubicBezTo>
                    <a:pt x="1987" y="7837"/>
                    <a:pt x="2096" y="7805"/>
                    <a:pt x="2191" y="7740"/>
                  </a:cubicBezTo>
                  <a:lnTo>
                    <a:pt x="2906" y="7264"/>
                  </a:lnTo>
                  <a:cubicBezTo>
                    <a:pt x="3060" y="7359"/>
                    <a:pt x="3227" y="7418"/>
                    <a:pt x="3406" y="7478"/>
                  </a:cubicBezTo>
                  <a:lnTo>
                    <a:pt x="3572" y="8323"/>
                  </a:lnTo>
                  <a:cubicBezTo>
                    <a:pt x="3632" y="8585"/>
                    <a:pt x="3858" y="8764"/>
                    <a:pt x="4120" y="8764"/>
                  </a:cubicBezTo>
                  <a:lnTo>
                    <a:pt x="4644" y="8764"/>
                  </a:lnTo>
                  <a:cubicBezTo>
                    <a:pt x="4906" y="8764"/>
                    <a:pt x="5132" y="8573"/>
                    <a:pt x="5192" y="8323"/>
                  </a:cubicBezTo>
                  <a:lnTo>
                    <a:pt x="5358" y="7478"/>
                  </a:lnTo>
                  <a:cubicBezTo>
                    <a:pt x="5489" y="7430"/>
                    <a:pt x="5620" y="7371"/>
                    <a:pt x="5763" y="7311"/>
                  </a:cubicBezTo>
                  <a:cubicBezTo>
                    <a:pt x="5846" y="7299"/>
                    <a:pt x="5894" y="7192"/>
                    <a:pt x="5846" y="7109"/>
                  </a:cubicBezTo>
                  <a:cubicBezTo>
                    <a:pt x="5812" y="7039"/>
                    <a:pt x="5751" y="6995"/>
                    <a:pt x="5684" y="6995"/>
                  </a:cubicBezTo>
                  <a:cubicBezTo>
                    <a:pt x="5659" y="6995"/>
                    <a:pt x="5634" y="7001"/>
                    <a:pt x="5608" y="7014"/>
                  </a:cubicBezTo>
                  <a:cubicBezTo>
                    <a:pt x="5465" y="7085"/>
                    <a:pt x="5311" y="7144"/>
                    <a:pt x="5144" y="7180"/>
                  </a:cubicBezTo>
                  <a:cubicBezTo>
                    <a:pt x="5084" y="7192"/>
                    <a:pt x="5025" y="7252"/>
                    <a:pt x="5013" y="7311"/>
                  </a:cubicBezTo>
                  <a:lnTo>
                    <a:pt x="4823" y="8264"/>
                  </a:lnTo>
                  <a:cubicBezTo>
                    <a:pt x="4811" y="8347"/>
                    <a:pt x="4715" y="8430"/>
                    <a:pt x="4632" y="8430"/>
                  </a:cubicBezTo>
                  <a:lnTo>
                    <a:pt x="4108" y="8430"/>
                  </a:lnTo>
                  <a:cubicBezTo>
                    <a:pt x="4013" y="8430"/>
                    <a:pt x="3930" y="8347"/>
                    <a:pt x="3918" y="8264"/>
                  </a:cubicBezTo>
                  <a:lnTo>
                    <a:pt x="3715" y="7311"/>
                  </a:lnTo>
                  <a:cubicBezTo>
                    <a:pt x="3703" y="7252"/>
                    <a:pt x="3656" y="7192"/>
                    <a:pt x="3584" y="7180"/>
                  </a:cubicBezTo>
                  <a:cubicBezTo>
                    <a:pt x="3358" y="7121"/>
                    <a:pt x="3156" y="7025"/>
                    <a:pt x="2965" y="6906"/>
                  </a:cubicBezTo>
                  <a:cubicBezTo>
                    <a:pt x="2935" y="6894"/>
                    <a:pt x="2900" y="6888"/>
                    <a:pt x="2864" y="6888"/>
                  </a:cubicBezTo>
                  <a:cubicBezTo>
                    <a:pt x="2828" y="6888"/>
                    <a:pt x="2792" y="6894"/>
                    <a:pt x="2763" y="6906"/>
                  </a:cubicBezTo>
                  <a:lnTo>
                    <a:pt x="1965" y="7442"/>
                  </a:lnTo>
                  <a:cubicBezTo>
                    <a:pt x="1934" y="7468"/>
                    <a:pt x="1894" y="7480"/>
                    <a:pt x="1854" y="7480"/>
                  </a:cubicBezTo>
                  <a:cubicBezTo>
                    <a:pt x="1802" y="7480"/>
                    <a:pt x="1749" y="7459"/>
                    <a:pt x="1715" y="7418"/>
                  </a:cubicBezTo>
                  <a:lnTo>
                    <a:pt x="1334" y="7049"/>
                  </a:lnTo>
                  <a:cubicBezTo>
                    <a:pt x="1263" y="6966"/>
                    <a:pt x="1263" y="6859"/>
                    <a:pt x="1310" y="6787"/>
                  </a:cubicBezTo>
                  <a:lnTo>
                    <a:pt x="1846" y="5990"/>
                  </a:lnTo>
                  <a:cubicBezTo>
                    <a:pt x="1882" y="5930"/>
                    <a:pt x="1882" y="5859"/>
                    <a:pt x="1846" y="5799"/>
                  </a:cubicBezTo>
                  <a:cubicBezTo>
                    <a:pt x="1727" y="5597"/>
                    <a:pt x="1655" y="5382"/>
                    <a:pt x="1572" y="5168"/>
                  </a:cubicBezTo>
                  <a:cubicBezTo>
                    <a:pt x="1560" y="5109"/>
                    <a:pt x="1501" y="5049"/>
                    <a:pt x="1441" y="5037"/>
                  </a:cubicBezTo>
                  <a:lnTo>
                    <a:pt x="489" y="4847"/>
                  </a:lnTo>
                  <a:cubicBezTo>
                    <a:pt x="393" y="4823"/>
                    <a:pt x="322" y="4739"/>
                    <a:pt x="322" y="4644"/>
                  </a:cubicBezTo>
                  <a:lnTo>
                    <a:pt x="322" y="4132"/>
                  </a:lnTo>
                  <a:cubicBezTo>
                    <a:pt x="322" y="4037"/>
                    <a:pt x="393" y="3954"/>
                    <a:pt x="489" y="3930"/>
                  </a:cubicBezTo>
                  <a:lnTo>
                    <a:pt x="1441" y="3739"/>
                  </a:lnTo>
                  <a:cubicBezTo>
                    <a:pt x="1501" y="3727"/>
                    <a:pt x="1560" y="3680"/>
                    <a:pt x="1572" y="3608"/>
                  </a:cubicBezTo>
                  <a:cubicBezTo>
                    <a:pt x="1632" y="3382"/>
                    <a:pt x="1727" y="3180"/>
                    <a:pt x="1846" y="2977"/>
                  </a:cubicBezTo>
                  <a:cubicBezTo>
                    <a:pt x="1870" y="2918"/>
                    <a:pt x="1870" y="2846"/>
                    <a:pt x="1846" y="2787"/>
                  </a:cubicBezTo>
                  <a:lnTo>
                    <a:pt x="1310" y="1989"/>
                  </a:lnTo>
                  <a:cubicBezTo>
                    <a:pt x="1251" y="1906"/>
                    <a:pt x="1263" y="1787"/>
                    <a:pt x="1334" y="1727"/>
                  </a:cubicBezTo>
                  <a:lnTo>
                    <a:pt x="1715" y="1358"/>
                  </a:lnTo>
                  <a:cubicBezTo>
                    <a:pt x="1754" y="1319"/>
                    <a:pt x="1804" y="1301"/>
                    <a:pt x="1854" y="1301"/>
                  </a:cubicBezTo>
                  <a:cubicBezTo>
                    <a:pt x="1894" y="1301"/>
                    <a:pt x="1933" y="1313"/>
                    <a:pt x="1965" y="1334"/>
                  </a:cubicBezTo>
                  <a:lnTo>
                    <a:pt x="2763" y="1870"/>
                  </a:lnTo>
                  <a:cubicBezTo>
                    <a:pt x="2792" y="1888"/>
                    <a:pt x="2828" y="1897"/>
                    <a:pt x="2864" y="1897"/>
                  </a:cubicBezTo>
                  <a:cubicBezTo>
                    <a:pt x="2900" y="1897"/>
                    <a:pt x="2935" y="1888"/>
                    <a:pt x="2965" y="1870"/>
                  </a:cubicBezTo>
                  <a:cubicBezTo>
                    <a:pt x="3156" y="1751"/>
                    <a:pt x="3382" y="1668"/>
                    <a:pt x="3584" y="1596"/>
                  </a:cubicBezTo>
                  <a:cubicBezTo>
                    <a:pt x="3644" y="1584"/>
                    <a:pt x="3703" y="1525"/>
                    <a:pt x="3715" y="1465"/>
                  </a:cubicBezTo>
                  <a:lnTo>
                    <a:pt x="3918" y="513"/>
                  </a:lnTo>
                  <a:cubicBezTo>
                    <a:pt x="3930" y="417"/>
                    <a:pt x="4013" y="346"/>
                    <a:pt x="4108" y="346"/>
                  </a:cubicBezTo>
                  <a:lnTo>
                    <a:pt x="4632" y="346"/>
                  </a:lnTo>
                  <a:cubicBezTo>
                    <a:pt x="4715" y="346"/>
                    <a:pt x="4811" y="417"/>
                    <a:pt x="4823" y="513"/>
                  </a:cubicBezTo>
                  <a:lnTo>
                    <a:pt x="5013" y="1465"/>
                  </a:lnTo>
                  <a:cubicBezTo>
                    <a:pt x="5025" y="1525"/>
                    <a:pt x="5073" y="1584"/>
                    <a:pt x="5144" y="1596"/>
                  </a:cubicBezTo>
                  <a:cubicBezTo>
                    <a:pt x="5370" y="1656"/>
                    <a:pt x="5585" y="1751"/>
                    <a:pt x="5775" y="1870"/>
                  </a:cubicBezTo>
                  <a:cubicBezTo>
                    <a:pt x="5805" y="1882"/>
                    <a:pt x="5838" y="1888"/>
                    <a:pt x="5870" y="1888"/>
                  </a:cubicBezTo>
                  <a:cubicBezTo>
                    <a:pt x="5903" y="1888"/>
                    <a:pt x="5936" y="1882"/>
                    <a:pt x="5966" y="1870"/>
                  </a:cubicBezTo>
                  <a:lnTo>
                    <a:pt x="6775" y="1334"/>
                  </a:lnTo>
                  <a:cubicBezTo>
                    <a:pt x="6806" y="1309"/>
                    <a:pt x="6846" y="1296"/>
                    <a:pt x="6886" y="1296"/>
                  </a:cubicBezTo>
                  <a:cubicBezTo>
                    <a:pt x="6938" y="1296"/>
                    <a:pt x="6991" y="1317"/>
                    <a:pt x="7025" y="1358"/>
                  </a:cubicBezTo>
                  <a:lnTo>
                    <a:pt x="7394" y="1727"/>
                  </a:lnTo>
                  <a:cubicBezTo>
                    <a:pt x="7466" y="1810"/>
                    <a:pt x="7466" y="1906"/>
                    <a:pt x="7430" y="1989"/>
                  </a:cubicBezTo>
                  <a:lnTo>
                    <a:pt x="6894" y="2787"/>
                  </a:lnTo>
                  <a:cubicBezTo>
                    <a:pt x="6847" y="2846"/>
                    <a:pt x="6847" y="2918"/>
                    <a:pt x="6894" y="2977"/>
                  </a:cubicBezTo>
                  <a:cubicBezTo>
                    <a:pt x="7013" y="3180"/>
                    <a:pt x="7085" y="3394"/>
                    <a:pt x="7156" y="3608"/>
                  </a:cubicBezTo>
                  <a:cubicBezTo>
                    <a:pt x="7168" y="3668"/>
                    <a:pt x="7228" y="3727"/>
                    <a:pt x="7287" y="3739"/>
                  </a:cubicBezTo>
                  <a:lnTo>
                    <a:pt x="8240" y="3930"/>
                  </a:lnTo>
                  <a:cubicBezTo>
                    <a:pt x="8335" y="3954"/>
                    <a:pt x="8406" y="4037"/>
                    <a:pt x="8406" y="4132"/>
                  </a:cubicBezTo>
                  <a:lnTo>
                    <a:pt x="8406" y="4644"/>
                  </a:lnTo>
                  <a:cubicBezTo>
                    <a:pt x="8406" y="4739"/>
                    <a:pt x="8335" y="4823"/>
                    <a:pt x="8240" y="4847"/>
                  </a:cubicBezTo>
                  <a:lnTo>
                    <a:pt x="7287" y="5037"/>
                  </a:lnTo>
                  <a:cubicBezTo>
                    <a:pt x="7228" y="5049"/>
                    <a:pt x="7168" y="5097"/>
                    <a:pt x="7156" y="5168"/>
                  </a:cubicBezTo>
                  <a:cubicBezTo>
                    <a:pt x="7109" y="5335"/>
                    <a:pt x="7049" y="5478"/>
                    <a:pt x="6978" y="5632"/>
                  </a:cubicBezTo>
                  <a:cubicBezTo>
                    <a:pt x="6930" y="5716"/>
                    <a:pt x="6978" y="5823"/>
                    <a:pt x="7073" y="5871"/>
                  </a:cubicBezTo>
                  <a:cubicBezTo>
                    <a:pt x="7095" y="5883"/>
                    <a:pt x="7119" y="5889"/>
                    <a:pt x="7143" y="5889"/>
                  </a:cubicBezTo>
                  <a:cubicBezTo>
                    <a:pt x="7209" y="5889"/>
                    <a:pt x="7276" y="5845"/>
                    <a:pt x="7311" y="5775"/>
                  </a:cubicBezTo>
                  <a:cubicBezTo>
                    <a:pt x="7370" y="5644"/>
                    <a:pt x="7430" y="5513"/>
                    <a:pt x="7466" y="5359"/>
                  </a:cubicBezTo>
                  <a:lnTo>
                    <a:pt x="8323" y="5204"/>
                  </a:lnTo>
                  <a:cubicBezTo>
                    <a:pt x="8585" y="5144"/>
                    <a:pt x="8763" y="4918"/>
                    <a:pt x="8763" y="4644"/>
                  </a:cubicBezTo>
                  <a:lnTo>
                    <a:pt x="8763" y="4132"/>
                  </a:lnTo>
                  <a:cubicBezTo>
                    <a:pt x="8763" y="3858"/>
                    <a:pt x="8573" y="3632"/>
                    <a:pt x="8323" y="3573"/>
                  </a:cubicBezTo>
                  <a:lnTo>
                    <a:pt x="7466" y="3406"/>
                  </a:lnTo>
                  <a:cubicBezTo>
                    <a:pt x="7406" y="3227"/>
                    <a:pt x="7347" y="3073"/>
                    <a:pt x="7263" y="2906"/>
                  </a:cubicBezTo>
                  <a:lnTo>
                    <a:pt x="7740" y="2191"/>
                  </a:lnTo>
                  <a:cubicBezTo>
                    <a:pt x="7882" y="1965"/>
                    <a:pt x="7859" y="1668"/>
                    <a:pt x="7668" y="1477"/>
                  </a:cubicBezTo>
                  <a:lnTo>
                    <a:pt x="7287" y="1108"/>
                  </a:lnTo>
                  <a:cubicBezTo>
                    <a:pt x="7177" y="998"/>
                    <a:pt x="7032" y="940"/>
                    <a:pt x="6885" y="940"/>
                  </a:cubicBezTo>
                  <a:cubicBezTo>
                    <a:pt x="6777" y="940"/>
                    <a:pt x="6668" y="971"/>
                    <a:pt x="6573" y="1037"/>
                  </a:cubicBezTo>
                  <a:lnTo>
                    <a:pt x="5858" y="1513"/>
                  </a:lnTo>
                  <a:cubicBezTo>
                    <a:pt x="5704" y="1418"/>
                    <a:pt x="5537" y="1358"/>
                    <a:pt x="5358" y="1299"/>
                  </a:cubicBezTo>
                  <a:lnTo>
                    <a:pt x="5192" y="453"/>
                  </a:lnTo>
                  <a:cubicBezTo>
                    <a:pt x="5132" y="179"/>
                    <a:pt x="4906" y="1"/>
                    <a:pt x="46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34"/>
            <p:cNvSpPr/>
            <p:nvPr/>
          </p:nvSpPr>
          <p:spPr>
            <a:xfrm>
              <a:off x="6161507" y="2967679"/>
              <a:ext cx="111851" cy="97432"/>
            </a:xfrm>
            <a:custGeom>
              <a:avLst/>
              <a:gdLst/>
              <a:ahLst/>
              <a:cxnLst/>
              <a:rect l="l" t="t" r="r" b="b"/>
              <a:pathLst>
                <a:path w="3514" h="3061" extrusionOk="0">
                  <a:moveTo>
                    <a:pt x="1489" y="1"/>
                  </a:moveTo>
                  <a:cubicBezTo>
                    <a:pt x="965" y="1"/>
                    <a:pt x="465" y="215"/>
                    <a:pt x="84" y="584"/>
                  </a:cubicBezTo>
                  <a:cubicBezTo>
                    <a:pt x="1" y="656"/>
                    <a:pt x="1" y="763"/>
                    <a:pt x="84" y="834"/>
                  </a:cubicBezTo>
                  <a:cubicBezTo>
                    <a:pt x="120" y="870"/>
                    <a:pt x="164" y="888"/>
                    <a:pt x="209" y="888"/>
                  </a:cubicBezTo>
                  <a:cubicBezTo>
                    <a:pt x="254" y="888"/>
                    <a:pt x="298" y="870"/>
                    <a:pt x="334" y="834"/>
                  </a:cubicBezTo>
                  <a:cubicBezTo>
                    <a:pt x="644" y="537"/>
                    <a:pt x="1060" y="358"/>
                    <a:pt x="1489" y="358"/>
                  </a:cubicBezTo>
                  <a:cubicBezTo>
                    <a:pt x="2418" y="358"/>
                    <a:pt x="3168" y="1108"/>
                    <a:pt x="3168" y="2025"/>
                  </a:cubicBezTo>
                  <a:cubicBezTo>
                    <a:pt x="3168" y="2299"/>
                    <a:pt x="3096" y="2549"/>
                    <a:pt x="2989" y="2787"/>
                  </a:cubicBezTo>
                  <a:cubicBezTo>
                    <a:pt x="2930" y="2894"/>
                    <a:pt x="2953" y="2989"/>
                    <a:pt x="3049" y="3037"/>
                  </a:cubicBezTo>
                  <a:cubicBezTo>
                    <a:pt x="3073" y="3061"/>
                    <a:pt x="3108" y="3061"/>
                    <a:pt x="3132" y="3061"/>
                  </a:cubicBezTo>
                  <a:cubicBezTo>
                    <a:pt x="3192" y="3061"/>
                    <a:pt x="3263" y="3025"/>
                    <a:pt x="3299" y="2954"/>
                  </a:cubicBezTo>
                  <a:cubicBezTo>
                    <a:pt x="3442" y="2668"/>
                    <a:pt x="3513" y="2358"/>
                    <a:pt x="3513" y="2025"/>
                  </a:cubicBezTo>
                  <a:cubicBezTo>
                    <a:pt x="3513" y="906"/>
                    <a:pt x="2608" y="1"/>
                    <a:pt x="14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34"/>
            <p:cNvSpPr/>
            <p:nvPr/>
          </p:nvSpPr>
          <p:spPr>
            <a:xfrm>
              <a:off x="6144828" y="3007848"/>
              <a:ext cx="105389" cy="88742"/>
            </a:xfrm>
            <a:custGeom>
              <a:avLst/>
              <a:gdLst/>
              <a:ahLst/>
              <a:cxnLst/>
              <a:rect l="l" t="t" r="r" b="b"/>
              <a:pathLst>
                <a:path w="3311" h="2788" extrusionOk="0">
                  <a:moveTo>
                    <a:pt x="262" y="1"/>
                  </a:moveTo>
                  <a:cubicBezTo>
                    <a:pt x="194" y="1"/>
                    <a:pt x="124" y="44"/>
                    <a:pt x="96" y="108"/>
                  </a:cubicBezTo>
                  <a:cubicBezTo>
                    <a:pt x="25" y="323"/>
                    <a:pt x="1" y="549"/>
                    <a:pt x="1" y="763"/>
                  </a:cubicBezTo>
                  <a:cubicBezTo>
                    <a:pt x="1" y="1882"/>
                    <a:pt x="906" y="2787"/>
                    <a:pt x="2013" y="2787"/>
                  </a:cubicBezTo>
                  <a:cubicBezTo>
                    <a:pt x="2454" y="2787"/>
                    <a:pt x="2846" y="2656"/>
                    <a:pt x="3204" y="2406"/>
                  </a:cubicBezTo>
                  <a:cubicBezTo>
                    <a:pt x="3287" y="2347"/>
                    <a:pt x="3311" y="2239"/>
                    <a:pt x="3251" y="2156"/>
                  </a:cubicBezTo>
                  <a:cubicBezTo>
                    <a:pt x="3214" y="2104"/>
                    <a:pt x="3159" y="2075"/>
                    <a:pt x="3102" y="2075"/>
                  </a:cubicBezTo>
                  <a:cubicBezTo>
                    <a:pt x="3068" y="2075"/>
                    <a:pt x="3033" y="2086"/>
                    <a:pt x="3001" y="2108"/>
                  </a:cubicBezTo>
                  <a:cubicBezTo>
                    <a:pt x="2715" y="2311"/>
                    <a:pt x="2370" y="2418"/>
                    <a:pt x="2037" y="2418"/>
                  </a:cubicBezTo>
                  <a:cubicBezTo>
                    <a:pt x="1108" y="2418"/>
                    <a:pt x="370" y="1680"/>
                    <a:pt x="370" y="751"/>
                  </a:cubicBezTo>
                  <a:cubicBezTo>
                    <a:pt x="370" y="573"/>
                    <a:pt x="394" y="382"/>
                    <a:pt x="453" y="215"/>
                  </a:cubicBezTo>
                  <a:cubicBezTo>
                    <a:pt x="477" y="144"/>
                    <a:pt x="406" y="37"/>
                    <a:pt x="322" y="13"/>
                  </a:cubicBezTo>
                  <a:cubicBezTo>
                    <a:pt x="303" y="5"/>
                    <a:pt x="283" y="1"/>
                    <a:pt x="2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34"/>
            <p:cNvSpPr/>
            <p:nvPr/>
          </p:nvSpPr>
          <p:spPr>
            <a:xfrm>
              <a:off x="6245633" y="3069248"/>
              <a:ext cx="186110" cy="186874"/>
            </a:xfrm>
            <a:custGeom>
              <a:avLst/>
              <a:gdLst/>
              <a:ahLst/>
              <a:cxnLst/>
              <a:rect l="l" t="t" r="r" b="b"/>
              <a:pathLst>
                <a:path w="5847" h="5871" extrusionOk="0">
                  <a:moveTo>
                    <a:pt x="2751" y="1"/>
                  </a:moveTo>
                  <a:cubicBezTo>
                    <a:pt x="2549" y="1"/>
                    <a:pt x="2370" y="144"/>
                    <a:pt x="2335" y="346"/>
                  </a:cubicBezTo>
                  <a:lnTo>
                    <a:pt x="2227" y="858"/>
                  </a:lnTo>
                  <a:cubicBezTo>
                    <a:pt x="2144" y="894"/>
                    <a:pt x="2037" y="941"/>
                    <a:pt x="1965" y="977"/>
                  </a:cubicBezTo>
                  <a:lnTo>
                    <a:pt x="1513" y="680"/>
                  </a:lnTo>
                  <a:cubicBezTo>
                    <a:pt x="1449" y="631"/>
                    <a:pt x="1372" y="608"/>
                    <a:pt x="1293" y="608"/>
                  </a:cubicBezTo>
                  <a:cubicBezTo>
                    <a:pt x="1179" y="608"/>
                    <a:pt x="1061" y="655"/>
                    <a:pt x="977" y="739"/>
                  </a:cubicBezTo>
                  <a:lnTo>
                    <a:pt x="739" y="977"/>
                  </a:lnTo>
                  <a:cubicBezTo>
                    <a:pt x="596" y="1132"/>
                    <a:pt x="584" y="1346"/>
                    <a:pt x="680" y="1513"/>
                  </a:cubicBezTo>
                  <a:lnTo>
                    <a:pt x="977" y="1965"/>
                  </a:lnTo>
                  <a:cubicBezTo>
                    <a:pt x="918" y="2084"/>
                    <a:pt x="882" y="2215"/>
                    <a:pt x="834" y="2346"/>
                  </a:cubicBezTo>
                  <a:cubicBezTo>
                    <a:pt x="799" y="2442"/>
                    <a:pt x="858" y="2537"/>
                    <a:pt x="953" y="2573"/>
                  </a:cubicBezTo>
                  <a:cubicBezTo>
                    <a:pt x="968" y="2579"/>
                    <a:pt x="984" y="2582"/>
                    <a:pt x="1000" y="2582"/>
                  </a:cubicBezTo>
                  <a:cubicBezTo>
                    <a:pt x="1073" y="2582"/>
                    <a:pt x="1150" y="2522"/>
                    <a:pt x="1180" y="2454"/>
                  </a:cubicBezTo>
                  <a:cubicBezTo>
                    <a:pt x="1215" y="2323"/>
                    <a:pt x="1263" y="2192"/>
                    <a:pt x="1334" y="2049"/>
                  </a:cubicBezTo>
                  <a:cubicBezTo>
                    <a:pt x="1370" y="1989"/>
                    <a:pt x="1370" y="1918"/>
                    <a:pt x="1334" y="1858"/>
                  </a:cubicBezTo>
                  <a:lnTo>
                    <a:pt x="977" y="1322"/>
                  </a:lnTo>
                  <a:cubicBezTo>
                    <a:pt x="965" y="1287"/>
                    <a:pt x="965" y="1263"/>
                    <a:pt x="1001" y="1239"/>
                  </a:cubicBezTo>
                  <a:lnTo>
                    <a:pt x="1239" y="989"/>
                  </a:lnTo>
                  <a:cubicBezTo>
                    <a:pt x="1253" y="975"/>
                    <a:pt x="1271" y="969"/>
                    <a:pt x="1288" y="969"/>
                  </a:cubicBezTo>
                  <a:cubicBezTo>
                    <a:pt x="1301" y="969"/>
                    <a:pt x="1313" y="972"/>
                    <a:pt x="1322" y="977"/>
                  </a:cubicBezTo>
                  <a:lnTo>
                    <a:pt x="1858" y="1334"/>
                  </a:lnTo>
                  <a:cubicBezTo>
                    <a:pt x="1888" y="1358"/>
                    <a:pt x="1921" y="1370"/>
                    <a:pt x="1954" y="1370"/>
                  </a:cubicBezTo>
                  <a:cubicBezTo>
                    <a:pt x="1986" y="1370"/>
                    <a:pt x="2019" y="1358"/>
                    <a:pt x="2049" y="1334"/>
                  </a:cubicBezTo>
                  <a:cubicBezTo>
                    <a:pt x="2168" y="1263"/>
                    <a:pt x="2323" y="1203"/>
                    <a:pt x="2454" y="1168"/>
                  </a:cubicBezTo>
                  <a:cubicBezTo>
                    <a:pt x="2513" y="1156"/>
                    <a:pt x="2573" y="1096"/>
                    <a:pt x="2585" y="1037"/>
                  </a:cubicBezTo>
                  <a:lnTo>
                    <a:pt x="2704" y="418"/>
                  </a:lnTo>
                  <a:cubicBezTo>
                    <a:pt x="2704" y="382"/>
                    <a:pt x="2739" y="358"/>
                    <a:pt x="2775" y="358"/>
                  </a:cubicBezTo>
                  <a:lnTo>
                    <a:pt x="3120" y="358"/>
                  </a:lnTo>
                  <a:cubicBezTo>
                    <a:pt x="3156" y="358"/>
                    <a:pt x="3180" y="382"/>
                    <a:pt x="3192" y="418"/>
                  </a:cubicBezTo>
                  <a:lnTo>
                    <a:pt x="3311" y="1037"/>
                  </a:lnTo>
                  <a:cubicBezTo>
                    <a:pt x="3335" y="1096"/>
                    <a:pt x="3370" y="1156"/>
                    <a:pt x="3454" y="1168"/>
                  </a:cubicBezTo>
                  <a:cubicBezTo>
                    <a:pt x="3585" y="1215"/>
                    <a:pt x="3716" y="1263"/>
                    <a:pt x="3847" y="1334"/>
                  </a:cubicBezTo>
                  <a:cubicBezTo>
                    <a:pt x="3882" y="1352"/>
                    <a:pt x="3918" y="1361"/>
                    <a:pt x="3952" y="1361"/>
                  </a:cubicBezTo>
                  <a:cubicBezTo>
                    <a:pt x="3987" y="1361"/>
                    <a:pt x="4019" y="1352"/>
                    <a:pt x="4049" y="1334"/>
                  </a:cubicBezTo>
                  <a:lnTo>
                    <a:pt x="4585" y="977"/>
                  </a:lnTo>
                  <a:cubicBezTo>
                    <a:pt x="4595" y="972"/>
                    <a:pt x="4607" y="969"/>
                    <a:pt x="4619" y="969"/>
                  </a:cubicBezTo>
                  <a:cubicBezTo>
                    <a:pt x="4636" y="969"/>
                    <a:pt x="4654" y="975"/>
                    <a:pt x="4668" y="989"/>
                  </a:cubicBezTo>
                  <a:lnTo>
                    <a:pt x="4906" y="1239"/>
                  </a:lnTo>
                  <a:cubicBezTo>
                    <a:pt x="4942" y="1263"/>
                    <a:pt x="4942" y="1287"/>
                    <a:pt x="4918" y="1322"/>
                  </a:cubicBezTo>
                  <a:lnTo>
                    <a:pt x="4561" y="1858"/>
                  </a:lnTo>
                  <a:cubicBezTo>
                    <a:pt x="4525" y="1918"/>
                    <a:pt x="4525" y="1989"/>
                    <a:pt x="4561" y="2049"/>
                  </a:cubicBezTo>
                  <a:cubicBezTo>
                    <a:pt x="4644" y="2168"/>
                    <a:pt x="4704" y="2323"/>
                    <a:pt x="4728" y="2454"/>
                  </a:cubicBezTo>
                  <a:cubicBezTo>
                    <a:pt x="4740" y="2513"/>
                    <a:pt x="4799" y="2573"/>
                    <a:pt x="4859" y="2585"/>
                  </a:cubicBezTo>
                  <a:lnTo>
                    <a:pt x="5490" y="2704"/>
                  </a:lnTo>
                  <a:cubicBezTo>
                    <a:pt x="5513" y="2704"/>
                    <a:pt x="5549" y="2739"/>
                    <a:pt x="5549" y="2775"/>
                  </a:cubicBezTo>
                  <a:lnTo>
                    <a:pt x="5549" y="3120"/>
                  </a:lnTo>
                  <a:cubicBezTo>
                    <a:pt x="5549" y="3156"/>
                    <a:pt x="5513" y="3180"/>
                    <a:pt x="5490" y="3192"/>
                  </a:cubicBezTo>
                  <a:lnTo>
                    <a:pt x="4859" y="3311"/>
                  </a:lnTo>
                  <a:cubicBezTo>
                    <a:pt x="4799" y="3335"/>
                    <a:pt x="4740" y="3370"/>
                    <a:pt x="4728" y="3454"/>
                  </a:cubicBezTo>
                  <a:cubicBezTo>
                    <a:pt x="4680" y="3585"/>
                    <a:pt x="4644" y="3716"/>
                    <a:pt x="4561" y="3847"/>
                  </a:cubicBezTo>
                  <a:cubicBezTo>
                    <a:pt x="4537" y="3906"/>
                    <a:pt x="4537" y="3989"/>
                    <a:pt x="4561" y="4049"/>
                  </a:cubicBezTo>
                  <a:lnTo>
                    <a:pt x="4918" y="4585"/>
                  </a:lnTo>
                  <a:cubicBezTo>
                    <a:pt x="4942" y="4609"/>
                    <a:pt x="4942" y="4644"/>
                    <a:pt x="4906" y="4668"/>
                  </a:cubicBezTo>
                  <a:lnTo>
                    <a:pt x="4668" y="4906"/>
                  </a:lnTo>
                  <a:cubicBezTo>
                    <a:pt x="4655" y="4926"/>
                    <a:pt x="4638" y="4935"/>
                    <a:pt x="4622" y="4935"/>
                  </a:cubicBezTo>
                  <a:cubicBezTo>
                    <a:pt x="4609" y="4935"/>
                    <a:pt x="4595" y="4929"/>
                    <a:pt x="4585" y="4918"/>
                  </a:cubicBezTo>
                  <a:lnTo>
                    <a:pt x="4049" y="4561"/>
                  </a:lnTo>
                  <a:cubicBezTo>
                    <a:pt x="4019" y="4543"/>
                    <a:pt x="3984" y="4534"/>
                    <a:pt x="3948" y="4534"/>
                  </a:cubicBezTo>
                  <a:cubicBezTo>
                    <a:pt x="3912" y="4534"/>
                    <a:pt x="3876" y="4543"/>
                    <a:pt x="3847" y="4561"/>
                  </a:cubicBezTo>
                  <a:cubicBezTo>
                    <a:pt x="3728" y="4644"/>
                    <a:pt x="3585" y="4704"/>
                    <a:pt x="3454" y="4728"/>
                  </a:cubicBezTo>
                  <a:cubicBezTo>
                    <a:pt x="3394" y="4751"/>
                    <a:pt x="3335" y="4811"/>
                    <a:pt x="3311" y="4859"/>
                  </a:cubicBezTo>
                  <a:lnTo>
                    <a:pt x="3192" y="5490"/>
                  </a:lnTo>
                  <a:cubicBezTo>
                    <a:pt x="3192" y="5525"/>
                    <a:pt x="3168" y="5549"/>
                    <a:pt x="3120" y="5549"/>
                  </a:cubicBezTo>
                  <a:lnTo>
                    <a:pt x="2775" y="5549"/>
                  </a:lnTo>
                  <a:cubicBezTo>
                    <a:pt x="2751" y="5549"/>
                    <a:pt x="2716" y="5513"/>
                    <a:pt x="2704" y="5490"/>
                  </a:cubicBezTo>
                  <a:lnTo>
                    <a:pt x="2585" y="4859"/>
                  </a:lnTo>
                  <a:cubicBezTo>
                    <a:pt x="2573" y="4811"/>
                    <a:pt x="2525" y="4751"/>
                    <a:pt x="2454" y="4728"/>
                  </a:cubicBezTo>
                  <a:cubicBezTo>
                    <a:pt x="2323" y="4692"/>
                    <a:pt x="2180" y="4644"/>
                    <a:pt x="2049" y="4561"/>
                  </a:cubicBezTo>
                  <a:cubicBezTo>
                    <a:pt x="2019" y="4549"/>
                    <a:pt x="1986" y="4543"/>
                    <a:pt x="1954" y="4543"/>
                  </a:cubicBezTo>
                  <a:cubicBezTo>
                    <a:pt x="1921" y="4543"/>
                    <a:pt x="1888" y="4549"/>
                    <a:pt x="1858" y="4561"/>
                  </a:cubicBezTo>
                  <a:lnTo>
                    <a:pt x="1322" y="4918"/>
                  </a:lnTo>
                  <a:cubicBezTo>
                    <a:pt x="1306" y="4929"/>
                    <a:pt x="1293" y="4935"/>
                    <a:pt x="1280" y="4935"/>
                  </a:cubicBezTo>
                  <a:cubicBezTo>
                    <a:pt x="1265" y="4935"/>
                    <a:pt x="1252" y="4926"/>
                    <a:pt x="1239" y="4906"/>
                  </a:cubicBezTo>
                  <a:lnTo>
                    <a:pt x="1001" y="4668"/>
                  </a:lnTo>
                  <a:cubicBezTo>
                    <a:pt x="965" y="4644"/>
                    <a:pt x="965" y="4609"/>
                    <a:pt x="977" y="4585"/>
                  </a:cubicBezTo>
                  <a:lnTo>
                    <a:pt x="1334" y="4049"/>
                  </a:lnTo>
                  <a:cubicBezTo>
                    <a:pt x="1382" y="3989"/>
                    <a:pt x="1382" y="3906"/>
                    <a:pt x="1334" y="3847"/>
                  </a:cubicBezTo>
                  <a:cubicBezTo>
                    <a:pt x="1263" y="3728"/>
                    <a:pt x="1203" y="3585"/>
                    <a:pt x="1180" y="3454"/>
                  </a:cubicBezTo>
                  <a:cubicBezTo>
                    <a:pt x="1156" y="3394"/>
                    <a:pt x="1096" y="3335"/>
                    <a:pt x="1037" y="3311"/>
                  </a:cubicBezTo>
                  <a:lnTo>
                    <a:pt x="418" y="3192"/>
                  </a:lnTo>
                  <a:cubicBezTo>
                    <a:pt x="382" y="3192"/>
                    <a:pt x="358" y="3168"/>
                    <a:pt x="358" y="3120"/>
                  </a:cubicBezTo>
                  <a:lnTo>
                    <a:pt x="358" y="2775"/>
                  </a:lnTo>
                  <a:cubicBezTo>
                    <a:pt x="358" y="2751"/>
                    <a:pt x="382" y="2727"/>
                    <a:pt x="418" y="2704"/>
                  </a:cubicBezTo>
                  <a:lnTo>
                    <a:pt x="465" y="2692"/>
                  </a:lnTo>
                  <a:cubicBezTo>
                    <a:pt x="560" y="2680"/>
                    <a:pt x="620" y="2573"/>
                    <a:pt x="596" y="2477"/>
                  </a:cubicBezTo>
                  <a:cubicBezTo>
                    <a:pt x="586" y="2396"/>
                    <a:pt x="507" y="2341"/>
                    <a:pt x="425" y="2341"/>
                  </a:cubicBezTo>
                  <a:cubicBezTo>
                    <a:pt x="411" y="2341"/>
                    <a:pt x="396" y="2343"/>
                    <a:pt x="382" y="2346"/>
                  </a:cubicBezTo>
                  <a:lnTo>
                    <a:pt x="346" y="2370"/>
                  </a:lnTo>
                  <a:cubicBezTo>
                    <a:pt x="144" y="2406"/>
                    <a:pt x="1" y="2585"/>
                    <a:pt x="1" y="2775"/>
                  </a:cubicBezTo>
                  <a:lnTo>
                    <a:pt x="1" y="3120"/>
                  </a:lnTo>
                  <a:cubicBezTo>
                    <a:pt x="1" y="3335"/>
                    <a:pt x="144" y="3513"/>
                    <a:pt x="346" y="3537"/>
                  </a:cubicBezTo>
                  <a:lnTo>
                    <a:pt x="858" y="3644"/>
                  </a:lnTo>
                  <a:cubicBezTo>
                    <a:pt x="894" y="3728"/>
                    <a:pt x="941" y="3835"/>
                    <a:pt x="977" y="3906"/>
                  </a:cubicBezTo>
                  <a:lnTo>
                    <a:pt x="680" y="4359"/>
                  </a:lnTo>
                  <a:cubicBezTo>
                    <a:pt x="560" y="4525"/>
                    <a:pt x="596" y="4763"/>
                    <a:pt x="739" y="4894"/>
                  </a:cubicBezTo>
                  <a:lnTo>
                    <a:pt x="977" y="5132"/>
                  </a:lnTo>
                  <a:cubicBezTo>
                    <a:pt x="1067" y="5216"/>
                    <a:pt x="1182" y="5259"/>
                    <a:pt x="1292" y="5259"/>
                  </a:cubicBezTo>
                  <a:cubicBezTo>
                    <a:pt x="1371" y="5259"/>
                    <a:pt x="1448" y="5237"/>
                    <a:pt x="1513" y="5192"/>
                  </a:cubicBezTo>
                  <a:lnTo>
                    <a:pt x="1965" y="4894"/>
                  </a:lnTo>
                  <a:cubicBezTo>
                    <a:pt x="2049" y="4942"/>
                    <a:pt x="2144" y="4978"/>
                    <a:pt x="2227" y="5013"/>
                  </a:cubicBezTo>
                  <a:lnTo>
                    <a:pt x="2335" y="5537"/>
                  </a:lnTo>
                  <a:cubicBezTo>
                    <a:pt x="2382" y="5728"/>
                    <a:pt x="2561" y="5871"/>
                    <a:pt x="2751" y="5871"/>
                  </a:cubicBezTo>
                  <a:lnTo>
                    <a:pt x="3097" y="5871"/>
                  </a:lnTo>
                  <a:cubicBezTo>
                    <a:pt x="3299" y="5871"/>
                    <a:pt x="3478" y="5728"/>
                    <a:pt x="3513" y="5537"/>
                  </a:cubicBezTo>
                  <a:lnTo>
                    <a:pt x="3620" y="5013"/>
                  </a:lnTo>
                  <a:cubicBezTo>
                    <a:pt x="3704" y="4978"/>
                    <a:pt x="3811" y="4942"/>
                    <a:pt x="3882" y="4894"/>
                  </a:cubicBezTo>
                  <a:lnTo>
                    <a:pt x="4323" y="5192"/>
                  </a:lnTo>
                  <a:cubicBezTo>
                    <a:pt x="4391" y="5241"/>
                    <a:pt x="4472" y="5264"/>
                    <a:pt x="4552" y="5264"/>
                  </a:cubicBezTo>
                  <a:cubicBezTo>
                    <a:pt x="4667" y="5264"/>
                    <a:pt x="4781" y="5217"/>
                    <a:pt x="4859" y="5132"/>
                  </a:cubicBezTo>
                  <a:lnTo>
                    <a:pt x="5097" y="4894"/>
                  </a:lnTo>
                  <a:cubicBezTo>
                    <a:pt x="5252" y="4740"/>
                    <a:pt x="5263" y="4525"/>
                    <a:pt x="5156" y="4359"/>
                  </a:cubicBezTo>
                  <a:lnTo>
                    <a:pt x="4859" y="3906"/>
                  </a:lnTo>
                  <a:cubicBezTo>
                    <a:pt x="4906" y="3823"/>
                    <a:pt x="4954" y="3728"/>
                    <a:pt x="4978" y="3644"/>
                  </a:cubicBezTo>
                  <a:lnTo>
                    <a:pt x="5502" y="3537"/>
                  </a:lnTo>
                  <a:cubicBezTo>
                    <a:pt x="5692" y="3489"/>
                    <a:pt x="5847" y="3311"/>
                    <a:pt x="5847" y="3120"/>
                  </a:cubicBezTo>
                  <a:lnTo>
                    <a:pt x="5847" y="2775"/>
                  </a:lnTo>
                  <a:cubicBezTo>
                    <a:pt x="5847" y="2549"/>
                    <a:pt x="5716" y="2382"/>
                    <a:pt x="5502" y="2334"/>
                  </a:cubicBezTo>
                  <a:lnTo>
                    <a:pt x="4990" y="2227"/>
                  </a:lnTo>
                  <a:cubicBezTo>
                    <a:pt x="4954" y="2144"/>
                    <a:pt x="4906" y="2037"/>
                    <a:pt x="4871" y="1965"/>
                  </a:cubicBezTo>
                  <a:lnTo>
                    <a:pt x="5168" y="1513"/>
                  </a:lnTo>
                  <a:cubicBezTo>
                    <a:pt x="5287" y="1346"/>
                    <a:pt x="5252" y="1108"/>
                    <a:pt x="5109" y="977"/>
                  </a:cubicBezTo>
                  <a:lnTo>
                    <a:pt x="4871" y="739"/>
                  </a:lnTo>
                  <a:cubicBezTo>
                    <a:pt x="4780" y="656"/>
                    <a:pt x="4666" y="613"/>
                    <a:pt x="4555" y="613"/>
                  </a:cubicBezTo>
                  <a:cubicBezTo>
                    <a:pt x="4476" y="613"/>
                    <a:pt x="4399" y="635"/>
                    <a:pt x="4335" y="680"/>
                  </a:cubicBezTo>
                  <a:lnTo>
                    <a:pt x="3882" y="977"/>
                  </a:lnTo>
                  <a:cubicBezTo>
                    <a:pt x="3799" y="941"/>
                    <a:pt x="3704" y="894"/>
                    <a:pt x="3620" y="858"/>
                  </a:cubicBezTo>
                  <a:lnTo>
                    <a:pt x="3513" y="346"/>
                  </a:lnTo>
                  <a:cubicBezTo>
                    <a:pt x="3466" y="144"/>
                    <a:pt x="3287" y="1"/>
                    <a:pt x="30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34"/>
            <p:cNvSpPr/>
            <p:nvPr/>
          </p:nvSpPr>
          <p:spPr>
            <a:xfrm>
              <a:off x="6305888" y="3129884"/>
              <a:ext cx="64488" cy="64456"/>
            </a:xfrm>
            <a:custGeom>
              <a:avLst/>
              <a:gdLst/>
              <a:ahLst/>
              <a:cxnLst/>
              <a:rect l="l" t="t" r="r" b="b"/>
              <a:pathLst>
                <a:path w="2026" h="2025" extrusionOk="0">
                  <a:moveTo>
                    <a:pt x="1013" y="1"/>
                  </a:moveTo>
                  <a:cubicBezTo>
                    <a:pt x="453" y="1"/>
                    <a:pt x="1" y="441"/>
                    <a:pt x="1" y="1013"/>
                  </a:cubicBezTo>
                  <a:cubicBezTo>
                    <a:pt x="1" y="1561"/>
                    <a:pt x="442" y="2025"/>
                    <a:pt x="1013" y="2025"/>
                  </a:cubicBezTo>
                  <a:cubicBezTo>
                    <a:pt x="1227" y="2025"/>
                    <a:pt x="1442" y="1942"/>
                    <a:pt x="1620" y="1811"/>
                  </a:cubicBezTo>
                  <a:cubicBezTo>
                    <a:pt x="1692" y="1751"/>
                    <a:pt x="1704" y="1632"/>
                    <a:pt x="1644" y="1561"/>
                  </a:cubicBezTo>
                  <a:cubicBezTo>
                    <a:pt x="1608" y="1517"/>
                    <a:pt x="1549" y="1491"/>
                    <a:pt x="1493" y="1491"/>
                  </a:cubicBezTo>
                  <a:cubicBezTo>
                    <a:pt x="1457" y="1491"/>
                    <a:pt x="1422" y="1502"/>
                    <a:pt x="1394" y="1525"/>
                  </a:cubicBezTo>
                  <a:cubicBezTo>
                    <a:pt x="1275" y="1620"/>
                    <a:pt x="1144" y="1668"/>
                    <a:pt x="989" y="1668"/>
                  </a:cubicBezTo>
                  <a:cubicBezTo>
                    <a:pt x="632" y="1668"/>
                    <a:pt x="358" y="1370"/>
                    <a:pt x="358" y="1025"/>
                  </a:cubicBezTo>
                  <a:cubicBezTo>
                    <a:pt x="382" y="668"/>
                    <a:pt x="668" y="370"/>
                    <a:pt x="1025" y="370"/>
                  </a:cubicBezTo>
                  <a:cubicBezTo>
                    <a:pt x="1382" y="370"/>
                    <a:pt x="1668" y="668"/>
                    <a:pt x="1668" y="1013"/>
                  </a:cubicBezTo>
                  <a:cubicBezTo>
                    <a:pt x="1668" y="1120"/>
                    <a:pt x="1739" y="1191"/>
                    <a:pt x="1846" y="1191"/>
                  </a:cubicBezTo>
                  <a:cubicBezTo>
                    <a:pt x="1942" y="1191"/>
                    <a:pt x="2025" y="1120"/>
                    <a:pt x="2025" y="1013"/>
                  </a:cubicBezTo>
                  <a:cubicBezTo>
                    <a:pt x="2025" y="453"/>
                    <a:pt x="1573" y="1"/>
                    <a:pt x="1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34"/>
            <p:cNvSpPr/>
            <p:nvPr/>
          </p:nvSpPr>
          <p:spPr>
            <a:xfrm>
              <a:off x="6173634" y="2997631"/>
              <a:ext cx="70153" cy="70153"/>
            </a:xfrm>
            <a:custGeom>
              <a:avLst/>
              <a:gdLst/>
              <a:ahLst/>
              <a:cxnLst/>
              <a:rect l="l" t="t" r="r" b="b"/>
              <a:pathLst>
                <a:path w="2204" h="2204" extrusionOk="0">
                  <a:moveTo>
                    <a:pt x="1096" y="370"/>
                  </a:moveTo>
                  <a:cubicBezTo>
                    <a:pt x="1501" y="370"/>
                    <a:pt x="1834" y="703"/>
                    <a:pt x="1834" y="1108"/>
                  </a:cubicBezTo>
                  <a:cubicBezTo>
                    <a:pt x="1834" y="1501"/>
                    <a:pt x="1501" y="1834"/>
                    <a:pt x="1096" y="1834"/>
                  </a:cubicBezTo>
                  <a:cubicBezTo>
                    <a:pt x="691" y="1834"/>
                    <a:pt x="370" y="1501"/>
                    <a:pt x="370" y="1108"/>
                  </a:cubicBezTo>
                  <a:cubicBezTo>
                    <a:pt x="370" y="703"/>
                    <a:pt x="703" y="370"/>
                    <a:pt x="1096" y="370"/>
                  </a:cubicBezTo>
                  <a:close/>
                  <a:moveTo>
                    <a:pt x="1096" y="1"/>
                  </a:moveTo>
                  <a:cubicBezTo>
                    <a:pt x="489" y="1"/>
                    <a:pt x="1" y="489"/>
                    <a:pt x="1" y="1108"/>
                  </a:cubicBezTo>
                  <a:cubicBezTo>
                    <a:pt x="1" y="1715"/>
                    <a:pt x="489" y="2203"/>
                    <a:pt x="1096" y="2203"/>
                  </a:cubicBezTo>
                  <a:cubicBezTo>
                    <a:pt x="1715" y="2191"/>
                    <a:pt x="2203" y="1703"/>
                    <a:pt x="2203" y="1108"/>
                  </a:cubicBezTo>
                  <a:cubicBezTo>
                    <a:pt x="2203" y="489"/>
                    <a:pt x="1715" y="1"/>
                    <a:pt x="10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47FADE02-7BEC-03BB-B0C2-0EF64293C5FE}"/>
              </a:ext>
            </a:extLst>
          </p:cNvPr>
          <p:cNvSpPr txBox="1"/>
          <p:nvPr/>
        </p:nvSpPr>
        <p:spPr>
          <a:xfrm>
            <a:off x="2361711" y="1477855"/>
            <a:ext cx="67265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Gentium Plus" panose="020B0604020202020204" charset="0"/>
                <a:ea typeface="Gentium Plus" panose="020B0604020202020204" charset="0"/>
                <a:cs typeface="Gentium Plus" panose="020B0604020202020204" charset="0"/>
              </a:rPr>
              <a:t>Ряд исследований оценили потенциальную связь между вагинальным </a:t>
            </a:r>
            <a:r>
              <a:rPr lang="ru-RU" sz="1200" dirty="0" err="1">
                <a:latin typeface="Gentium Plus" panose="020B0604020202020204" charset="0"/>
                <a:ea typeface="Gentium Plus" panose="020B0604020202020204" charset="0"/>
                <a:cs typeface="Gentium Plus" panose="020B0604020202020204" charset="0"/>
              </a:rPr>
              <a:t>микробиомом</a:t>
            </a:r>
            <a:r>
              <a:rPr lang="ru-RU" sz="1200" dirty="0">
                <a:latin typeface="Gentium Plus" panose="020B0604020202020204" charset="0"/>
                <a:ea typeface="Gentium Plus" panose="020B0604020202020204" charset="0"/>
                <a:cs typeface="Gentium Plus" panose="020B0604020202020204" charset="0"/>
              </a:rPr>
              <a:t> и гинекологическим раком. Количественный и качественный состав лактобактерий может влиять на местный иммунный ответ, участвовать как в цервикальном онкогенезе, так и в клиренсе ВПЧ.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B06A3A7-18DC-0077-BFEF-918E229B04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9345" y="2757385"/>
            <a:ext cx="3864655" cy="194109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>
          <a:extLst>
            <a:ext uri="{FF2B5EF4-FFF2-40B4-BE49-F238E27FC236}">
              <a16:creationId xmlns:a16="http://schemas.microsoft.com/office/drawing/2014/main" id="{4AAAEC2A-7892-477E-7FA0-374E15303D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4">
            <a:extLst>
              <a:ext uri="{FF2B5EF4-FFF2-40B4-BE49-F238E27FC236}">
                <a16:creationId xmlns:a16="http://schemas.microsoft.com/office/drawing/2014/main" id="{D5E5E039-8A3B-44BE-2D66-A7E419C96783}"/>
              </a:ext>
            </a:extLst>
          </p:cNvPr>
          <p:cNvSpPr/>
          <p:nvPr/>
        </p:nvSpPr>
        <p:spPr>
          <a:xfrm>
            <a:off x="1232132" y="1559250"/>
            <a:ext cx="765900" cy="7659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34">
            <a:extLst>
              <a:ext uri="{FF2B5EF4-FFF2-40B4-BE49-F238E27FC236}">
                <a16:creationId xmlns:a16="http://schemas.microsoft.com/office/drawing/2014/main" id="{92A539F9-F7D2-C7F9-2772-C9CBBE39C78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16688" y="445024"/>
            <a:ext cx="8187070" cy="8169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/>
              <a:t>Факторы риска ВПЧ-ассоциированной цервикальной патологии</a:t>
            </a:r>
            <a:endParaRPr sz="2400" dirty="0"/>
          </a:p>
        </p:txBody>
      </p:sp>
      <p:sp>
        <p:nvSpPr>
          <p:cNvPr id="202" name="Google Shape;202;p34">
            <a:extLst>
              <a:ext uri="{FF2B5EF4-FFF2-40B4-BE49-F238E27FC236}">
                <a16:creationId xmlns:a16="http://schemas.microsoft.com/office/drawing/2014/main" id="{D82C28C6-03D1-1630-D2D2-230B52F25E93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467983" y="3132912"/>
            <a:ext cx="3150600" cy="13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Своевременное выявление и коррекция Витамина Д, фолиевой </a:t>
            </a:r>
            <a:r>
              <a:rPr lang="ru-RU" dirty="0" err="1"/>
              <a:t>кисоты</a:t>
            </a:r>
            <a:r>
              <a:rPr lang="ru-RU" dirty="0"/>
              <a:t>, </a:t>
            </a:r>
            <a:r>
              <a:rPr lang="ru-RU" dirty="0" err="1"/>
              <a:t>нетокоторых</a:t>
            </a:r>
            <a:r>
              <a:rPr lang="ru-RU" dirty="0"/>
              <a:t> микроэлементов может быть перспективным управляемым фактором риска течения цервикальных </a:t>
            </a:r>
            <a:r>
              <a:rPr lang="ru-RU" dirty="0" err="1"/>
              <a:t>интраэпителиальных</a:t>
            </a:r>
            <a:r>
              <a:rPr lang="ru-RU" dirty="0"/>
              <a:t> поражений и РШМ</a:t>
            </a:r>
            <a:endParaRPr lang="en-US" dirty="0"/>
          </a:p>
        </p:txBody>
      </p:sp>
      <p:sp>
        <p:nvSpPr>
          <p:cNvPr id="203" name="Google Shape;203;p34">
            <a:extLst>
              <a:ext uri="{FF2B5EF4-FFF2-40B4-BE49-F238E27FC236}">
                <a16:creationId xmlns:a16="http://schemas.microsoft.com/office/drawing/2014/main" id="{07385CB7-6E0E-8A62-6856-DAAB8B36E2BB}"/>
              </a:ext>
            </a:extLst>
          </p:cNvPr>
          <p:cNvSpPr txBox="1">
            <a:spLocks noGrp="1"/>
          </p:cNvSpPr>
          <p:nvPr>
            <p:ph type="subTitle" idx="3"/>
          </p:nvPr>
        </p:nvSpPr>
        <p:spPr>
          <a:xfrm>
            <a:off x="2254897" y="2325150"/>
            <a:ext cx="4148055" cy="49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Уровень микронутриентов</a:t>
            </a:r>
            <a:endParaRPr dirty="0"/>
          </a:p>
        </p:txBody>
      </p:sp>
      <p:sp>
        <p:nvSpPr>
          <p:cNvPr id="204" name="Google Shape;204;p34">
            <a:extLst>
              <a:ext uri="{FF2B5EF4-FFF2-40B4-BE49-F238E27FC236}">
                <a16:creationId xmlns:a16="http://schemas.microsoft.com/office/drawing/2014/main" id="{F8EDFE82-5D8A-470B-28DF-31DECF2201A2}"/>
              </a:ext>
            </a:extLst>
          </p:cNvPr>
          <p:cNvSpPr/>
          <p:nvPr/>
        </p:nvSpPr>
        <p:spPr>
          <a:xfrm>
            <a:off x="1420006" y="1689731"/>
            <a:ext cx="434931" cy="433537"/>
          </a:xfrm>
          <a:custGeom>
            <a:avLst/>
            <a:gdLst/>
            <a:ahLst/>
            <a:cxnLst/>
            <a:rect l="l" t="t" r="r" b="b"/>
            <a:pathLst>
              <a:path w="10919" h="10884" extrusionOk="0">
                <a:moveTo>
                  <a:pt x="9561" y="561"/>
                </a:moveTo>
                <a:lnTo>
                  <a:pt x="9561" y="1203"/>
                </a:lnTo>
                <a:cubicBezTo>
                  <a:pt x="9561" y="1299"/>
                  <a:pt x="9633" y="1370"/>
                  <a:pt x="9728" y="1370"/>
                </a:cubicBezTo>
                <a:lnTo>
                  <a:pt x="10359" y="1370"/>
                </a:lnTo>
                <a:lnTo>
                  <a:pt x="8966" y="2739"/>
                </a:lnTo>
                <a:lnTo>
                  <a:pt x="8394" y="2739"/>
                </a:lnTo>
                <a:lnTo>
                  <a:pt x="9323" y="1811"/>
                </a:lnTo>
                <a:cubicBezTo>
                  <a:pt x="9383" y="1751"/>
                  <a:pt x="9383" y="1644"/>
                  <a:pt x="9323" y="1584"/>
                </a:cubicBezTo>
                <a:cubicBezTo>
                  <a:pt x="9293" y="1555"/>
                  <a:pt x="9252" y="1540"/>
                  <a:pt x="9210" y="1540"/>
                </a:cubicBezTo>
                <a:cubicBezTo>
                  <a:pt x="9168" y="1540"/>
                  <a:pt x="9127" y="1555"/>
                  <a:pt x="9097" y="1584"/>
                </a:cubicBezTo>
                <a:lnTo>
                  <a:pt x="8180" y="2513"/>
                </a:lnTo>
                <a:lnTo>
                  <a:pt x="8180" y="1954"/>
                </a:lnTo>
                <a:lnTo>
                  <a:pt x="9561" y="561"/>
                </a:lnTo>
                <a:close/>
                <a:moveTo>
                  <a:pt x="4441" y="2382"/>
                </a:moveTo>
                <a:cubicBezTo>
                  <a:pt x="5513" y="2382"/>
                  <a:pt x="6489" y="2799"/>
                  <a:pt x="7228" y="3466"/>
                </a:cubicBezTo>
                <a:lnTo>
                  <a:pt x="4334" y="6347"/>
                </a:lnTo>
                <a:cubicBezTo>
                  <a:pt x="4275" y="6406"/>
                  <a:pt x="4275" y="6514"/>
                  <a:pt x="4334" y="6573"/>
                </a:cubicBezTo>
                <a:cubicBezTo>
                  <a:pt x="4370" y="6609"/>
                  <a:pt x="4406" y="6621"/>
                  <a:pt x="4453" y="6621"/>
                </a:cubicBezTo>
                <a:cubicBezTo>
                  <a:pt x="4501" y="6621"/>
                  <a:pt x="4525" y="6609"/>
                  <a:pt x="4572" y="6573"/>
                </a:cubicBezTo>
                <a:lnTo>
                  <a:pt x="5287" y="5859"/>
                </a:lnTo>
                <a:cubicBezTo>
                  <a:pt x="5418" y="6037"/>
                  <a:pt x="5477" y="6252"/>
                  <a:pt x="5477" y="6478"/>
                </a:cubicBezTo>
                <a:cubicBezTo>
                  <a:pt x="5477" y="7038"/>
                  <a:pt x="5013" y="7502"/>
                  <a:pt x="4453" y="7502"/>
                </a:cubicBezTo>
                <a:cubicBezTo>
                  <a:pt x="3894" y="7502"/>
                  <a:pt x="3429" y="7038"/>
                  <a:pt x="3429" y="6478"/>
                </a:cubicBezTo>
                <a:cubicBezTo>
                  <a:pt x="3429" y="5906"/>
                  <a:pt x="3894" y="5442"/>
                  <a:pt x="4453" y="5442"/>
                </a:cubicBezTo>
                <a:cubicBezTo>
                  <a:pt x="4513" y="5442"/>
                  <a:pt x="4584" y="5442"/>
                  <a:pt x="4644" y="5466"/>
                </a:cubicBezTo>
                <a:cubicBezTo>
                  <a:pt x="4652" y="5467"/>
                  <a:pt x="4660" y="5467"/>
                  <a:pt x="4668" y="5467"/>
                </a:cubicBezTo>
                <a:cubicBezTo>
                  <a:pt x="4751" y="5467"/>
                  <a:pt x="4813" y="5410"/>
                  <a:pt x="4834" y="5323"/>
                </a:cubicBezTo>
                <a:cubicBezTo>
                  <a:pt x="4858" y="5240"/>
                  <a:pt x="4799" y="5168"/>
                  <a:pt x="4703" y="5133"/>
                </a:cubicBezTo>
                <a:cubicBezTo>
                  <a:pt x="4620" y="5121"/>
                  <a:pt x="4537" y="5109"/>
                  <a:pt x="4453" y="5109"/>
                </a:cubicBezTo>
                <a:cubicBezTo>
                  <a:pt x="3703" y="5109"/>
                  <a:pt x="3096" y="5716"/>
                  <a:pt x="3096" y="6454"/>
                </a:cubicBezTo>
                <a:cubicBezTo>
                  <a:pt x="3096" y="7204"/>
                  <a:pt x="3703" y="7811"/>
                  <a:pt x="4453" y="7811"/>
                </a:cubicBezTo>
                <a:cubicBezTo>
                  <a:pt x="5192" y="7811"/>
                  <a:pt x="5811" y="7204"/>
                  <a:pt x="5811" y="6454"/>
                </a:cubicBezTo>
                <a:cubicBezTo>
                  <a:pt x="5811" y="6145"/>
                  <a:pt x="5704" y="5859"/>
                  <a:pt x="5525" y="5621"/>
                </a:cubicBezTo>
                <a:lnTo>
                  <a:pt x="6025" y="5121"/>
                </a:lnTo>
                <a:cubicBezTo>
                  <a:pt x="6346" y="5490"/>
                  <a:pt x="6525" y="5966"/>
                  <a:pt x="6525" y="6454"/>
                </a:cubicBezTo>
                <a:cubicBezTo>
                  <a:pt x="6525" y="7585"/>
                  <a:pt x="5596" y="8514"/>
                  <a:pt x="4465" y="8514"/>
                </a:cubicBezTo>
                <a:cubicBezTo>
                  <a:pt x="3334" y="8514"/>
                  <a:pt x="2417" y="7585"/>
                  <a:pt x="2417" y="6454"/>
                </a:cubicBezTo>
                <a:cubicBezTo>
                  <a:pt x="2417" y="5323"/>
                  <a:pt x="3334" y="4406"/>
                  <a:pt x="4465" y="4406"/>
                </a:cubicBezTo>
                <a:cubicBezTo>
                  <a:pt x="4811" y="4406"/>
                  <a:pt x="5156" y="4490"/>
                  <a:pt x="5453" y="4656"/>
                </a:cubicBezTo>
                <a:cubicBezTo>
                  <a:pt x="5476" y="4671"/>
                  <a:pt x="5502" y="4678"/>
                  <a:pt x="5528" y="4678"/>
                </a:cubicBezTo>
                <a:cubicBezTo>
                  <a:pt x="5585" y="4678"/>
                  <a:pt x="5643" y="4646"/>
                  <a:pt x="5668" y="4597"/>
                </a:cubicBezTo>
                <a:cubicBezTo>
                  <a:pt x="5715" y="4525"/>
                  <a:pt x="5692" y="4418"/>
                  <a:pt x="5608" y="4371"/>
                </a:cubicBezTo>
                <a:cubicBezTo>
                  <a:pt x="5275" y="4180"/>
                  <a:pt x="4882" y="4097"/>
                  <a:pt x="4477" y="4097"/>
                </a:cubicBezTo>
                <a:cubicBezTo>
                  <a:pt x="3167" y="4097"/>
                  <a:pt x="2120" y="5168"/>
                  <a:pt x="2120" y="6454"/>
                </a:cubicBezTo>
                <a:cubicBezTo>
                  <a:pt x="2120" y="7764"/>
                  <a:pt x="3191" y="8823"/>
                  <a:pt x="4477" y="8823"/>
                </a:cubicBezTo>
                <a:cubicBezTo>
                  <a:pt x="5787" y="8823"/>
                  <a:pt x="6847" y="7752"/>
                  <a:pt x="6847" y="6454"/>
                </a:cubicBezTo>
                <a:cubicBezTo>
                  <a:pt x="6847" y="5883"/>
                  <a:pt x="6644" y="5323"/>
                  <a:pt x="6263" y="4894"/>
                </a:cubicBezTo>
                <a:lnTo>
                  <a:pt x="6763" y="4406"/>
                </a:lnTo>
                <a:cubicBezTo>
                  <a:pt x="7263" y="4966"/>
                  <a:pt x="7549" y="5704"/>
                  <a:pt x="7549" y="6454"/>
                </a:cubicBezTo>
                <a:cubicBezTo>
                  <a:pt x="7549" y="8157"/>
                  <a:pt x="6168" y="9538"/>
                  <a:pt x="4465" y="9538"/>
                </a:cubicBezTo>
                <a:cubicBezTo>
                  <a:pt x="2775" y="9538"/>
                  <a:pt x="1382" y="8157"/>
                  <a:pt x="1382" y="6454"/>
                </a:cubicBezTo>
                <a:cubicBezTo>
                  <a:pt x="1382" y="4763"/>
                  <a:pt x="2775" y="3382"/>
                  <a:pt x="4465" y="3382"/>
                </a:cubicBezTo>
                <a:cubicBezTo>
                  <a:pt x="5061" y="3382"/>
                  <a:pt x="5632" y="3537"/>
                  <a:pt x="6132" y="3870"/>
                </a:cubicBezTo>
                <a:cubicBezTo>
                  <a:pt x="6157" y="3887"/>
                  <a:pt x="6187" y="3895"/>
                  <a:pt x="6217" y="3895"/>
                </a:cubicBezTo>
                <a:cubicBezTo>
                  <a:pt x="6272" y="3895"/>
                  <a:pt x="6328" y="3869"/>
                  <a:pt x="6358" y="3823"/>
                </a:cubicBezTo>
                <a:cubicBezTo>
                  <a:pt x="6406" y="3751"/>
                  <a:pt x="6382" y="3644"/>
                  <a:pt x="6311" y="3597"/>
                </a:cubicBezTo>
                <a:cubicBezTo>
                  <a:pt x="5763" y="3239"/>
                  <a:pt x="5132" y="3061"/>
                  <a:pt x="4477" y="3061"/>
                </a:cubicBezTo>
                <a:cubicBezTo>
                  <a:pt x="2608" y="3061"/>
                  <a:pt x="1084" y="4585"/>
                  <a:pt x="1084" y="6454"/>
                </a:cubicBezTo>
                <a:cubicBezTo>
                  <a:pt x="1084" y="8335"/>
                  <a:pt x="2608" y="9847"/>
                  <a:pt x="4477" y="9847"/>
                </a:cubicBezTo>
                <a:cubicBezTo>
                  <a:pt x="6358" y="9847"/>
                  <a:pt x="7870" y="8335"/>
                  <a:pt x="7870" y="6454"/>
                </a:cubicBezTo>
                <a:cubicBezTo>
                  <a:pt x="7870" y="5609"/>
                  <a:pt x="7561" y="4811"/>
                  <a:pt x="7001" y="4168"/>
                </a:cubicBezTo>
                <a:lnTo>
                  <a:pt x="7489" y="3680"/>
                </a:lnTo>
                <a:cubicBezTo>
                  <a:pt x="8120" y="4418"/>
                  <a:pt x="8537" y="5394"/>
                  <a:pt x="8537" y="6478"/>
                </a:cubicBezTo>
                <a:cubicBezTo>
                  <a:pt x="8537" y="8740"/>
                  <a:pt x="6692" y="10562"/>
                  <a:pt x="4441" y="10562"/>
                </a:cubicBezTo>
                <a:cubicBezTo>
                  <a:pt x="2191" y="10562"/>
                  <a:pt x="346" y="8716"/>
                  <a:pt x="346" y="6478"/>
                </a:cubicBezTo>
                <a:cubicBezTo>
                  <a:pt x="346" y="4228"/>
                  <a:pt x="2191" y="2382"/>
                  <a:pt x="4441" y="2382"/>
                </a:cubicBezTo>
                <a:close/>
                <a:moveTo>
                  <a:pt x="9701" y="1"/>
                </a:moveTo>
                <a:cubicBezTo>
                  <a:pt x="9659" y="1"/>
                  <a:pt x="9617" y="17"/>
                  <a:pt x="9585" y="49"/>
                </a:cubicBezTo>
                <a:lnTo>
                  <a:pt x="7894" y="1739"/>
                </a:lnTo>
                <a:cubicBezTo>
                  <a:pt x="7859" y="1775"/>
                  <a:pt x="7847" y="1811"/>
                  <a:pt x="7847" y="1858"/>
                </a:cubicBezTo>
                <a:lnTo>
                  <a:pt x="7847" y="2811"/>
                </a:lnTo>
                <a:lnTo>
                  <a:pt x="7430" y="3228"/>
                </a:lnTo>
                <a:cubicBezTo>
                  <a:pt x="6644" y="2501"/>
                  <a:pt x="5584" y="2037"/>
                  <a:pt x="4430" y="2037"/>
                </a:cubicBezTo>
                <a:cubicBezTo>
                  <a:pt x="1989" y="2037"/>
                  <a:pt x="0" y="4013"/>
                  <a:pt x="0" y="6454"/>
                </a:cubicBezTo>
                <a:cubicBezTo>
                  <a:pt x="0" y="8895"/>
                  <a:pt x="1989" y="10883"/>
                  <a:pt x="4430" y="10883"/>
                </a:cubicBezTo>
                <a:cubicBezTo>
                  <a:pt x="6870" y="10883"/>
                  <a:pt x="8847" y="8895"/>
                  <a:pt x="8847" y="6454"/>
                </a:cubicBezTo>
                <a:cubicBezTo>
                  <a:pt x="8847" y="5299"/>
                  <a:pt x="8394" y="4240"/>
                  <a:pt x="7656" y="3454"/>
                </a:cubicBezTo>
                <a:lnTo>
                  <a:pt x="8073" y="3037"/>
                </a:lnTo>
                <a:lnTo>
                  <a:pt x="9025" y="3037"/>
                </a:lnTo>
                <a:cubicBezTo>
                  <a:pt x="9073" y="3037"/>
                  <a:pt x="9109" y="3013"/>
                  <a:pt x="9144" y="2989"/>
                </a:cubicBezTo>
                <a:lnTo>
                  <a:pt x="10835" y="1299"/>
                </a:lnTo>
                <a:cubicBezTo>
                  <a:pt x="10895" y="1251"/>
                  <a:pt x="10918" y="1192"/>
                  <a:pt x="10883" y="1132"/>
                </a:cubicBezTo>
                <a:cubicBezTo>
                  <a:pt x="10859" y="1072"/>
                  <a:pt x="10799" y="1025"/>
                  <a:pt x="10740" y="1025"/>
                </a:cubicBezTo>
                <a:lnTo>
                  <a:pt x="9871" y="1025"/>
                </a:lnTo>
                <a:lnTo>
                  <a:pt x="9871" y="168"/>
                </a:lnTo>
                <a:cubicBezTo>
                  <a:pt x="9871" y="108"/>
                  <a:pt x="9823" y="49"/>
                  <a:pt x="9764" y="13"/>
                </a:cubicBezTo>
                <a:cubicBezTo>
                  <a:pt x="9744" y="5"/>
                  <a:pt x="9723" y="1"/>
                  <a:pt x="970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EDF3A8-87DD-EC6A-B10E-6D66AB03519F}"/>
              </a:ext>
            </a:extLst>
          </p:cNvPr>
          <p:cNvSpPr txBox="1"/>
          <p:nvPr/>
        </p:nvSpPr>
        <p:spPr>
          <a:xfrm>
            <a:off x="2368667" y="1337688"/>
            <a:ext cx="643509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Gentium Plus" panose="020B0604020202020204" charset="0"/>
                <a:ea typeface="Gentium Plus" panose="020B0604020202020204" charset="0"/>
                <a:cs typeface="Gentium Plus" panose="020B0604020202020204" charset="0"/>
              </a:rPr>
              <a:t>Большинство микронутриентов обеспечивают антиоксидантную активность, противодействуя свободным радикалам и предотвращая повреждение ДНК. Некоторые из них дополнительно являются геномными регуляторами, оказывающими влияние на реакции метилирования, </a:t>
            </a:r>
            <a:r>
              <a:rPr lang="ru-RU" sz="1200" dirty="0" err="1">
                <a:latin typeface="Gentium Plus" panose="020B0604020202020204" charset="0"/>
                <a:ea typeface="Gentium Plus" panose="020B0604020202020204" charset="0"/>
                <a:cs typeface="Gentium Plus" panose="020B0604020202020204" charset="0"/>
              </a:rPr>
              <a:t>иммуносупрессию</a:t>
            </a:r>
            <a:r>
              <a:rPr lang="ru-RU" sz="1200" dirty="0">
                <a:latin typeface="Gentium Plus" panose="020B0604020202020204" charset="0"/>
                <a:ea typeface="Gentium Plus" panose="020B0604020202020204" charset="0"/>
                <a:cs typeface="Gentium Plus" panose="020B0604020202020204" charset="0"/>
              </a:rPr>
              <a:t>, синтез нуклеотидов, клеточную пролиферацию и апоптоз.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9FCD43F-5672-361E-DB76-81F3252E4E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1305" y="2833575"/>
            <a:ext cx="4832695" cy="148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6296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>
          <a:extLst>
            <a:ext uri="{FF2B5EF4-FFF2-40B4-BE49-F238E27FC236}">
              <a16:creationId xmlns:a16="http://schemas.microsoft.com/office/drawing/2014/main" id="{0C51E0AA-58C4-4E2B-5843-4FE1211E39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2">
            <a:extLst>
              <a:ext uri="{FF2B5EF4-FFF2-40B4-BE49-F238E27FC236}">
                <a16:creationId xmlns:a16="http://schemas.microsoft.com/office/drawing/2014/main" id="{D6CD5B46-C068-D31F-F6B2-EC3358EFD59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39460" y="2425349"/>
            <a:ext cx="4529470" cy="93179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/>
              <a:t>Менеджмент пациентов</a:t>
            </a:r>
            <a:endParaRPr sz="3200" dirty="0"/>
          </a:p>
        </p:txBody>
      </p:sp>
      <p:sp>
        <p:nvSpPr>
          <p:cNvPr id="183" name="Google Shape;183;p32">
            <a:extLst>
              <a:ext uri="{FF2B5EF4-FFF2-40B4-BE49-F238E27FC236}">
                <a16:creationId xmlns:a16="http://schemas.microsoft.com/office/drawing/2014/main" id="{F6E5384A-71B4-DF75-A0C1-75C8CB7DB81B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4295553" y="1145663"/>
            <a:ext cx="1329000" cy="93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</a:t>
            </a:r>
            <a:r>
              <a:rPr lang="ru-RU" dirty="0"/>
              <a:t>4</a:t>
            </a:r>
            <a:endParaRPr dirty="0"/>
          </a:p>
        </p:txBody>
      </p:sp>
      <p:cxnSp>
        <p:nvCxnSpPr>
          <p:cNvPr id="185" name="Google Shape;185;p32">
            <a:extLst>
              <a:ext uri="{FF2B5EF4-FFF2-40B4-BE49-F238E27FC236}">
                <a16:creationId xmlns:a16="http://schemas.microsoft.com/office/drawing/2014/main" id="{7AF3FA47-9FB3-7D09-6F43-F2A0CC111431}"/>
              </a:ext>
            </a:extLst>
          </p:cNvPr>
          <p:cNvCxnSpPr>
            <a:cxnSpLocks/>
          </p:cNvCxnSpPr>
          <p:nvPr/>
        </p:nvCxnSpPr>
        <p:spPr>
          <a:xfrm flipH="1">
            <a:off x="4295553" y="3743681"/>
            <a:ext cx="3991197" cy="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45CF306C-E7E6-9E36-42C9-95460AAF935C}"/>
              </a:ext>
            </a:extLst>
          </p:cNvPr>
          <p:cNvSpPr txBox="1"/>
          <p:nvPr/>
        </p:nvSpPr>
        <p:spPr>
          <a:xfrm>
            <a:off x="475070" y="1435357"/>
            <a:ext cx="3033940" cy="23083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Gentium Plus" panose="020B0604020202020204" charset="0"/>
                <a:ea typeface="Gentium Plus" panose="020B0604020202020204" charset="0"/>
                <a:cs typeface="Gentium Plus" panose="020B0604020202020204" charset="0"/>
              </a:rPr>
              <a:t>Поскольку современные скрининговые тесты не являются специфическими в плане стратификации </a:t>
            </a:r>
            <a:r>
              <a:rPr lang="en-US" sz="1600" dirty="0">
                <a:latin typeface="Gentium Plus" panose="020B0604020202020204" charset="0"/>
                <a:ea typeface="Gentium Plus" panose="020B0604020202020204" charset="0"/>
                <a:cs typeface="Gentium Plus" panose="020B0604020202020204" charset="0"/>
              </a:rPr>
              <a:t>SIL</a:t>
            </a:r>
            <a:r>
              <a:rPr lang="ru-RU" sz="1600" dirty="0">
                <a:latin typeface="Gentium Plus" panose="020B0604020202020204" charset="0"/>
                <a:ea typeface="Gentium Plus" panose="020B0604020202020204" charset="0"/>
                <a:cs typeface="Gentium Plus" panose="020B0604020202020204" charset="0"/>
              </a:rPr>
              <a:t>, методы дообследования и лечения должны быть эффективными, минимально травмирующими и несложными</a:t>
            </a:r>
          </a:p>
        </p:txBody>
      </p:sp>
    </p:spTree>
    <p:extLst>
      <p:ext uri="{BB962C8B-B14F-4D97-AF65-F5344CB8AC3E}">
        <p14:creationId xmlns:p14="http://schemas.microsoft.com/office/powerpoint/2010/main" val="3427421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/>
              <a:t>Менеджмент пациентов и пути решения проблемы предраковых заболеваний и РШМ</a:t>
            </a:r>
          </a:p>
        </p:txBody>
      </p:sp>
      <p:sp>
        <p:nvSpPr>
          <p:cNvPr id="14" name="Заголовок 13">
            <a:extLst>
              <a:ext uri="{FF2B5EF4-FFF2-40B4-BE49-F238E27FC236}">
                <a16:creationId xmlns:a16="http://schemas.microsoft.com/office/drawing/2014/main" id="{253A4697-D777-003A-F518-C66BCCBF9DE5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832925" y="1273900"/>
            <a:ext cx="734700" cy="420900"/>
          </a:xfrm>
        </p:spPr>
        <p:txBody>
          <a:bodyPr/>
          <a:lstStyle/>
          <a:p>
            <a:r>
              <a:rPr lang="ru-RU" dirty="0"/>
              <a:t>1</a:t>
            </a:r>
          </a:p>
        </p:txBody>
      </p:sp>
      <p:sp>
        <p:nvSpPr>
          <p:cNvPr id="15" name="Заголовок 14">
            <a:extLst>
              <a:ext uri="{FF2B5EF4-FFF2-40B4-BE49-F238E27FC236}">
                <a16:creationId xmlns:a16="http://schemas.microsoft.com/office/drawing/2014/main" id="{C9611742-B875-46F9-E8D6-1E37E21456BB}"/>
              </a:ext>
            </a:extLst>
          </p:cNvPr>
          <p:cNvSpPr>
            <a:spLocks noGrp="1"/>
          </p:cNvSpPr>
          <p:nvPr>
            <p:ph type="title" idx="3"/>
          </p:nvPr>
        </p:nvSpPr>
        <p:spPr/>
        <p:txBody>
          <a:bodyPr/>
          <a:lstStyle/>
          <a:p>
            <a:r>
              <a:rPr lang="ru-RU" dirty="0"/>
              <a:t>4</a:t>
            </a:r>
          </a:p>
        </p:txBody>
      </p:sp>
      <p:sp>
        <p:nvSpPr>
          <p:cNvPr id="16" name="Заголовок 15">
            <a:extLst>
              <a:ext uri="{FF2B5EF4-FFF2-40B4-BE49-F238E27FC236}">
                <a16:creationId xmlns:a16="http://schemas.microsoft.com/office/drawing/2014/main" id="{5C82D6DF-2D77-1BBF-6845-A77BB6F2F9B7}"/>
              </a:ext>
            </a:extLst>
          </p:cNvPr>
          <p:cNvSpPr>
            <a:spLocks noGrp="1"/>
          </p:cNvSpPr>
          <p:nvPr>
            <p:ph type="title" idx="4"/>
          </p:nvPr>
        </p:nvSpPr>
        <p:spPr/>
        <p:txBody>
          <a:bodyPr/>
          <a:lstStyle/>
          <a:p>
            <a:r>
              <a:rPr lang="ru-RU" dirty="0"/>
              <a:t>2</a:t>
            </a:r>
          </a:p>
        </p:txBody>
      </p:sp>
      <p:sp>
        <p:nvSpPr>
          <p:cNvPr id="17" name="Заголовок 16">
            <a:extLst>
              <a:ext uri="{FF2B5EF4-FFF2-40B4-BE49-F238E27FC236}">
                <a16:creationId xmlns:a16="http://schemas.microsoft.com/office/drawing/2014/main" id="{0805762E-079C-A9B6-D96F-6DEDA836D560}"/>
              </a:ext>
            </a:extLst>
          </p:cNvPr>
          <p:cNvSpPr>
            <a:spLocks noGrp="1"/>
          </p:cNvSpPr>
          <p:nvPr>
            <p:ph type="title" idx="5"/>
          </p:nvPr>
        </p:nvSpPr>
        <p:spPr/>
        <p:txBody>
          <a:bodyPr/>
          <a:lstStyle/>
          <a:p>
            <a:r>
              <a:rPr lang="ru-RU" dirty="0"/>
              <a:t>5</a:t>
            </a:r>
          </a:p>
        </p:txBody>
      </p:sp>
      <p:sp>
        <p:nvSpPr>
          <p:cNvPr id="18" name="Заголовок 17">
            <a:extLst>
              <a:ext uri="{FF2B5EF4-FFF2-40B4-BE49-F238E27FC236}">
                <a16:creationId xmlns:a16="http://schemas.microsoft.com/office/drawing/2014/main" id="{1B78420C-4450-EEA3-EFD2-51A2E9C3D98C}"/>
              </a:ext>
            </a:extLst>
          </p:cNvPr>
          <p:cNvSpPr>
            <a:spLocks noGrp="1"/>
          </p:cNvSpPr>
          <p:nvPr>
            <p:ph type="title" idx="6"/>
          </p:nvPr>
        </p:nvSpPr>
        <p:spPr/>
        <p:txBody>
          <a:bodyPr/>
          <a:lstStyle/>
          <a:p>
            <a:r>
              <a:rPr lang="ru-RU" dirty="0"/>
              <a:t>3</a:t>
            </a:r>
          </a:p>
        </p:txBody>
      </p:sp>
      <p:sp>
        <p:nvSpPr>
          <p:cNvPr id="19" name="Заголовок 18">
            <a:extLst>
              <a:ext uri="{FF2B5EF4-FFF2-40B4-BE49-F238E27FC236}">
                <a16:creationId xmlns:a16="http://schemas.microsoft.com/office/drawing/2014/main" id="{DCE7E6D2-4C8F-ABDC-354A-D970E8E90703}"/>
              </a:ext>
            </a:extLst>
          </p:cNvPr>
          <p:cNvSpPr>
            <a:spLocks noGrp="1"/>
          </p:cNvSpPr>
          <p:nvPr>
            <p:ph type="title" idx="7"/>
          </p:nvPr>
        </p:nvSpPr>
        <p:spPr/>
        <p:txBody>
          <a:bodyPr/>
          <a:lstStyle/>
          <a:p>
            <a:r>
              <a:rPr lang="ru-RU" dirty="0"/>
              <a:t>6</a:t>
            </a:r>
          </a:p>
        </p:txBody>
      </p:sp>
      <p:sp>
        <p:nvSpPr>
          <p:cNvPr id="293" name="Google Shape;293;p37"/>
          <p:cNvSpPr txBox="1">
            <a:spLocks noGrp="1"/>
          </p:cNvSpPr>
          <p:nvPr>
            <p:ph type="subTitle" idx="1"/>
          </p:nvPr>
        </p:nvSpPr>
        <p:spPr>
          <a:xfrm>
            <a:off x="1784650" y="1273900"/>
            <a:ext cx="4348200" cy="42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dirty="0"/>
              <a:t>Учет истории цервикального скрининга</a:t>
            </a:r>
            <a:endParaRPr sz="1600" b="0" dirty="0"/>
          </a:p>
        </p:txBody>
      </p:sp>
      <p:sp>
        <p:nvSpPr>
          <p:cNvPr id="294" name="Google Shape;294;p37"/>
          <p:cNvSpPr txBox="1">
            <a:spLocks noGrp="1"/>
          </p:cNvSpPr>
          <p:nvPr>
            <p:ph type="subTitle" idx="8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dirty="0"/>
              <a:t>Риск-ориентированный подход</a:t>
            </a:r>
            <a:endParaRPr sz="1600" b="0" dirty="0"/>
          </a:p>
        </p:txBody>
      </p:sp>
      <p:sp>
        <p:nvSpPr>
          <p:cNvPr id="295" name="Google Shape;295;p37"/>
          <p:cNvSpPr txBox="1">
            <a:spLocks noGrp="1"/>
          </p:cNvSpPr>
          <p:nvPr>
            <p:ph type="subTitle" idx="9"/>
          </p:nvPr>
        </p:nvSpPr>
        <p:spPr>
          <a:xfrm>
            <a:off x="1784650" y="2371875"/>
            <a:ext cx="4821890" cy="42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dirty="0"/>
              <a:t>Своевременное лечение цервикальной патологии</a:t>
            </a:r>
            <a:endParaRPr sz="1600" b="0" dirty="0"/>
          </a:p>
        </p:txBody>
      </p:sp>
      <p:sp>
        <p:nvSpPr>
          <p:cNvPr id="298" name="Google Shape;298;p37"/>
          <p:cNvSpPr txBox="1">
            <a:spLocks noGrp="1"/>
          </p:cNvSpPr>
          <p:nvPr>
            <p:ph type="subTitle" idx="13"/>
          </p:nvPr>
        </p:nvSpPr>
        <p:spPr>
          <a:xfrm>
            <a:off x="1784650" y="2962575"/>
            <a:ext cx="6913580" cy="42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dirty="0"/>
              <a:t>Использование профилактических вакцин в качестве терапевтических</a:t>
            </a:r>
          </a:p>
        </p:txBody>
      </p:sp>
      <p:sp>
        <p:nvSpPr>
          <p:cNvPr id="299" name="Google Shape;299;p37"/>
          <p:cNvSpPr txBox="1">
            <a:spLocks noGrp="1"/>
          </p:cNvSpPr>
          <p:nvPr>
            <p:ph type="subTitle" idx="14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dirty="0"/>
              <a:t>Модификация управляемых факторов риска</a:t>
            </a:r>
          </a:p>
        </p:txBody>
      </p:sp>
      <p:sp>
        <p:nvSpPr>
          <p:cNvPr id="300" name="Google Shape;300;p37"/>
          <p:cNvSpPr txBox="1">
            <a:spLocks noGrp="1"/>
          </p:cNvSpPr>
          <p:nvPr>
            <p:ph type="subTitle" idx="15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dirty="0"/>
              <a:t>Прогнозирование риска </a:t>
            </a:r>
            <a:r>
              <a:rPr lang="en-US" sz="1600" b="0" dirty="0"/>
              <a:t>HSIL+</a:t>
            </a:r>
            <a:endParaRPr sz="1600" b="0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81748E1-6EE1-B5F0-DAD9-6E5E98EC16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0469" y="1014854"/>
            <a:ext cx="3633531" cy="1438781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9"/>
          <p:cNvSpPr txBox="1">
            <a:spLocks noGrp="1"/>
          </p:cNvSpPr>
          <p:nvPr>
            <p:ph type="subTitle" idx="1"/>
          </p:nvPr>
        </p:nvSpPr>
        <p:spPr>
          <a:xfrm>
            <a:off x="698266" y="1526513"/>
            <a:ext cx="8170088" cy="318108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dirty="0"/>
              <a:t>Несмотря на возможность первичной, вторичной и третичной медицинской профилактики РШМ, данное заболевание не теряет своей актуальности и значимости </a:t>
            </a: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ru-RU" dirty="0"/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dirty="0"/>
              <a:t>Цервикальные </a:t>
            </a:r>
            <a:r>
              <a:rPr lang="ru-RU" dirty="0" err="1"/>
              <a:t>интраэпителиальные</a:t>
            </a:r>
            <a:r>
              <a:rPr lang="ru-RU" dirty="0"/>
              <a:t> плоскоклеточные поражения, являясь предраковыми заболеваниями шейки матки и активно выявляясь в ходе цервикального скрининга, являются нозологией, требующей комплексного подхода и прогностически-ориентированной направленности со стороны клинициста</a:t>
            </a: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ru-RU" dirty="0"/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dirty="0"/>
              <a:t>Определение перспективных управляемых факторов риска прогрессирования цервикальных </a:t>
            </a:r>
            <a:r>
              <a:rPr lang="ru-RU" dirty="0" err="1"/>
              <a:t>интраэпителиальных</a:t>
            </a:r>
            <a:r>
              <a:rPr lang="ru-RU" dirty="0"/>
              <a:t> поражений откроет новые терапевтические и профилактические возможности в плане предраковых заболеваний шейки матки</a:t>
            </a:r>
            <a:endParaRPr dirty="0"/>
          </a:p>
        </p:txBody>
      </p:sp>
      <p:sp>
        <p:nvSpPr>
          <p:cNvPr id="316" name="Google Shape;316;p39"/>
          <p:cNvSpPr txBox="1">
            <a:spLocks noGrp="1"/>
          </p:cNvSpPr>
          <p:nvPr>
            <p:ph type="title"/>
          </p:nvPr>
        </p:nvSpPr>
        <p:spPr>
          <a:xfrm>
            <a:off x="1017750" y="274319"/>
            <a:ext cx="7108500" cy="98930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/>
              <a:t>Выводы</a:t>
            </a:r>
            <a:endParaRPr sz="6000" dirty="0"/>
          </a:p>
        </p:txBody>
      </p:sp>
      <p:cxnSp>
        <p:nvCxnSpPr>
          <p:cNvPr id="317" name="Google Shape;317;p39"/>
          <p:cNvCxnSpPr/>
          <p:nvPr/>
        </p:nvCxnSpPr>
        <p:spPr>
          <a:xfrm>
            <a:off x="482420" y="1835123"/>
            <a:ext cx="0" cy="216900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oval" w="med" len="med"/>
            <a:tailEnd type="oval" w="med" len="med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>
          <a:extLst>
            <a:ext uri="{FF2B5EF4-FFF2-40B4-BE49-F238E27FC236}">
              <a16:creationId xmlns:a16="http://schemas.microsoft.com/office/drawing/2014/main" id="{EC98C7A0-DF94-5970-1AB0-2B31583157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1">
            <a:extLst>
              <a:ext uri="{FF2B5EF4-FFF2-40B4-BE49-F238E27FC236}">
                <a16:creationId xmlns:a16="http://schemas.microsoft.com/office/drawing/2014/main" id="{3320C00C-2165-168C-F07B-13434BF31C9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219286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План доклада:</a:t>
            </a:r>
            <a:endParaRPr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66" name="Google Shape;166;p31">
            <a:extLst>
              <a:ext uri="{FF2B5EF4-FFF2-40B4-BE49-F238E27FC236}">
                <a16:creationId xmlns:a16="http://schemas.microsoft.com/office/drawing/2014/main" id="{28BEF30F-15ED-1947-8401-586D5843E4F4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832925" y="1190483"/>
            <a:ext cx="734700" cy="42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167" name="Google Shape;167;p31">
            <a:extLst>
              <a:ext uri="{FF2B5EF4-FFF2-40B4-BE49-F238E27FC236}">
                <a16:creationId xmlns:a16="http://schemas.microsoft.com/office/drawing/2014/main" id="{5766E009-61B1-2134-1FBB-58C2D05A9BC7}"/>
              </a:ext>
            </a:extLst>
          </p:cNvPr>
          <p:cNvSpPr txBox="1">
            <a:spLocks noGrp="1"/>
          </p:cNvSpPr>
          <p:nvPr>
            <p:ph type="title" idx="3"/>
          </p:nvPr>
        </p:nvSpPr>
        <p:spPr>
          <a:xfrm>
            <a:off x="832925" y="2962668"/>
            <a:ext cx="734700" cy="42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168" name="Google Shape;168;p31">
            <a:extLst>
              <a:ext uri="{FF2B5EF4-FFF2-40B4-BE49-F238E27FC236}">
                <a16:creationId xmlns:a16="http://schemas.microsoft.com/office/drawing/2014/main" id="{C4400A23-F8A6-7C8A-2090-D87CF96E40C3}"/>
              </a:ext>
            </a:extLst>
          </p:cNvPr>
          <p:cNvSpPr txBox="1">
            <a:spLocks noGrp="1"/>
          </p:cNvSpPr>
          <p:nvPr>
            <p:ph type="title" idx="4"/>
          </p:nvPr>
        </p:nvSpPr>
        <p:spPr>
          <a:xfrm>
            <a:off x="832925" y="1781211"/>
            <a:ext cx="734700" cy="42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169" name="Google Shape;169;p31">
            <a:extLst>
              <a:ext uri="{FF2B5EF4-FFF2-40B4-BE49-F238E27FC236}">
                <a16:creationId xmlns:a16="http://schemas.microsoft.com/office/drawing/2014/main" id="{8D99B113-7D00-127A-C137-1FCF35826A3A}"/>
              </a:ext>
            </a:extLst>
          </p:cNvPr>
          <p:cNvSpPr txBox="1">
            <a:spLocks noGrp="1"/>
          </p:cNvSpPr>
          <p:nvPr>
            <p:ph type="title" idx="5"/>
          </p:nvPr>
        </p:nvSpPr>
        <p:spPr>
          <a:xfrm>
            <a:off x="832925" y="3553396"/>
            <a:ext cx="734700" cy="42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05</a:t>
            </a:r>
            <a:endParaRPr/>
          </a:p>
        </p:txBody>
      </p:sp>
      <p:sp>
        <p:nvSpPr>
          <p:cNvPr id="170" name="Google Shape;170;p31">
            <a:extLst>
              <a:ext uri="{FF2B5EF4-FFF2-40B4-BE49-F238E27FC236}">
                <a16:creationId xmlns:a16="http://schemas.microsoft.com/office/drawing/2014/main" id="{C0C870C9-DF4E-0BC6-FC82-A4516910915C}"/>
              </a:ext>
            </a:extLst>
          </p:cNvPr>
          <p:cNvSpPr txBox="1">
            <a:spLocks noGrp="1"/>
          </p:cNvSpPr>
          <p:nvPr>
            <p:ph type="title" idx="6"/>
          </p:nvPr>
        </p:nvSpPr>
        <p:spPr>
          <a:xfrm>
            <a:off x="832925" y="2371939"/>
            <a:ext cx="734700" cy="42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171" name="Google Shape;171;p31">
            <a:extLst>
              <a:ext uri="{FF2B5EF4-FFF2-40B4-BE49-F238E27FC236}">
                <a16:creationId xmlns:a16="http://schemas.microsoft.com/office/drawing/2014/main" id="{E4C18975-83F3-EE10-B59D-29B65DA113DC}"/>
              </a:ext>
            </a:extLst>
          </p:cNvPr>
          <p:cNvSpPr txBox="1">
            <a:spLocks noGrp="1"/>
          </p:cNvSpPr>
          <p:nvPr>
            <p:ph type="title" idx="7"/>
          </p:nvPr>
        </p:nvSpPr>
        <p:spPr>
          <a:xfrm>
            <a:off x="832925" y="4144124"/>
            <a:ext cx="734700" cy="42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06</a:t>
            </a:r>
            <a:endParaRPr/>
          </a:p>
        </p:txBody>
      </p:sp>
      <p:sp>
        <p:nvSpPr>
          <p:cNvPr id="172" name="Google Shape;172;p31">
            <a:extLst>
              <a:ext uri="{FF2B5EF4-FFF2-40B4-BE49-F238E27FC236}">
                <a16:creationId xmlns:a16="http://schemas.microsoft.com/office/drawing/2014/main" id="{E47B8E1C-E960-6394-D93B-10769491A89D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784650" y="1190475"/>
            <a:ext cx="4348200" cy="42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Актуальность</a:t>
            </a:r>
            <a:endParaRPr dirty="0"/>
          </a:p>
        </p:txBody>
      </p:sp>
      <p:sp>
        <p:nvSpPr>
          <p:cNvPr id="173" name="Google Shape;173;p31">
            <a:extLst>
              <a:ext uri="{FF2B5EF4-FFF2-40B4-BE49-F238E27FC236}">
                <a16:creationId xmlns:a16="http://schemas.microsoft.com/office/drawing/2014/main" id="{19A5F111-51D6-7FB4-855C-CD62A93DBBE8}"/>
              </a:ext>
            </a:extLst>
          </p:cNvPr>
          <p:cNvSpPr txBox="1">
            <a:spLocks noGrp="1"/>
          </p:cNvSpPr>
          <p:nvPr>
            <p:ph type="subTitle" idx="8"/>
          </p:nvPr>
        </p:nvSpPr>
        <p:spPr>
          <a:xfrm>
            <a:off x="1784650" y="1781175"/>
            <a:ext cx="4348200" cy="42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Медицинская профилактика</a:t>
            </a:r>
            <a:endParaRPr dirty="0"/>
          </a:p>
        </p:txBody>
      </p:sp>
      <p:sp>
        <p:nvSpPr>
          <p:cNvPr id="174" name="Google Shape;174;p31">
            <a:extLst>
              <a:ext uri="{FF2B5EF4-FFF2-40B4-BE49-F238E27FC236}">
                <a16:creationId xmlns:a16="http://schemas.microsoft.com/office/drawing/2014/main" id="{F424391D-9F20-A394-7830-2A2DBF2309A1}"/>
              </a:ext>
            </a:extLst>
          </p:cNvPr>
          <p:cNvSpPr txBox="1">
            <a:spLocks noGrp="1"/>
          </p:cNvSpPr>
          <p:nvPr>
            <p:ph type="subTitle" idx="9"/>
          </p:nvPr>
        </p:nvSpPr>
        <p:spPr>
          <a:xfrm>
            <a:off x="1784650" y="2371875"/>
            <a:ext cx="4348200" cy="42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Факторы риска</a:t>
            </a:r>
            <a:endParaRPr dirty="0"/>
          </a:p>
        </p:txBody>
      </p:sp>
      <p:sp>
        <p:nvSpPr>
          <p:cNvPr id="175" name="Google Shape;175;p31">
            <a:extLst>
              <a:ext uri="{FF2B5EF4-FFF2-40B4-BE49-F238E27FC236}">
                <a16:creationId xmlns:a16="http://schemas.microsoft.com/office/drawing/2014/main" id="{D03136BB-5B9E-F429-1076-E870623040CB}"/>
              </a:ext>
            </a:extLst>
          </p:cNvPr>
          <p:cNvSpPr txBox="1">
            <a:spLocks noGrp="1"/>
          </p:cNvSpPr>
          <p:nvPr>
            <p:ph type="subTitle" idx="13"/>
          </p:nvPr>
        </p:nvSpPr>
        <p:spPr>
          <a:xfrm>
            <a:off x="1784650" y="2962575"/>
            <a:ext cx="4348200" cy="42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Менеджмент пациентов</a:t>
            </a:r>
            <a:endParaRPr dirty="0"/>
          </a:p>
        </p:txBody>
      </p:sp>
      <p:sp>
        <p:nvSpPr>
          <p:cNvPr id="177" name="Google Shape;177;p31">
            <a:extLst>
              <a:ext uri="{FF2B5EF4-FFF2-40B4-BE49-F238E27FC236}">
                <a16:creationId xmlns:a16="http://schemas.microsoft.com/office/drawing/2014/main" id="{842895FA-CC4C-496B-A34F-65CE9FBFABC4}"/>
              </a:ext>
            </a:extLst>
          </p:cNvPr>
          <p:cNvSpPr txBox="1">
            <a:spLocks noGrp="1"/>
          </p:cNvSpPr>
          <p:nvPr>
            <p:ph type="subTitle" idx="15"/>
          </p:nvPr>
        </p:nvSpPr>
        <p:spPr>
          <a:xfrm>
            <a:off x="1784650" y="4143975"/>
            <a:ext cx="4348200" cy="42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Выводы</a:t>
            </a:r>
            <a:endParaRPr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9DD0AC4-D1C8-8012-95EE-9E1A57D9D287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1670495" y="3553275"/>
            <a:ext cx="4348200" cy="420900"/>
          </a:xfrm>
        </p:spPr>
        <p:txBody>
          <a:bodyPr/>
          <a:lstStyle/>
          <a:p>
            <a:r>
              <a:rPr lang="ru-RU" dirty="0"/>
              <a:t>Пути решения проблемы</a:t>
            </a:r>
          </a:p>
        </p:txBody>
      </p:sp>
    </p:spTree>
    <p:extLst>
      <p:ext uri="{BB962C8B-B14F-4D97-AF65-F5344CB8AC3E}">
        <p14:creationId xmlns:p14="http://schemas.microsoft.com/office/powerpoint/2010/main" val="19874327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4DBA23E-D4C2-BE16-470E-9789E9358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9240" y="1089930"/>
            <a:ext cx="6065520" cy="2529300"/>
          </a:xfrm>
        </p:spPr>
        <p:txBody>
          <a:bodyPr/>
          <a:lstStyle/>
          <a:p>
            <a:r>
              <a:rPr lang="ru-RU" dirty="0"/>
              <a:t>Благодарю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92444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2"/>
          <p:cNvSpPr txBox="1">
            <a:spLocks noGrp="1"/>
          </p:cNvSpPr>
          <p:nvPr>
            <p:ph type="title"/>
          </p:nvPr>
        </p:nvSpPr>
        <p:spPr>
          <a:xfrm>
            <a:off x="4485400" y="2413250"/>
            <a:ext cx="3943500" cy="93179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Актуальность</a:t>
            </a:r>
            <a:endParaRPr dirty="0"/>
          </a:p>
        </p:txBody>
      </p:sp>
      <p:sp>
        <p:nvSpPr>
          <p:cNvPr id="183" name="Google Shape;183;p32"/>
          <p:cNvSpPr txBox="1">
            <a:spLocks noGrp="1"/>
          </p:cNvSpPr>
          <p:nvPr>
            <p:ph type="title" idx="2"/>
          </p:nvPr>
        </p:nvSpPr>
        <p:spPr>
          <a:xfrm>
            <a:off x="4485400" y="1295950"/>
            <a:ext cx="1329000" cy="93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cxnSp>
        <p:nvCxnSpPr>
          <p:cNvPr id="185" name="Google Shape;185;p32"/>
          <p:cNvCxnSpPr>
            <a:cxnSpLocks/>
          </p:cNvCxnSpPr>
          <p:nvPr/>
        </p:nvCxnSpPr>
        <p:spPr>
          <a:xfrm flipH="1">
            <a:off x="4572000" y="3345046"/>
            <a:ext cx="3406140" cy="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67A997A7-6E8D-155A-010C-C57826CB7B1C}"/>
              </a:ext>
            </a:extLst>
          </p:cNvPr>
          <p:cNvSpPr txBox="1"/>
          <p:nvPr/>
        </p:nvSpPr>
        <p:spPr>
          <a:xfrm>
            <a:off x="475070" y="2094318"/>
            <a:ext cx="2873920" cy="15696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/>
              <a:t>Предраковые заболевания и </a:t>
            </a:r>
          </a:p>
          <a:p>
            <a:pPr algn="ctr"/>
            <a:r>
              <a:rPr lang="ru-RU" sz="1200" dirty="0"/>
              <a:t>рак шейки матки (РШМ) продолжают </a:t>
            </a:r>
          </a:p>
          <a:p>
            <a:pPr algn="ctr"/>
            <a:r>
              <a:rPr lang="ru-RU" sz="1200" dirty="0"/>
              <a:t>оставаться актуальной проблемой </a:t>
            </a:r>
          </a:p>
          <a:p>
            <a:pPr algn="ctr"/>
            <a:r>
              <a:rPr lang="ru-RU" sz="1200" dirty="0"/>
              <a:t>мирового здравоохранения и в </a:t>
            </a:r>
          </a:p>
          <a:p>
            <a:pPr algn="ctr"/>
            <a:r>
              <a:rPr lang="ru-RU" sz="1200" dirty="0"/>
              <a:t>большинстве случаев обусловлены </a:t>
            </a:r>
          </a:p>
          <a:p>
            <a:pPr algn="ctr"/>
            <a:r>
              <a:rPr lang="ru-RU" sz="1200" dirty="0"/>
              <a:t>персистенцией вируса папилломы </a:t>
            </a:r>
          </a:p>
          <a:p>
            <a:pPr algn="ctr"/>
            <a:r>
              <a:rPr lang="ru-RU" sz="1200" dirty="0"/>
              <a:t>человека высокого канцерогенного </a:t>
            </a:r>
          </a:p>
          <a:p>
            <a:pPr algn="ctr"/>
            <a:r>
              <a:rPr lang="ru-RU" sz="1200" dirty="0"/>
              <a:t>риска (ВПЧ ВКР)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3"/>
          <p:cNvSpPr txBox="1">
            <a:spLocks noGrp="1"/>
          </p:cNvSpPr>
          <p:nvPr>
            <p:ph type="title"/>
          </p:nvPr>
        </p:nvSpPr>
        <p:spPr>
          <a:xfrm>
            <a:off x="709514" y="78583"/>
            <a:ext cx="7724970" cy="6873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Актуальность</a:t>
            </a:r>
            <a:endParaRPr dirty="0"/>
          </a:p>
        </p:txBody>
      </p:sp>
      <p:sp>
        <p:nvSpPr>
          <p:cNvPr id="191" name="Google Shape;191;p33"/>
          <p:cNvSpPr txBox="1">
            <a:spLocks noGrp="1"/>
          </p:cNvSpPr>
          <p:nvPr>
            <p:ph type="body" idx="1"/>
          </p:nvPr>
        </p:nvSpPr>
        <p:spPr>
          <a:xfrm>
            <a:off x="449947" y="966404"/>
            <a:ext cx="8244105" cy="349103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  <a:latin typeface="Gentium Plus" panose="020B0604020202020204" charset="0"/>
                <a:ea typeface="Gentium Plus" panose="020B0604020202020204" charset="0"/>
                <a:cs typeface="Gentium Plus" panose="020B0604020202020204" charset="0"/>
              </a:rPr>
              <a:t>Рак шейки матки </a:t>
            </a:r>
            <a:r>
              <a:rPr lang="ru-RU" sz="1400" dirty="0">
                <a:solidFill>
                  <a:schemeClr val="accent5">
                    <a:lumMod val="75000"/>
                  </a:schemeClr>
                </a:solidFill>
                <a:latin typeface="Gentium Plus" panose="020B0604020202020204" charset="0"/>
                <a:ea typeface="Gentium Plus" panose="020B0604020202020204" charset="0"/>
                <a:cs typeface="Gentium Plus" panose="020B0604020202020204" charset="0"/>
              </a:rPr>
              <a:t>(РШМ) остаётся </a:t>
            </a: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  <a:latin typeface="Gentium Plus" panose="020B0604020202020204" charset="0"/>
                <a:ea typeface="Gentium Plus" panose="020B0604020202020204" charset="0"/>
                <a:cs typeface="Gentium Plus" panose="020B0604020202020204" charset="0"/>
              </a:rPr>
              <a:t>четвертым по распространенности </a:t>
            </a:r>
            <a:r>
              <a:rPr lang="ru-RU" sz="1400" dirty="0">
                <a:solidFill>
                  <a:schemeClr val="accent5">
                    <a:lumMod val="75000"/>
                  </a:schemeClr>
                </a:solidFill>
                <a:latin typeface="Gentium Plus" panose="020B0604020202020204" charset="0"/>
                <a:ea typeface="Gentium Plus" panose="020B0604020202020204" charset="0"/>
                <a:cs typeface="Gentium Plus" panose="020B0604020202020204" charset="0"/>
              </a:rPr>
              <a:t>видом рака у женщин в мире: в 2022 г. зарегистрировано около </a:t>
            </a: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  <a:latin typeface="Gentium Plus" panose="020B0604020202020204" charset="0"/>
                <a:ea typeface="Gentium Plus" panose="020B0604020202020204" charset="0"/>
                <a:cs typeface="Gentium Plus" panose="020B0604020202020204" charset="0"/>
              </a:rPr>
              <a:t>660 000 новых случаев </a:t>
            </a:r>
            <a:r>
              <a:rPr lang="ru-RU" sz="1400" dirty="0">
                <a:solidFill>
                  <a:schemeClr val="accent5">
                    <a:lumMod val="75000"/>
                  </a:schemeClr>
                </a:solidFill>
                <a:latin typeface="Gentium Plus" panose="020B0604020202020204" charset="0"/>
                <a:ea typeface="Gentium Plus" panose="020B0604020202020204" charset="0"/>
                <a:cs typeface="Gentium Plus" panose="020B0604020202020204" charset="0"/>
              </a:rPr>
              <a:t>данного заболевания около </a:t>
            </a: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  <a:latin typeface="Gentium Plus" panose="020B0604020202020204" charset="0"/>
                <a:ea typeface="Gentium Plus" panose="020B0604020202020204" charset="0"/>
                <a:cs typeface="Gentium Plus" panose="020B0604020202020204" charset="0"/>
              </a:rPr>
              <a:t>350 000 случаев смерти </a:t>
            </a:r>
            <a:r>
              <a:rPr lang="ru-RU" sz="1400" dirty="0">
                <a:solidFill>
                  <a:schemeClr val="accent5">
                    <a:lumMod val="75000"/>
                  </a:schemeClr>
                </a:solidFill>
                <a:latin typeface="Gentium Plus" panose="020B0604020202020204" charset="0"/>
                <a:ea typeface="Gentium Plus" panose="020B0604020202020204" charset="0"/>
                <a:cs typeface="Gentium Plus" panose="020B0604020202020204" charset="0"/>
              </a:rPr>
              <a:t>от него (в 2020 г. – 604 000 новых случаев заболевания и 342 000 случаев смерти)</a:t>
            </a:r>
            <a:r>
              <a:rPr lang="ru-RU" sz="1400" baseline="30000" dirty="0">
                <a:solidFill>
                  <a:schemeClr val="accent5">
                    <a:lumMod val="75000"/>
                  </a:schemeClr>
                </a:solidFill>
                <a:effectLst/>
                <a:latin typeface="Gentium Plus" panose="020B0604020202020204" charset="0"/>
                <a:ea typeface="Gentium Plus" panose="020B0604020202020204" charset="0"/>
                <a:cs typeface="Gentium Plus" panose="020B0604020202020204" charset="0"/>
              </a:rPr>
              <a:t>1</a:t>
            </a:r>
          </a:p>
          <a:p>
            <a:pPr marL="171450" lvl="0" indent="-1714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1400" baseline="30000" dirty="0">
              <a:solidFill>
                <a:schemeClr val="accent5">
                  <a:lumMod val="75000"/>
                </a:schemeClr>
              </a:solidFill>
              <a:effectLst/>
              <a:latin typeface="Gentium Plus" panose="020B0604020202020204" charset="0"/>
              <a:ea typeface="Gentium Plus" panose="020B0604020202020204" charset="0"/>
              <a:cs typeface="Gentium Plus" panose="020B0604020202020204" charset="0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ru-RU" sz="1400" baseline="30000" dirty="0">
              <a:solidFill>
                <a:schemeClr val="accent5">
                  <a:lumMod val="75000"/>
                </a:schemeClr>
              </a:solidFill>
              <a:latin typeface="Gentium Plus" panose="020B0604020202020204" charset="0"/>
              <a:ea typeface="Gentium Plus" panose="020B0604020202020204" charset="0"/>
              <a:cs typeface="Gentium Plus" panose="020B0604020202020204" charset="0"/>
            </a:endParaRPr>
          </a:p>
          <a:p>
            <a:pPr marL="171450" lvl="0" indent="-1714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accent5">
                    <a:lumMod val="75000"/>
                  </a:schemeClr>
                </a:solidFill>
                <a:latin typeface="Gentium Plus" panose="020B0604020202020204" charset="0"/>
                <a:ea typeface="Gentium Plus" panose="020B0604020202020204" charset="0"/>
                <a:cs typeface="Gentium Plus" panose="020B0604020202020204" charset="0"/>
              </a:rPr>
              <a:t>Статистика заболеваемости РШМ за последние годы не имеет значимой положительной динамики, что послужило причиной обозначения данной проблемы экспертами ВОЗ как </a:t>
            </a: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  <a:latin typeface="Gentium Plus" panose="020B0604020202020204" charset="0"/>
                <a:ea typeface="Gentium Plus" panose="020B0604020202020204" charset="0"/>
                <a:cs typeface="Gentium Plus" panose="020B0604020202020204" charset="0"/>
              </a:rPr>
              <a:t>глобальной</a:t>
            </a:r>
            <a:r>
              <a:rPr lang="ru-RU" sz="1400" dirty="0">
                <a:solidFill>
                  <a:schemeClr val="accent5">
                    <a:lumMod val="75000"/>
                  </a:schemeClr>
                </a:solidFill>
                <a:latin typeface="Gentium Plus" panose="020B0604020202020204" charset="0"/>
                <a:ea typeface="Gentium Plus" panose="020B0604020202020204" charset="0"/>
                <a:cs typeface="Gentium Plus" panose="020B0604020202020204" charset="0"/>
              </a:rPr>
              <a:t>, а повышение мер по эффективности профилактики ВПЧ-ассоциированных предраковых поражений и РШМ заявлено в качестве </a:t>
            </a: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  <a:latin typeface="Gentium Plus" panose="020B0604020202020204" charset="0"/>
                <a:ea typeface="Gentium Plus" panose="020B0604020202020204" charset="0"/>
                <a:cs typeface="Gentium Plus" panose="020B0604020202020204" charset="0"/>
              </a:rPr>
              <a:t>одного из ключевых элементов Глобальной стратегии ВОЗ </a:t>
            </a:r>
            <a:r>
              <a:rPr lang="ru-RU" sz="1400" dirty="0">
                <a:solidFill>
                  <a:schemeClr val="accent5">
                    <a:lumMod val="75000"/>
                  </a:schemeClr>
                </a:solidFill>
                <a:latin typeface="Gentium Plus" panose="020B0604020202020204" charset="0"/>
                <a:ea typeface="Gentium Plus" panose="020B0604020202020204" charset="0"/>
                <a:cs typeface="Gentium Plus" panose="020B0604020202020204" charset="0"/>
              </a:rPr>
              <a:t>по ВИЧ, гепатиту и инфекциям, передаваемым половым путем на 2022–2030 гг. </a:t>
            </a:r>
            <a:r>
              <a:rPr lang="ru-RU" sz="1400" baseline="30000" dirty="0">
                <a:solidFill>
                  <a:schemeClr val="accent5">
                    <a:lumMod val="75000"/>
                  </a:schemeClr>
                </a:solidFill>
                <a:latin typeface="Gentium Plus" panose="020B0604020202020204" charset="0"/>
                <a:ea typeface="Gentium Plus" panose="020B0604020202020204" charset="0"/>
                <a:cs typeface="Gentium Plus" panose="020B0604020202020204" charset="0"/>
              </a:rPr>
              <a:t>2</a:t>
            </a:r>
          </a:p>
          <a:p>
            <a:pPr marL="171450" lvl="0" indent="-1714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1400" baseline="30000" dirty="0">
              <a:solidFill>
                <a:schemeClr val="accent5">
                  <a:lumMod val="75000"/>
                </a:schemeClr>
              </a:solidFill>
              <a:latin typeface="Gentium Plus" panose="020B0604020202020204" charset="0"/>
              <a:ea typeface="Gentium Plus" panose="020B0604020202020204" charset="0"/>
              <a:cs typeface="Gentium Plus" panose="020B0604020202020204" charset="0"/>
            </a:endParaRPr>
          </a:p>
          <a:p>
            <a:pPr marL="171450" lvl="0" indent="-1714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1400" baseline="30000" dirty="0">
              <a:solidFill>
                <a:schemeClr val="accent5">
                  <a:lumMod val="75000"/>
                </a:schemeClr>
              </a:solidFill>
              <a:latin typeface="Gentium Plus" panose="020B0604020202020204" charset="0"/>
              <a:ea typeface="Gentium Plus" panose="020B0604020202020204" charset="0"/>
              <a:cs typeface="Gentium Plus" panose="020B0604020202020204" charset="0"/>
            </a:endParaRPr>
          </a:p>
          <a:p>
            <a:pPr marL="171450" lvl="0" indent="-1714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accent5">
                    <a:lumMod val="75000"/>
                  </a:schemeClr>
                </a:solidFill>
                <a:latin typeface="Gentium Plus" panose="020B0604020202020204" charset="0"/>
                <a:ea typeface="Gentium Plus" panose="020B0604020202020204" charset="0"/>
                <a:cs typeface="Gentium Plus" panose="020B0604020202020204" charset="0"/>
              </a:rPr>
              <a:t>В </a:t>
            </a: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  <a:latin typeface="Gentium Plus" panose="020B0604020202020204" charset="0"/>
                <a:ea typeface="Gentium Plus" panose="020B0604020202020204" charset="0"/>
                <a:cs typeface="Gentium Plus" panose="020B0604020202020204" charset="0"/>
              </a:rPr>
              <a:t>Республике Беларусь </a:t>
            </a:r>
            <a:r>
              <a:rPr lang="ru-RU" sz="1400" dirty="0">
                <a:solidFill>
                  <a:schemeClr val="accent5">
                    <a:lumMod val="75000"/>
                  </a:schemeClr>
                </a:solidFill>
                <a:latin typeface="Gentium Plus" panose="020B0604020202020204" charset="0"/>
                <a:ea typeface="Gentium Plus" panose="020B0604020202020204" charset="0"/>
                <a:cs typeface="Gentium Plus" panose="020B0604020202020204" charset="0"/>
              </a:rPr>
              <a:t>заболеваемость и смертность от РШМ в за последнее десятилетие </a:t>
            </a: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  <a:latin typeface="Gentium Plus" panose="020B0604020202020204" charset="0"/>
                <a:ea typeface="Gentium Plus" panose="020B0604020202020204" charset="0"/>
                <a:cs typeface="Gentium Plus" panose="020B0604020202020204" charset="0"/>
              </a:rPr>
              <a:t>значимо не изменилась, </a:t>
            </a:r>
            <a:r>
              <a:rPr lang="ru-RU" sz="1400" dirty="0">
                <a:solidFill>
                  <a:schemeClr val="accent5">
                    <a:lumMod val="75000"/>
                  </a:schemeClr>
                </a:solidFill>
                <a:latin typeface="Gentium Plus" panose="020B0604020202020204" charset="0"/>
                <a:ea typeface="Gentium Plus" panose="020B0604020202020204" charset="0"/>
                <a:cs typeface="Gentium Plus" panose="020B0604020202020204" charset="0"/>
              </a:rPr>
              <a:t>занимая 8-е место в структуре злокачественных новообразований женского населения</a:t>
            </a:r>
          </a:p>
          <a:p>
            <a:pPr marL="171450" lvl="0" indent="-1714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1400" dirty="0">
              <a:solidFill>
                <a:schemeClr val="accent5">
                  <a:lumMod val="75000"/>
                </a:schemeClr>
              </a:solidFill>
              <a:latin typeface="Gentium Plus" panose="020B0604020202020204" charset="0"/>
              <a:ea typeface="Gentium Plus" panose="020B0604020202020204" charset="0"/>
              <a:cs typeface="Gentium Plus" panose="020B060402020202020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46EC30-F6BA-3E53-3B59-DFA49834906C}"/>
              </a:ext>
            </a:extLst>
          </p:cNvPr>
          <p:cNvSpPr txBox="1"/>
          <p:nvPr/>
        </p:nvSpPr>
        <p:spPr>
          <a:xfrm>
            <a:off x="3497580" y="4110810"/>
            <a:ext cx="543650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1.</a:t>
            </a:r>
            <a:r>
              <a:rPr lang="ru-RU" sz="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Cervical cancer [</a:t>
            </a:r>
            <a:r>
              <a:rPr lang="ru-RU" sz="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Электронный ресурс]. – Режим доступа: </a:t>
            </a:r>
            <a:r>
              <a:rPr lang="en-US" sz="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https://www.who.int/news-room/fact-sheets/detail/cervical-cancer.</a:t>
            </a:r>
            <a:endParaRPr lang="ru-RU" sz="8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ru-RU" sz="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2. </a:t>
            </a:r>
            <a:r>
              <a:rPr lang="en-US" sz="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Global health sector strategies on, respectively, HIV, viral hepatitis and sexually transmitted infections for the period 2022-2030. Geneva: World Health Organization; 2022. 125 </a:t>
            </a:r>
            <a:r>
              <a:rPr lang="ru-RU" sz="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р. [Электронный ресурс]. – Режим доступа:  </a:t>
            </a:r>
            <a:r>
              <a:rPr lang="en-US" sz="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https://www.who.int/publications/i/item/9789240053779. </a:t>
            </a:r>
            <a:endParaRPr lang="ru-RU" sz="8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ru-RU" sz="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3. Популяционный скрининг рака шейки матки : учеб.-метод. пособие / Т. М. Литвинова, П. С. Русакевич, И. А. Косенко [и др.] – Минск : БГМУ, 2022. – 43 с.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40"/>
          <p:cNvSpPr txBox="1">
            <a:spLocks noGrp="1"/>
          </p:cNvSpPr>
          <p:nvPr>
            <p:ph type="title"/>
          </p:nvPr>
        </p:nvSpPr>
        <p:spPr>
          <a:xfrm>
            <a:off x="1977300" y="169636"/>
            <a:ext cx="5680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РШМ как глобальная проблема</a:t>
            </a:r>
            <a:endParaRPr dirty="0"/>
          </a:p>
        </p:txBody>
      </p:sp>
      <p:sp>
        <p:nvSpPr>
          <p:cNvPr id="323" name="Google Shape;323;p40"/>
          <p:cNvSpPr txBox="1"/>
          <p:nvPr/>
        </p:nvSpPr>
        <p:spPr>
          <a:xfrm>
            <a:off x="981900" y="4776448"/>
            <a:ext cx="7180200" cy="24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b="1" dirty="0">
                <a:solidFill>
                  <a:schemeClr val="dk1"/>
                </a:solidFill>
                <a:latin typeface="Gentium Plus"/>
                <a:ea typeface="Gentium Plus"/>
                <a:cs typeface="Gentium Plus"/>
                <a:sym typeface="Gentium Plus"/>
              </a:rPr>
              <a:t>Рис. 1</a:t>
            </a:r>
            <a:r>
              <a:rPr lang="ru-RU" sz="1000" dirty="0">
                <a:solidFill>
                  <a:schemeClr val="dk1"/>
                </a:solidFill>
                <a:latin typeface="Gentium Plus"/>
                <a:ea typeface="Gentium Plus"/>
                <a:cs typeface="Gentium Plus"/>
                <a:sym typeface="Gentium Plus"/>
              </a:rPr>
              <a:t>– Показатели заболеваемости РШМ в мире </a:t>
            </a:r>
            <a:endParaRPr sz="1000" b="1" u="sng" dirty="0">
              <a:solidFill>
                <a:schemeClr val="dk1"/>
              </a:solidFill>
              <a:latin typeface="Gentium Plus"/>
              <a:ea typeface="Gentium Plus"/>
              <a:cs typeface="Gentium Plus"/>
              <a:sym typeface="Gentium Plus"/>
            </a:endParaRPr>
          </a:p>
        </p:txBody>
      </p:sp>
      <p:sp>
        <p:nvSpPr>
          <p:cNvPr id="327" name="Google Shape;327;p40"/>
          <p:cNvSpPr/>
          <p:nvPr/>
        </p:nvSpPr>
        <p:spPr>
          <a:xfrm>
            <a:off x="568438" y="1524809"/>
            <a:ext cx="261900" cy="261900"/>
          </a:xfrm>
          <a:prstGeom prst="rect">
            <a:avLst/>
          </a:prstGeom>
          <a:solidFill>
            <a:srgbClr val="EDBDC9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40"/>
          <p:cNvSpPr/>
          <p:nvPr/>
        </p:nvSpPr>
        <p:spPr>
          <a:xfrm>
            <a:off x="568438" y="2440800"/>
            <a:ext cx="261900" cy="261900"/>
          </a:xfrm>
          <a:prstGeom prst="rect">
            <a:avLst/>
          </a:prstGeom>
          <a:solidFill>
            <a:srgbClr val="E5839B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40"/>
          <p:cNvSpPr/>
          <p:nvPr/>
        </p:nvSpPr>
        <p:spPr>
          <a:xfrm>
            <a:off x="568438" y="3436801"/>
            <a:ext cx="261900" cy="261900"/>
          </a:xfrm>
          <a:prstGeom prst="rect">
            <a:avLst/>
          </a:prstGeom>
          <a:solidFill>
            <a:srgbClr val="782E4D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8A976DA-F66A-CE3E-682D-6E5D959BC6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5598" y="742336"/>
            <a:ext cx="6696502" cy="403411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>
          <a:extLst>
            <a:ext uri="{FF2B5EF4-FFF2-40B4-BE49-F238E27FC236}">
              <a16:creationId xmlns:a16="http://schemas.microsoft.com/office/drawing/2014/main" id="{FB029A6E-01CB-069B-6F49-8FA731B12E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40">
            <a:extLst>
              <a:ext uri="{FF2B5EF4-FFF2-40B4-BE49-F238E27FC236}">
                <a16:creationId xmlns:a16="http://schemas.microsoft.com/office/drawing/2014/main" id="{94471F20-4C71-A0C7-AC44-FD68E9E1C26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22829" y="143123"/>
            <a:ext cx="587511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 РШМ как глобальная проблема</a:t>
            </a:r>
            <a:endParaRPr dirty="0"/>
          </a:p>
        </p:txBody>
      </p:sp>
      <p:sp>
        <p:nvSpPr>
          <p:cNvPr id="323" name="Google Shape;323;p40">
            <a:extLst>
              <a:ext uri="{FF2B5EF4-FFF2-40B4-BE49-F238E27FC236}">
                <a16:creationId xmlns:a16="http://schemas.microsoft.com/office/drawing/2014/main" id="{3B347350-11D3-20A0-487D-CB0274DFBED7}"/>
              </a:ext>
            </a:extLst>
          </p:cNvPr>
          <p:cNvSpPr txBox="1"/>
          <p:nvPr/>
        </p:nvSpPr>
        <p:spPr>
          <a:xfrm>
            <a:off x="1157541" y="4750477"/>
            <a:ext cx="7180200" cy="24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b="1" dirty="0">
                <a:solidFill>
                  <a:schemeClr val="dk1"/>
                </a:solidFill>
                <a:latin typeface="Gentium Plus"/>
                <a:ea typeface="Gentium Plus"/>
                <a:cs typeface="Gentium Plus"/>
                <a:sym typeface="Gentium Plus"/>
              </a:rPr>
              <a:t>Рис. 2</a:t>
            </a:r>
            <a:r>
              <a:rPr lang="ru-RU" sz="1000" dirty="0">
                <a:solidFill>
                  <a:schemeClr val="dk1"/>
                </a:solidFill>
                <a:latin typeface="Gentium Plus"/>
                <a:ea typeface="Gentium Plus"/>
                <a:cs typeface="Gentium Plus"/>
                <a:sym typeface="Gentium Plus"/>
              </a:rPr>
              <a:t>– Показатели смертности РШМ в мире </a:t>
            </a:r>
            <a:endParaRPr sz="1000" b="1" u="sng" dirty="0">
              <a:solidFill>
                <a:schemeClr val="dk1"/>
              </a:solidFill>
              <a:latin typeface="Gentium Plus"/>
              <a:ea typeface="Gentium Plus"/>
              <a:cs typeface="Gentium Plus"/>
              <a:sym typeface="Gentium Plus"/>
            </a:endParaRPr>
          </a:p>
        </p:txBody>
      </p:sp>
      <p:sp>
        <p:nvSpPr>
          <p:cNvPr id="327" name="Google Shape;327;p40">
            <a:extLst>
              <a:ext uri="{FF2B5EF4-FFF2-40B4-BE49-F238E27FC236}">
                <a16:creationId xmlns:a16="http://schemas.microsoft.com/office/drawing/2014/main" id="{CD44FE3D-88AE-17AE-6AA1-0CBAA82C734B}"/>
              </a:ext>
            </a:extLst>
          </p:cNvPr>
          <p:cNvSpPr/>
          <p:nvPr/>
        </p:nvSpPr>
        <p:spPr>
          <a:xfrm>
            <a:off x="634764" y="1504248"/>
            <a:ext cx="261900" cy="261900"/>
          </a:xfrm>
          <a:prstGeom prst="rect">
            <a:avLst/>
          </a:prstGeom>
          <a:solidFill>
            <a:srgbClr val="EDB6B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8" name="Google Shape;328;p40">
            <a:extLst>
              <a:ext uri="{FF2B5EF4-FFF2-40B4-BE49-F238E27FC236}">
                <a16:creationId xmlns:a16="http://schemas.microsoft.com/office/drawing/2014/main" id="{A1EDCD53-C2F1-FD85-566E-9EA7116F32FD}"/>
              </a:ext>
            </a:extLst>
          </p:cNvPr>
          <p:cNvSpPr/>
          <p:nvPr/>
        </p:nvSpPr>
        <p:spPr>
          <a:xfrm>
            <a:off x="634764" y="2518704"/>
            <a:ext cx="261900" cy="261900"/>
          </a:xfrm>
          <a:prstGeom prst="rect">
            <a:avLst/>
          </a:prstGeom>
          <a:solidFill>
            <a:srgbClr val="DA452D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40">
            <a:extLst>
              <a:ext uri="{FF2B5EF4-FFF2-40B4-BE49-F238E27FC236}">
                <a16:creationId xmlns:a16="http://schemas.microsoft.com/office/drawing/2014/main" id="{958E6ACE-7808-CAD8-A711-436628CCA323}"/>
              </a:ext>
            </a:extLst>
          </p:cNvPr>
          <p:cNvSpPr/>
          <p:nvPr/>
        </p:nvSpPr>
        <p:spPr>
          <a:xfrm>
            <a:off x="635800" y="3533160"/>
            <a:ext cx="261900" cy="261900"/>
          </a:xfrm>
          <a:prstGeom prst="rect">
            <a:avLst/>
          </a:prstGeom>
          <a:solidFill>
            <a:srgbClr val="6D1F1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F2BD701-88DC-B0EA-60FB-A768C86BB0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4469" y="810732"/>
            <a:ext cx="6771831" cy="3939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378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>
          <a:extLst>
            <a:ext uri="{FF2B5EF4-FFF2-40B4-BE49-F238E27FC236}">
              <a16:creationId xmlns:a16="http://schemas.microsoft.com/office/drawing/2014/main" id="{997BF96F-1CDF-FC6F-4D14-598B9F3764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2">
            <a:extLst>
              <a:ext uri="{FF2B5EF4-FFF2-40B4-BE49-F238E27FC236}">
                <a16:creationId xmlns:a16="http://schemas.microsoft.com/office/drawing/2014/main" id="{B61EFAAA-58A7-EBC8-EBFF-5C2C4D53809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93959" y="262874"/>
            <a:ext cx="3003671" cy="93179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/>
              <a:t>Актуальность</a:t>
            </a:r>
            <a:endParaRPr sz="32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85180C5-A4C4-FD2C-7BCD-189302F065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424" y="1519354"/>
            <a:ext cx="7677150" cy="18573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6177801-3366-7AE1-7A86-939176739D0B}"/>
              </a:ext>
            </a:extLst>
          </p:cNvPr>
          <p:cNvSpPr txBox="1"/>
          <p:nvPr/>
        </p:nvSpPr>
        <p:spPr>
          <a:xfrm>
            <a:off x="733424" y="3925798"/>
            <a:ext cx="767715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Gentium Plus" panose="020B0604020202020204" charset="0"/>
                <a:ea typeface="Gentium Plus" panose="020B0604020202020204" charset="0"/>
                <a:cs typeface="Gentium Plus" panose="020B0604020202020204" charset="0"/>
              </a:rPr>
              <a:t>В последние годы определяется тенденция к росту заболеваемости предраковыми заболеваниями и РШМ у женщин раннего репродуктивного возраста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04DBA2A-FD2C-41EC-1861-EF3A87A894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0" y="1076794"/>
            <a:ext cx="969131" cy="96913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CC95A34-C1F3-43B6-3EC5-DD0F406843CA}"/>
              </a:ext>
            </a:extLst>
          </p:cNvPr>
          <p:cNvSpPr txBox="1"/>
          <p:nvPr/>
        </p:nvSpPr>
        <p:spPr>
          <a:xfrm>
            <a:off x="6375521" y="1113408"/>
            <a:ext cx="236842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accent5">
                    <a:lumMod val="75000"/>
                  </a:schemeClr>
                </a:solidFill>
              </a:rPr>
              <a:t>Уже не актуально!</a:t>
            </a:r>
          </a:p>
        </p:txBody>
      </p:sp>
    </p:spTree>
    <p:extLst>
      <p:ext uri="{BB962C8B-B14F-4D97-AF65-F5344CB8AC3E}">
        <p14:creationId xmlns:p14="http://schemas.microsoft.com/office/powerpoint/2010/main" val="40304256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CAC694-AB31-3176-F67C-CFF6D31FB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79" y="1880235"/>
            <a:ext cx="3347885" cy="1543050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Реальность такова: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B143EFE-2322-A119-39E5-9D4BB27928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4435" y="628650"/>
            <a:ext cx="4889692" cy="404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579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2"/>
          <p:cNvSpPr txBox="1">
            <a:spLocks noGrp="1"/>
          </p:cNvSpPr>
          <p:nvPr>
            <p:ph type="title"/>
          </p:nvPr>
        </p:nvSpPr>
        <p:spPr>
          <a:xfrm>
            <a:off x="4139460" y="2425349"/>
            <a:ext cx="4529470" cy="93179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/>
              <a:t>Профилактика РШМ</a:t>
            </a:r>
            <a:endParaRPr sz="3200" dirty="0"/>
          </a:p>
        </p:txBody>
      </p:sp>
      <p:sp>
        <p:nvSpPr>
          <p:cNvPr id="183" name="Google Shape;183;p32"/>
          <p:cNvSpPr txBox="1">
            <a:spLocks noGrp="1"/>
          </p:cNvSpPr>
          <p:nvPr>
            <p:ph type="title" idx="2"/>
          </p:nvPr>
        </p:nvSpPr>
        <p:spPr>
          <a:xfrm>
            <a:off x="4295553" y="1145663"/>
            <a:ext cx="1329000" cy="93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cxnSp>
        <p:nvCxnSpPr>
          <p:cNvPr id="185" name="Google Shape;185;p32"/>
          <p:cNvCxnSpPr>
            <a:cxnSpLocks/>
          </p:cNvCxnSpPr>
          <p:nvPr/>
        </p:nvCxnSpPr>
        <p:spPr>
          <a:xfrm flipH="1">
            <a:off x="4295553" y="3340356"/>
            <a:ext cx="3808317" cy="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67A997A7-6E8D-155A-010C-C57826CB7B1C}"/>
              </a:ext>
            </a:extLst>
          </p:cNvPr>
          <p:cNvSpPr txBox="1"/>
          <p:nvPr/>
        </p:nvSpPr>
        <p:spPr>
          <a:xfrm>
            <a:off x="715725" y="2571750"/>
            <a:ext cx="2108110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latin typeface="Gentium Plus" panose="020B0604020202020204" charset="0"/>
                <a:ea typeface="Gentium Plus" panose="020B0604020202020204" charset="0"/>
                <a:cs typeface="Gentium Plus" panose="020B0604020202020204" charset="0"/>
              </a:rPr>
              <a:t>90/ 70/ 90</a:t>
            </a:r>
          </a:p>
        </p:txBody>
      </p:sp>
    </p:spTree>
    <p:extLst>
      <p:ext uri="{BB962C8B-B14F-4D97-AF65-F5344CB8AC3E}">
        <p14:creationId xmlns:p14="http://schemas.microsoft.com/office/powerpoint/2010/main" val="3768917428"/>
      </p:ext>
    </p:extLst>
  </p:cSld>
  <p:clrMapOvr>
    <a:masterClrMapping/>
  </p:clrMapOvr>
</p:sld>
</file>

<file path=ppt/theme/theme1.xml><?xml version="1.0" encoding="utf-8"?>
<a:theme xmlns:a="http://schemas.openxmlformats.org/drawingml/2006/main" name="High-risk HPV by Slidesgo">
  <a:themeElements>
    <a:clrScheme name="Simple Light">
      <a:dk1>
        <a:srgbClr val="191919"/>
      </a:dk1>
      <a:lt1>
        <a:srgbClr val="FAF5BF"/>
      </a:lt1>
      <a:dk2>
        <a:srgbClr val="FFE9A3"/>
      </a:dk2>
      <a:lt2>
        <a:srgbClr val="F4A59B"/>
      </a:lt2>
      <a:accent1>
        <a:srgbClr val="EE7379"/>
      </a:accent1>
      <a:accent2>
        <a:srgbClr val="F9BE91"/>
      </a:accent2>
      <a:accent3>
        <a:srgbClr val="F18848"/>
      </a:accent3>
      <a:accent4>
        <a:srgbClr val="E83F3B"/>
      </a:accent4>
      <a:accent5>
        <a:srgbClr val="666666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829</TotalTime>
  <Words>1097</Words>
  <Application>Microsoft Office PowerPoint</Application>
  <PresentationFormat>Экран (16:9)</PresentationFormat>
  <Paragraphs>135</Paragraphs>
  <Slides>20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PT Sans</vt:lpstr>
      <vt:lpstr>Franklin Gothic Book</vt:lpstr>
      <vt:lpstr>Bebas Neue</vt:lpstr>
      <vt:lpstr>Courier New</vt:lpstr>
      <vt:lpstr>Arial</vt:lpstr>
      <vt:lpstr>Gentium Plus</vt:lpstr>
      <vt:lpstr>High-risk HPV by Slidesgo</vt:lpstr>
      <vt:lpstr>Факторы риска предраковых заболеваний шейки матки в раннем репродуктивном возрасте</vt:lpstr>
      <vt:lpstr>План доклада:</vt:lpstr>
      <vt:lpstr>Актуальность</vt:lpstr>
      <vt:lpstr>Актуальность</vt:lpstr>
      <vt:lpstr>РШМ как глобальная проблема</vt:lpstr>
      <vt:lpstr> РШМ как глобальная проблема</vt:lpstr>
      <vt:lpstr>Актуальность</vt:lpstr>
      <vt:lpstr>Реальность такова:</vt:lpstr>
      <vt:lpstr>Профилактика РШМ</vt:lpstr>
      <vt:lpstr>70%</vt:lpstr>
      <vt:lpstr>Профилактика РШМ</vt:lpstr>
      <vt:lpstr>Факторы прогрессирования SIL</vt:lpstr>
      <vt:lpstr>Факторы риска цервикального канцерогенеза</vt:lpstr>
      <vt:lpstr>Факторы риска ВПЧ-ассоциированной цервикальной патологии</vt:lpstr>
      <vt:lpstr>Факторы риска ВПЧ-ассоциированной цервикальной патологии</vt:lpstr>
      <vt:lpstr>Факторы риска ВПЧ-ассоциированной цервикальной патологии</vt:lpstr>
      <vt:lpstr>Менеджмент пациентов</vt:lpstr>
      <vt:lpstr>Менеджмент пациентов и пути решения проблемы предраковых заболеваний и РШМ</vt:lpstr>
      <vt:lpstr>Выводы</vt:lpstr>
      <vt:lpstr>Благодарю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asus</dc:creator>
  <cp:lastModifiedBy>asus</cp:lastModifiedBy>
  <cp:revision>20</cp:revision>
  <dcterms:modified xsi:type="dcterms:W3CDTF">2025-03-31T05:20:51Z</dcterms:modified>
</cp:coreProperties>
</file>