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56" r:id="rId2"/>
    <p:sldId id="257" r:id="rId3"/>
    <p:sldId id="258" r:id="rId4"/>
    <p:sldId id="283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0" r:id="rId15"/>
    <p:sldId id="271" r:id="rId16"/>
    <p:sldId id="274" r:id="rId17"/>
    <p:sldId id="275" r:id="rId18"/>
    <p:sldId id="276" r:id="rId19"/>
    <p:sldId id="277" r:id="rId20"/>
    <p:sldId id="279" r:id="rId21"/>
    <p:sldId id="280" r:id="rId22"/>
    <p:sldId id="281" r:id="rId23"/>
    <p:sldId id="282" r:id="rId24"/>
    <p:sldId id="284" r:id="rId25"/>
    <p:sldId id="285" r:id="rId2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96" y="6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E3457D-B85B-4262-8FB4-33433B3113A2}" type="datetimeFigureOut">
              <a:rPr lang="ru-RU" smtClean="0"/>
              <a:t>27.04.2026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DC8128-57BD-4386-A152-B081F32218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66001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C8128-57BD-4386-A152-B081F32218BF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25383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7815D-A84E-431D-B94E-F6DCD131CECC}" type="datetimeFigureOut">
              <a:rPr lang="ru-RU" smtClean="0"/>
              <a:t>27.04.2026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8EEC5E0F-5E25-4138-8C77-B266DB1B6D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64481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7815D-A84E-431D-B94E-F6DCD131CECC}" type="datetimeFigureOut">
              <a:rPr lang="ru-RU" smtClean="0"/>
              <a:t>27.04.2026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EEC5E0F-5E25-4138-8C77-B266DB1B6D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64151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7815D-A84E-431D-B94E-F6DCD131CECC}" type="datetimeFigureOut">
              <a:rPr lang="ru-RU" smtClean="0"/>
              <a:t>27.04.2026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EEC5E0F-5E25-4138-8C77-B266DB1B6D29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09479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7815D-A84E-431D-B94E-F6DCD131CECC}" type="datetimeFigureOut">
              <a:rPr lang="ru-RU" smtClean="0"/>
              <a:t>27.04.2026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EEC5E0F-5E25-4138-8C77-B266DB1B6D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90731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7815D-A84E-431D-B94E-F6DCD131CECC}" type="datetimeFigureOut">
              <a:rPr lang="ru-RU" smtClean="0"/>
              <a:t>27.04.2026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EEC5E0F-5E25-4138-8C77-B266DB1B6D29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999557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7815D-A84E-431D-B94E-F6DCD131CECC}" type="datetimeFigureOut">
              <a:rPr lang="ru-RU" smtClean="0"/>
              <a:t>27.04.2026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EEC5E0F-5E25-4138-8C77-B266DB1B6D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20760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7815D-A84E-431D-B94E-F6DCD131CECC}" type="datetimeFigureOut">
              <a:rPr lang="ru-RU" smtClean="0"/>
              <a:t>27.04.2026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C5E0F-5E25-4138-8C77-B266DB1B6D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8529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7815D-A84E-431D-B94E-F6DCD131CECC}" type="datetimeFigureOut">
              <a:rPr lang="ru-RU" smtClean="0"/>
              <a:t>27.04.2026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C5E0F-5E25-4138-8C77-B266DB1B6D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0069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7815D-A84E-431D-B94E-F6DCD131CECC}" type="datetimeFigureOut">
              <a:rPr lang="ru-RU" smtClean="0"/>
              <a:t>27.04.2026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C5E0F-5E25-4138-8C77-B266DB1B6D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9024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7815D-A84E-431D-B94E-F6DCD131CECC}" type="datetimeFigureOut">
              <a:rPr lang="ru-RU" smtClean="0"/>
              <a:t>27.04.2026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EEC5E0F-5E25-4138-8C77-B266DB1B6D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1607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7815D-A84E-431D-B94E-F6DCD131CECC}" type="datetimeFigureOut">
              <a:rPr lang="ru-RU" smtClean="0"/>
              <a:t>27.04.2026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8EEC5E0F-5E25-4138-8C77-B266DB1B6D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13831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7815D-A84E-431D-B94E-F6DCD131CECC}" type="datetimeFigureOut">
              <a:rPr lang="ru-RU" smtClean="0"/>
              <a:t>27.04.2026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8EEC5E0F-5E25-4138-8C77-B266DB1B6D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45681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7815D-A84E-431D-B94E-F6DCD131CECC}" type="datetimeFigureOut">
              <a:rPr lang="ru-RU" smtClean="0"/>
              <a:t>27.04.2026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C5E0F-5E25-4138-8C77-B266DB1B6D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36529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7815D-A84E-431D-B94E-F6DCD131CECC}" type="datetimeFigureOut">
              <a:rPr lang="ru-RU" smtClean="0"/>
              <a:t>27.04.2026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C5E0F-5E25-4138-8C77-B266DB1B6D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6901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7815D-A84E-431D-B94E-F6DCD131CECC}" type="datetimeFigureOut">
              <a:rPr lang="ru-RU" smtClean="0"/>
              <a:t>27.04.2026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C5E0F-5E25-4138-8C77-B266DB1B6D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51250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7815D-A84E-431D-B94E-F6DCD131CECC}" type="datetimeFigureOut">
              <a:rPr lang="ru-RU" smtClean="0"/>
              <a:t>27.04.2026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EEC5E0F-5E25-4138-8C77-B266DB1B6D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75386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27815D-A84E-431D-B94E-F6DCD131CECC}" type="datetimeFigureOut">
              <a:rPr lang="ru-RU" smtClean="0"/>
              <a:t>27.04.2026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8EEC5E0F-5E25-4138-8C77-B266DB1B6D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7454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ture.com/articles/s41368-024-00285-0#auth-Xiaoyan-Wang-Aff2" TargetMode="External"/><Relationship Id="rId2" Type="http://schemas.openxmlformats.org/officeDocument/2006/relationships/hyperlink" Target="https://www.nature.com/articles/s41368-024-00285-0#auth-Dingming-Huang-Aff1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nature.com/ijos" TargetMode="External"/><Relationship Id="rId4" Type="http://schemas.openxmlformats.org/officeDocument/2006/relationships/hyperlink" Target="https://www.nature.com/articles/s41368-024-00285-0#auth-Jingping-Liang-Aff3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76694" y="665018"/>
            <a:ext cx="8915399" cy="3158837"/>
          </a:xfrm>
        </p:spPr>
        <p:txBody>
          <a:bodyPr>
            <a:noAutofit/>
          </a:bodyPr>
          <a:lstStyle/>
          <a:p>
            <a:pPr lvl="1" algn="ctr" defTabSz="457200" rtl="0">
              <a:spcBef>
                <a:spcPct val="0"/>
              </a:spcBef>
            </a:pPr>
            <a:r>
              <a:rPr lang="ru-RU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Усовершенствование методологии лечения зубов с хроническим гранулематозным периодонтитом (клинический пример).</a:t>
            </a:r>
            <a:br>
              <a:rPr lang="ru-RU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76695" y="3966359"/>
            <a:ext cx="9627918" cy="1937304"/>
          </a:xfrm>
        </p:spPr>
        <p:txBody>
          <a:bodyPr>
            <a:normAutofit fontScale="92500" lnSpcReduction="20000"/>
          </a:bodyPr>
          <a:lstStyle/>
          <a:p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Ординатор кафедры стоматологии ФГБОУ ВО ДОНГМУ им. М. ГОРЬКОГО МЗ России к.м.н. </a:t>
            </a:r>
            <a:r>
              <a:rPr lang="ru-RU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Глинкин В.В.</a:t>
            </a:r>
          </a:p>
          <a:p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Аспирант кафедры ортопедической стоматологии ФГБОУ ВО ДОНГМУ им. </a:t>
            </a:r>
          </a:p>
          <a:p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М. ГОРЬКОГО МЗ России </a:t>
            </a:r>
            <a:r>
              <a:rPr lang="ru-RU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Пауков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В.Д.</a:t>
            </a:r>
          </a:p>
          <a:p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Научный руководитель доктор медицинских наук, профессор кафедры ортопедической стоматологии ФГБОУ ВО ДОНГМУ им. М. ГОРЬКОГО МЗ России </a:t>
            </a:r>
            <a:r>
              <a:rPr lang="ru-RU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Чайковская И.В.</a:t>
            </a:r>
          </a:p>
        </p:txBody>
      </p:sp>
    </p:spTree>
    <p:extLst>
      <p:ext uri="{BB962C8B-B14F-4D97-AF65-F5344CB8AC3E}">
        <p14:creationId xmlns:p14="http://schemas.microsoft.com/office/powerpoint/2010/main" val="11075031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62544" y="748145"/>
            <a:ext cx="9691255" cy="5428818"/>
          </a:xfrm>
        </p:spPr>
        <p:txBody>
          <a:bodyPr>
            <a:normAutofit/>
          </a:bodyPr>
          <a:lstStyle/>
          <a:p>
            <a:pPr algn="just"/>
            <a:r>
              <a:rPr lang="ru-RU" sz="2000" dirty="0">
                <a:solidFill>
                  <a:srgbClr val="1A1A1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Для определения стоматологического статуса и выявления хронических одонтогенных очагов инфекционного процесса с бессимптомным течением использовался метод 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ОПТГ.</a:t>
            </a:r>
          </a:p>
          <a:p>
            <a:pPr algn="just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целью диагностики состояния периапикальных тканей при первичном эндодонтическом лечении, а также измерении рабочей длинны системы корневого канала зуба и степени его проходимости использовали внутриротовую рентгенографию.</a:t>
            </a:r>
          </a:p>
          <a:p>
            <a:pPr algn="just"/>
            <a: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Степень повреждения и деструкции в периапикальных тканях, а также эффективность проводимого лечения оценивалась с помощью рентгенологического исследования (прицельная)</a:t>
            </a:r>
            <a:r>
              <a:rPr lang="ru-RU" sz="2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рентгенография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 целью диагностики в области костей лицевого скелета использовался КЛКТ - метод трехмерного изображения, позволяющий оценить размер   патологического очага, особенности строения корневых каналов, состояние окружающих тканей и провести дифференциальную диагностику.</a:t>
            </a:r>
            <a:endParaRPr lang="ru-RU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7823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79418" y="427512"/>
            <a:ext cx="9774382" cy="5749451"/>
          </a:xfrm>
        </p:spPr>
        <p:txBody>
          <a:bodyPr>
            <a:normAutofit/>
          </a:bodyPr>
          <a:lstStyle/>
          <a:p>
            <a:pPr algn="just"/>
            <a:r>
              <a:rPr lang="ru-RU" sz="200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Протокол лечения периодонтита включал в себя: </a:t>
            </a:r>
          </a:p>
          <a:p>
            <a:pPr algn="just"/>
            <a: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Сбор анамнеза и клинический осмотр полости рта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Проведение рентгенографического исследования с целью оценки состояния зуба и периапикальных тканей.</a:t>
            </a:r>
          </a:p>
          <a:p>
            <a:pPr algn="just"/>
            <a: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Проведение местной анестезии (при необходимости и при отсутствии общих противопоказаний)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Создание доступа к полости зуба с последующим его раскрытием. Для качественной изоляции рабочего поля обязательное использование коффердама (рисунок 2).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2C26DCC-9BB8-435A-8664-C238F538D81F}"/>
              </a:ext>
            </a:extLst>
          </p:cNvPr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69000"/>
                    </a14:imgEffect>
                    <a14:imgEffect>
                      <a14:brightnessContrast bright="2000" contrast="12000"/>
                    </a14:imgEffect>
                  </a14:imgLayer>
                </a14:imgProps>
              </a:ext>
            </a:extLst>
          </a:blip>
          <a:srcRect t="43566" r="17859"/>
          <a:stretch/>
        </p:blipFill>
        <p:spPr bwMode="auto">
          <a:xfrm rot="5400000">
            <a:off x="4929187" y="3322223"/>
            <a:ext cx="2333625" cy="28498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634386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1603169" y="617517"/>
            <a:ext cx="9901444" cy="5510151"/>
          </a:xfrm>
        </p:spPr>
        <p:txBody>
          <a:bodyPr/>
          <a:lstStyle/>
          <a:p>
            <a:pPr algn="just"/>
            <a: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Создание прямого доступа к корневым каналам шаровидным и цилиндрическими борами с закругленным концом с последующим удалением всех кариозных тканей, дефектных реставраций и коронок.</a:t>
            </a:r>
          </a:p>
          <a:p>
            <a:pPr algn="just"/>
            <a: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Придание формы корневым каналам включает в себя несколько целей: формирование конусности канала на всю его рабочую длину, обработка всех поверхностей канала, адекватная элиминация (отток) промывающих растворов, сохранение адекватного размера апикального отверстия и физиологического сужения. 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Определение рабочей длины корневого канала – определяется с обязательным рентгенологическим контролем для контроля качества глубины пломбирования корневого канала и использования электронных методов. 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Препарирование корневого канала разделяется на три взаимосвязанных этапа: первичную обработку канала для удаления измененных тканей или инородных веществ; удаление дентинных опилок и начальное формирование канала; формирование устьевой, средней трети и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околоверхушечной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(апикальной) части канала для окончательной обработки и трехмерной обтурации.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0899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03168" y="166255"/>
            <a:ext cx="10070276" cy="6691745"/>
          </a:xfrm>
        </p:spPr>
        <p:txBody>
          <a:bodyPr>
            <a:noAutofit/>
          </a:bodyPr>
          <a:lstStyle/>
          <a:p>
            <a:pPr marL="228600">
              <a:lnSpc>
                <a:spcPct val="120000"/>
              </a:lnSpc>
              <a:spcAft>
                <a:spcPts val="1000"/>
              </a:spcAft>
            </a:pP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Пломбирование корневых каналов временными и/или постоянными пломбировочными материалами. Для временного пломбирования корневых каналов при различных формах периодонтита используются кальцийсодержащие препараты на 14 дней под временную пломбу.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>
              <a:lnSpc>
                <a:spcPct val="120000"/>
              </a:lnSpc>
              <a:spcAft>
                <a:spcPts val="1000"/>
              </a:spcAft>
            </a:pP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Рентгенологический контроль на этапах лечения (контрольная рентгенограмма или компьютерная томография), осмотр через 6 месяцев, 1, 2 и 3 года.</a:t>
            </a:r>
          </a:p>
          <a:p>
            <a:pPr marL="228600">
              <a:lnSpc>
                <a:spcPct val="120000"/>
              </a:lnSpc>
              <a:spcAft>
                <a:spcPts val="1000"/>
              </a:spcAft>
            </a:pP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Постановка герметичной временной пломбы с целью профилактики инфицирования между визитами.</a:t>
            </a:r>
          </a:p>
          <a:p>
            <a:pPr marL="228600">
              <a:lnSpc>
                <a:spcPct val="120000"/>
              </a:lnSpc>
              <a:spcAft>
                <a:spcPts val="1000"/>
              </a:spcAft>
            </a:pP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Удаление временной пломбы.</a:t>
            </a:r>
          </a:p>
          <a:p>
            <a:pPr marL="228600">
              <a:lnSpc>
                <a:spcPct val="120000"/>
              </a:lnSpc>
              <a:spcAft>
                <a:spcPts val="1000"/>
              </a:spcAft>
            </a:pP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Механическая и медикаментозная обработка корневых каналов.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>
              <a:lnSpc>
                <a:spcPct val="120000"/>
              </a:lnSpc>
              <a:spcAft>
                <a:spcPts val="1000"/>
              </a:spcAft>
            </a:pP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Обтурация корневых каналов на постоянной основе.</a:t>
            </a:r>
          </a:p>
          <a:p>
            <a:pPr marL="228600">
              <a:lnSpc>
                <a:spcPct val="120000"/>
              </a:lnSpc>
              <a:spcAft>
                <a:spcPts val="1000"/>
              </a:spcAft>
            </a:pP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Восстановление коронковой части зуба. 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>
              <a:lnSpc>
                <a:spcPct val="120000"/>
              </a:lnSpc>
              <a:spcAft>
                <a:spcPts val="1000"/>
              </a:spcAft>
            </a:pP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Устранение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суперконтактов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методом избирательного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пришлифовывания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</a:t>
            </a:r>
          </a:p>
          <a:p>
            <a:pPr marL="0" indent="0" algn="just">
              <a:buNone/>
            </a:pPr>
            <a:endParaRPr lang="ru-RU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45824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03168" y="439387"/>
            <a:ext cx="10010899" cy="6187044"/>
          </a:xfrm>
        </p:spPr>
        <p:txBody>
          <a:bodyPr>
            <a:noAutofit/>
          </a:bodyPr>
          <a:lstStyle/>
          <a:p>
            <a:pPr algn="just">
              <a:lnSpc>
                <a:spcPct val="120000"/>
              </a:lnSpc>
              <a:spcAft>
                <a:spcPts val="1000"/>
              </a:spcAft>
            </a:pP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Расширение корневого канала на всю его длину предусматривало удаление остатков пульпы, слоя инфицированного дентина, расположенного на стенках канала с помощью файлов, с последовательно увеличивающимися размерами. Использование данной методики позволяло не только расширить корневой канал, снять инфицированный дентин, но и создать наклон стенок, что соответствует стандарту конуса эндодонтического инструмента. </a:t>
            </a:r>
            <a:endParaRPr lang="ru-RU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20000"/>
              </a:lnSpc>
              <a:spcAft>
                <a:spcPts val="1000"/>
              </a:spcAft>
            </a:pP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 искривленных каналах использовали методику Step-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back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‒ от меньшего к большему. Начинали с К-файла того же размера, что и К-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ример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которым было завершено прохождение канала. На файле устанавливали силиконовый ограничитель на отметке рабочей длины. Затем брали файл следующего размера ‒ 0.15 и обрабатывали на ту же длину ‒ 20 мм. После промывания канала</a:t>
            </a:r>
            <a: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«Гипохлоран-5», 3 % р-ром перекиси водорода </a:t>
            </a:r>
            <a: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 10 % раствором Бетадина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снова проводили обработку канала на всю рабочую длину файлами 0.20 и 0.25 размера с 02 – 06 конусностью </a:t>
            </a:r>
            <a: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Глинкин В.В. Методика лечения зубов с хроническими апикальными периодонтитами в стадии обострения с деструктивными изменениями тканей корня. Свидетельство про регистрацию авторского права № 99975 от 25.09.2020.</a:t>
            </a:r>
            <a: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r>
              <a:rPr lang="ru-RU" sz="20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46967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1733797" y="700644"/>
            <a:ext cx="9770816" cy="5211206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 использовании 0.30 размера рабочую длину уменьшали на 1‒2 мм и снова возвращались к размеру 0.25, с последующим увеличением диаметра и уменьшением рабочей длины на 1‒2 мм. Сохранение диаметра апикальной части 0.25 обусловлено тем, что эта величина позволяет провести необходимую медикаментозную обработку и полноценную обтурацию этой части канала (</a:t>
            </a:r>
            <a:r>
              <a:rPr lang="ru-RU" sz="20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Кострыгина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Е.Д. Периодонтит. Учебно-методическое пособие // Пенза. Издательство ПГУ – 2023. – 100 с.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200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/>
              <a:t> 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качественного растворения остатков органических тканей, их дезинфекции и вымывания дентинных опилок проводится медикаментозная обработка корневого канала при помощи ирригационной иглы 0,3 мм с боковым отверстием </a:t>
            </a:r>
            <a: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Глинкин В.В. Методика </a:t>
            </a:r>
            <a:r>
              <a:rPr lang="ru-RU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лечения зубов с хроническими апикальными периодонтитами в стадии обострения с деструктивными изменениями тканей корня  // </a:t>
            </a:r>
            <a:r>
              <a:rPr lang="ru-RU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Медичний</a:t>
            </a:r>
            <a:r>
              <a:rPr lang="ru-RU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форум № 19 (19), 2020. – С. 38-41.</a:t>
            </a:r>
            <a: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2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антисептическими растворами «Гипохлоран-5», 3 % раствором перекиси водорода, 10 % раствором Бетадина. </a:t>
            </a:r>
            <a:endParaRPr lang="ru-RU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/>
              <a:t>  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После использования Бетадина канал еще раз промывали 3 % раствором перекиси водорода.</a:t>
            </a:r>
            <a:endParaRPr lang="ru-RU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/>
              <a:t>                                                                   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55577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50670" y="451262"/>
            <a:ext cx="9853942" cy="5664530"/>
          </a:xfrm>
        </p:spPr>
        <p:txBody>
          <a:bodyPr>
            <a:normAutofit lnSpcReduction="10000"/>
          </a:bodyPr>
          <a:lstStyle/>
          <a:p>
            <a:pPr indent="449580" algn="just">
              <a:spcAft>
                <a:spcPts val="1000"/>
              </a:spcAft>
            </a:pP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Далее корневой канал высушивали бумажными пинами.</a:t>
            </a:r>
            <a:endParaRPr lang="ru-RU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9580" algn="just">
              <a:spcAft>
                <a:spcPts val="1000"/>
              </a:spcAft>
            </a:pP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 помощью машинного каналонаполнителя для временной обтурации, в корневой канал вводили Иодотин на 14 дней.</a:t>
            </a:r>
            <a:endParaRPr lang="ru-RU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9580" algn="just">
              <a:spcAft>
                <a:spcPts val="100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 избежание реинфицирования, зуб герметично закрывали временной пломбой. </a:t>
            </a:r>
            <a:endParaRPr lang="ru-RU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9580" algn="just">
              <a:spcAft>
                <a:spcPts val="1000"/>
              </a:spcAft>
            </a:pPr>
            <a: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 второе посещение обеспечивали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изоляцию</a:t>
            </a:r>
            <a: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зуба коффердамом.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Удаляли временную пломбу. Проводили механическую обработку корневого канала с последующим расширением до 25.06 или 30.04 с целью извлечения из последнего остатков временного пломбировочного материала. </a:t>
            </a:r>
          </a:p>
          <a:p>
            <a:pPr indent="449580" algn="just">
              <a:spcAft>
                <a:spcPts val="1000"/>
              </a:spcAft>
            </a:pPr>
            <a: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Медикаментозную обработку корневого канала проводили «Гипохлоран-5», 3 % р-ром перекиси водорода </a:t>
            </a:r>
            <a: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 10 % раствором Бетадина</a:t>
            </a:r>
            <a: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449580" algn="just">
              <a:spcAft>
                <a:spcPts val="1000"/>
              </a:spcAft>
            </a:pPr>
            <a: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Корневой канал высушивали бумажными пинами.</a:t>
            </a:r>
          </a:p>
          <a:p>
            <a:pPr indent="449580" algn="just">
              <a:spcAft>
                <a:spcPts val="1000"/>
              </a:spcAft>
            </a:pPr>
            <a: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Пломбировали корневой канал на постоянной основе Гранулотеком с помощью машинного каналонаполнителя № 35 длиной 25мм, вращая инструмент вперед и назад при постоянном движении в канале от коронки к апексу и назад. </a:t>
            </a:r>
            <a:endParaRPr lang="ru-RU" sz="20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9580" algn="just">
              <a:spcAft>
                <a:spcPts val="1000"/>
              </a:spcAft>
            </a:pPr>
            <a:endParaRPr lang="ru-RU" sz="2000" dirty="0">
              <a:solidFill>
                <a:schemeClr val="tx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7912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21921" y="700645"/>
            <a:ext cx="9702141" cy="5593278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качестве клинического примера приводим протокол лечения 16 зуба с хроническим гранулематозным периодонтитом.</a:t>
            </a:r>
          </a:p>
          <a:p>
            <a:pPr indent="360680" algn="just">
              <a:lnSpc>
                <a:spcPct val="150000"/>
              </a:lnSpc>
              <a:spcAft>
                <a:spcPts val="1000"/>
              </a:spcAft>
            </a:pPr>
            <a: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Пациентка В. явилась на прием 05.04.2023г. с жалобами на наличие полости в зубе на верхней челюсти справа. Из анамнеза: зуб ранее лечен по поводу кариеса, пломба выпала несколько месяцев назад. Зуб ранее беспокоил. Около месяца зуб не беспокоит.</a:t>
            </a:r>
            <a:endParaRPr lang="ru-RU" sz="2000" dirty="0">
              <a:solidFill>
                <a:schemeClr val="tx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50000"/>
              </a:lnSpc>
              <a:spcAft>
                <a:spcPts val="1000"/>
              </a:spcAft>
            </a:pPr>
            <a: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Объективно: лицо симметрично, кожные покровы чистые, регионарные лимфоузлы не увеличены. Слизистая оболочка десны в области 14, 15, 16 зубов бледно-розового цвета. На </a:t>
            </a:r>
            <a:r>
              <a:rPr lang="ru-RU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аппроксимально</a:t>
            </a:r>
            <a: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-медиальной поверхности 16 зуба глубокая кариозная полость с пигментированным дентином в пределах околопульпарного дентина. Реакция на температурные раздражители, перкуссия, зондирование дна и стенок полости безболезненны. </a:t>
            </a:r>
            <a:endParaRPr lang="ru-RU" sz="2000" dirty="0">
              <a:solidFill>
                <a:schemeClr val="tx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15973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46909" y="403761"/>
            <a:ext cx="10257703" cy="6175169"/>
          </a:xfrm>
        </p:spPr>
        <p:txBody>
          <a:bodyPr>
            <a:normAutofit/>
          </a:bodyPr>
          <a:lstStyle/>
          <a:p>
            <a:pPr algn="just"/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Рентгенологически - рентгенопрозрачность костной ткани в области верхушек дистального и небного корней имеет четкие границы овальной формы. В области верхушки небного корня участок радиопросветления с четким контуром в виде границы повышенной рентгеноконтрастности. Пространства периодонтальных связок в области небного и дистально-щечного корней неравномерно утолщены и представлены в виде полосы просветления между компактным слоем лунки и наружной поверхностью корня. Границы гайморовой пазухи не нарушены 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(рисунок 3).</a:t>
            </a:r>
          </a:p>
          <a:p>
            <a:pPr algn="just"/>
            <a:endParaRPr lang="ru-RU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0661967-D00F-41DB-93F8-DC2C081DA5B5}"/>
              </a:ext>
            </a:extLst>
          </p:cNvPr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2000"/>
                    </a14:imgEffect>
                    <a14:imgEffect>
                      <a14:brightnessContrast bright="-8000" contras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370"/>
          <a:stretch>
            <a:fillRect/>
          </a:stretch>
        </p:blipFill>
        <p:spPr bwMode="auto">
          <a:xfrm>
            <a:off x="4997450" y="2668904"/>
            <a:ext cx="2769012" cy="229498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D6C7F81-AE89-4C7C-827E-55C233E5BAD3}"/>
              </a:ext>
            </a:extLst>
          </p:cNvPr>
          <p:cNvSpPr txBox="1"/>
          <p:nvPr/>
        </p:nvSpPr>
        <p:spPr>
          <a:xfrm>
            <a:off x="3348842" y="5308010"/>
            <a:ext cx="6222670" cy="4633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9580" algn="ctr">
              <a:lnSpc>
                <a:spcPct val="150000"/>
              </a:lnSpc>
              <a:spcAft>
                <a:spcPts val="1000"/>
              </a:spcAft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Рисунок 3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Диагностическая рентгенограмма 16 зуба.</a:t>
            </a:r>
            <a:endParaRPr lang="ru-RU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00484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06286" y="391885"/>
            <a:ext cx="10198326" cy="5712031"/>
          </a:xfrm>
        </p:spPr>
        <p:txBody>
          <a:bodyPr>
            <a:normAutofit/>
          </a:bodyPr>
          <a:lstStyle/>
          <a:p>
            <a:pPr algn="just"/>
            <a: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 КЛКТ в коронковой части 16 зуба на </a:t>
            </a:r>
            <a:r>
              <a:rPr lang="ru-RU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аппроксимально</a:t>
            </a:r>
            <a: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-медиальной поверхности визуализируется тень с неровными краями по периферии, соответствующая по форме и размерам кариозной полости, сообщающаяся с пульповой камерой в области медиально-щечного корня (рисунок </a:t>
            </a:r>
            <a: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4).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algn="just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Рисунок 4.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Диагностическое КЛКТ 16 зуба.</a:t>
            </a:r>
            <a:endParaRPr lang="ru-RU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7EA31F1-84FB-4088-9AD9-4568B1C32303}"/>
              </a:ext>
            </a:extLst>
          </p:cNvPr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-6000" contrast="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6376" y="1733796"/>
            <a:ext cx="2614465" cy="32894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33767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26918" y="495588"/>
            <a:ext cx="9761518" cy="5537077"/>
          </a:xfrm>
        </p:spPr>
        <p:txBody>
          <a:bodyPr>
            <a:noAutofit/>
          </a:bodyPr>
          <a:lstStyle/>
          <a:p>
            <a:pPr algn="just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Периодонтит является распространенным стоматологическим заболеванием,  его лечение представляет определенные сложности. В течение года посещаемость пациентов с деструктивными формами периодонтита составляют 20-56% от общего числа обращающихся (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Дурова, А.В. Консервативное лечение пациентов с деструктивными формами апикальных периодонтитов материалами на основе ортофосфатов кальция. Автор. дисс. канд. мед. наук. Тверь, 2018. 18с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.). По данным А.Ю. Розенбаума 30-45% обратившихся за эндодонтической помощью на амбулаторном приеме являются лица с деструктивными формами периодонтита (</a:t>
            </a:r>
            <a:r>
              <a:rPr lang="ru-RU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Розенбаум, А. Ю. Оптимизация комплексного лечения пациентов с хроническим апикальным периодонтитом : спец. 14.01.14 «Стоматология» : автореферат диссертации на соискание ученой степени кандидата медицинских наук / Розенбаум Анастасия Юрьевна; Сам. гос. мед. ун-т. — Самара, 2017. — 24 с.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И.В. Жакот и А.Ж. Петрикас сообщают, что возвращаются на перелечивание зубов с периодонтитом через год после эндодонтического лечения 58-71,6% пациентов, из них в 5-7% зубов приходится на удаление (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Жакот, И.В. Модификация структуры эндодонтических силлеров под действием электромагнитного поля / И.В. Жакот Специальность 14.01.14-стоматология. дис…. канд.мед.наук. Воронеж, 2019. 154 с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.). </a:t>
            </a:r>
          </a:p>
        </p:txBody>
      </p:sp>
    </p:spTree>
    <p:extLst>
      <p:ext uri="{BB962C8B-B14F-4D97-AF65-F5344CB8AC3E}">
        <p14:creationId xmlns:p14="http://schemas.microsoft.com/office/powerpoint/2010/main" val="5556347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28156" y="296883"/>
            <a:ext cx="10545288" cy="6080166"/>
          </a:xfrm>
        </p:spPr>
        <p:txBody>
          <a:bodyPr/>
          <a:lstStyle/>
          <a:p>
            <a:pPr indent="449580" algn="just">
              <a:lnSpc>
                <a:spcPct val="150000"/>
              </a:lnSpc>
              <a:spcAft>
                <a:spcPts val="10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апикальной области небного и дистально-щечного корней участки рентгенопрозрачности повышенной интенсивности овальной формы.</a:t>
            </a:r>
            <a:r>
              <a:rPr lang="ru-RU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вертикальном срезе КЛКТ в области верхушки небного корня зуба выявлена деструкция костной ткани в виде участка повышенной прозрачности и интенсивности, имеющая четкие контуры овальной формы 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(рисунок 5).</a:t>
            </a:r>
          </a:p>
          <a:p>
            <a:pPr indent="449580" algn="just">
              <a:lnSpc>
                <a:spcPct val="150000"/>
              </a:lnSpc>
              <a:spcAft>
                <a:spcPts val="1000"/>
              </a:spcAft>
            </a:pPr>
            <a:endParaRPr lang="ru-RU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86FF8DA-AB84-4A37-9758-A2AFC10F6CC3}"/>
              </a:ext>
            </a:extLst>
          </p:cNvPr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8000"/>
                    </a14:imgEffect>
                    <a14:imgEffect>
                      <a14:brightnessContrast contrast="2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6187" y="2158249"/>
            <a:ext cx="2484026" cy="322902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67E767F-DAD9-4555-BEA3-2D59CD067D32}"/>
              </a:ext>
            </a:extLst>
          </p:cNvPr>
          <p:cNvSpPr txBox="1"/>
          <p:nvPr/>
        </p:nvSpPr>
        <p:spPr>
          <a:xfrm>
            <a:off x="3099460" y="5486400"/>
            <a:ext cx="8348353" cy="4633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60680" algn="just">
              <a:lnSpc>
                <a:spcPct val="150000"/>
              </a:lnSpc>
              <a:spcAft>
                <a:spcPts val="1000"/>
              </a:spcAft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Рисунок 5.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Диагностическое КЛКТ 16 зуба до обтурации корневых каналов</a:t>
            </a:r>
            <a:endParaRPr lang="ru-RU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42415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03169" y="629392"/>
            <a:ext cx="10034649" cy="5997039"/>
          </a:xfrm>
        </p:spPr>
        <p:txBody>
          <a:bodyPr>
            <a:noAutofit/>
          </a:bodyPr>
          <a:lstStyle/>
          <a:p>
            <a:pPr indent="360680" algn="just">
              <a:lnSpc>
                <a:spcPct val="150000"/>
              </a:lnSpc>
              <a:spcAft>
                <a:spcPts val="1000"/>
              </a:spcAft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основании клинико-рентгенологического обследования установлен диагноз - хронический гранулематозный периодонтит 16 зуба. </a:t>
            </a:r>
            <a:endParaRPr lang="ru-RU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60680" algn="just">
              <a:lnSpc>
                <a:spcPct val="150000"/>
              </a:lnSpc>
              <a:spcAft>
                <a:spcPts val="1000"/>
              </a:spcAft>
            </a:pP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Лечение: после снятия зубного налета механическим путем и наложения коффердама проведено препарирование кариозной полости с созданием доступа к устьям корневых каналов. Эвакуирован путридный распад из каналов. Проведена механическая и медикаментозная обработка корневых каналов «Гипохлоран-5», 3 % раствором перекиси водорода и 10 % раствором Бетадина. каналы высушены бумажными штифтами.  Для временной обтурации корневого канала использовали кальцийсодержащий препарат с добавлением йода – Иодотин на 14 дней. Полость зуба герметично закрыта временной пломбой из Уницема. Даны рекомендации по уходу за полостью рта. Повторное посещение стоматолога назначено через две недели.</a:t>
            </a:r>
            <a:endParaRPr lang="ru-RU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64128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33798" y="961901"/>
            <a:ext cx="9678390" cy="5427024"/>
          </a:xfrm>
        </p:spPr>
        <p:txBody>
          <a:bodyPr>
            <a:noAutofit/>
          </a:bodyPr>
          <a:lstStyle/>
          <a:p>
            <a:pPr indent="360680" algn="just">
              <a:spcAft>
                <a:spcPts val="1000"/>
              </a:spcAft>
            </a:pPr>
            <a: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 второе посещение через две недели пациентка жалоб не предъявляла.</a:t>
            </a:r>
            <a:endParaRPr lang="ru-RU" sz="2000" dirty="0">
              <a:solidFill>
                <a:schemeClr val="tx1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60680" algn="just">
              <a:spcAft>
                <a:spcPts val="1000"/>
              </a:spcAft>
            </a:pPr>
            <a: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Объективно: в зубе сохранена временная пломба. Перкуссия безболезненная. Слизистая оболочка в области 16 зуба бледно-розового цвета, пальпация безболезненная. </a:t>
            </a:r>
            <a:endParaRPr lang="ru-RU" sz="2000" dirty="0">
              <a:solidFill>
                <a:schemeClr val="tx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60680" algn="just">
              <a:spcAft>
                <a:spcPts val="1000"/>
              </a:spcAft>
            </a:pPr>
            <a: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Лечение: после наложения коффердама временная пломба удалена, проведено препарирование кариозной полости, механическая и медикаментозная обработка корневых каналов по вышеописанной методике. Каналы высушены с помощью бумажных штифтов и запломбированы на постоянной основе Гранулотек с гуттаперчевыми штифтами. </a:t>
            </a:r>
            <a:endParaRPr lang="ru-RU" sz="2000" dirty="0">
              <a:solidFill>
                <a:schemeClr val="tx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 горизонтальном срезе КЛКТ от 19.04.2023г. видна плотная обтурация корневых каналов 16 зуба пломбировочным материалом в апикальной области в виде участков затемнения по своей конфигурации и рентгеноконтрастности соответствующих пломбировочному материалу. Очаг деструкции костной ткани с четкими контурами овальной формы в области небного и дистально-щечного корней (рисунок 6.). </a:t>
            </a:r>
            <a:endParaRPr lang="ru-RU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843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20042" y="558139"/>
            <a:ext cx="9761516" cy="5759533"/>
          </a:xfrm>
        </p:spPr>
        <p:txBody>
          <a:bodyPr>
            <a:normAutofit/>
          </a:bodyPr>
          <a:lstStyle/>
          <a:p>
            <a:pPr algn="just"/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Пломба выполнена из фотополимерного материала.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Пришлифовка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полировка пломбы. Даны рекомендации по уходу за полостью рта. Рекомендовано явиться для профилактического осмотра через 6 месяцев. </a:t>
            </a:r>
            <a:endParaRPr lang="ru-RU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424B85F-D1A6-4B80-8A02-DD656C5BF899}"/>
              </a:ext>
            </a:extLst>
          </p:cNvPr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4000"/>
                    </a14:imgEffect>
                    <a14:imgEffect>
                      <a14:brightnessContrast bright="18000" contrast="3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6772" y="2101949"/>
            <a:ext cx="3564708" cy="265410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A6D5148-09FB-42DA-8ACD-3108AADF54B9}"/>
              </a:ext>
            </a:extLst>
          </p:cNvPr>
          <p:cNvSpPr txBox="1"/>
          <p:nvPr/>
        </p:nvSpPr>
        <p:spPr>
          <a:xfrm>
            <a:off x="1318162" y="4251365"/>
            <a:ext cx="10141526" cy="10945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60680" algn="just">
              <a:lnSpc>
                <a:spcPct val="150000"/>
              </a:lnSpc>
              <a:spcAft>
                <a:spcPts val="1000"/>
              </a:spcAft>
            </a:pPr>
            <a:endParaRPr lang="ru-RU" sz="20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60680" algn="just">
              <a:lnSpc>
                <a:spcPct val="150000"/>
              </a:lnSpc>
              <a:spcAft>
                <a:spcPts val="1000"/>
              </a:spcAft>
            </a:pP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Рисунок 6. 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Диагностическое КЛКТ 16 зуба после обтурации корневых каналов.</a:t>
            </a:r>
            <a:endParaRPr lang="ru-RU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84874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2A697CA6-8DEE-4190-B78B-691241E3A0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8171" y="641268"/>
            <a:ext cx="9806441" cy="5269954"/>
          </a:xfrm>
        </p:spPr>
        <p:txBody>
          <a:bodyPr>
            <a:normAutofit fontScale="92500"/>
          </a:bodyPr>
          <a:lstStyle/>
          <a:p>
            <a:pPr indent="360680" algn="just">
              <a:lnSpc>
                <a:spcPct val="150000"/>
              </a:lnSpc>
              <a:spcAft>
                <a:spcPts val="1000"/>
              </a:spcAft>
            </a:pPr>
            <a: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Ввиду того, что пациентка не смогла вовремя явиться на прием через 6 месяцев, она явилась для лечения другого зуба через 2 года и 2 месяца. </a:t>
            </a:r>
            <a:endParaRPr lang="ru-RU" sz="2000" dirty="0">
              <a:solidFill>
                <a:schemeClr val="tx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60680" algn="just">
              <a:lnSpc>
                <a:spcPct val="150000"/>
              </a:lnSpc>
              <a:spcAft>
                <a:spcPts val="1000"/>
              </a:spcAft>
            </a:pPr>
            <a: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третье посещение пациентка жалоб на 16 зуб не предъявляла. </a:t>
            </a:r>
            <a:endParaRPr lang="ru-RU" sz="2000" dirty="0">
              <a:solidFill>
                <a:schemeClr val="tx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60680" algn="just">
              <a:lnSpc>
                <a:spcPct val="150000"/>
              </a:lnSpc>
              <a:spcAft>
                <a:spcPts val="1000"/>
              </a:spcAft>
            </a:pPr>
            <a: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Объективно: 16 зуб покрыт металлокерамической коронкой. Перкуссия безболезненная. Слизистая оболочка бледно розового цвета. На контрольной рентгенограмме 16 зуба  на всю рабочую длину прослеживается плотная обтурация корневых каналов в виде непрерывной тени по своей рентгенопрозрачности соответствующей пломбировочному материалу. Пространства периодонтальных связок в области всех корней соответствуют физиологической норме. В апикальной области дистально-щечного корня деструкции костной ткани нет. Костный рисунок сохранен.</a:t>
            </a:r>
            <a:endParaRPr lang="ru-RU" sz="2000" dirty="0">
              <a:solidFill>
                <a:schemeClr val="tx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53030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4588D8-865D-4A0F-842B-88BB1A607D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8836" y="624109"/>
            <a:ext cx="6329548" cy="1085937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Благодарим за внимание</a:t>
            </a:r>
          </a:p>
        </p:txBody>
      </p:sp>
      <p:pic>
        <p:nvPicPr>
          <p:cNvPr id="1028" name="Picture 4" descr="Picture background">
            <a:extLst>
              <a:ext uri="{FF2B5EF4-FFF2-40B4-BE49-F238E27FC236}">
                <a16:creationId xmlns:a16="http://schemas.microsoft.com/office/drawing/2014/main" id="{F0F5F46E-0648-4BF3-A88A-3C147F4E8EB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004"/>
          <a:stretch/>
        </p:blipFill>
        <p:spPr bwMode="auto">
          <a:xfrm>
            <a:off x="4006473" y="2133600"/>
            <a:ext cx="4179053" cy="4100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14174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463138"/>
            <a:ext cx="10515600" cy="5713825"/>
          </a:xfrm>
        </p:spPr>
        <p:txBody>
          <a:bodyPr>
            <a:noAutofit/>
          </a:bodyPr>
          <a:lstStyle/>
          <a:p>
            <a:pPr algn="just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А.В. Митронин и М.М. Герасимова утверждают, что неудачное лечение зубов с периапикальной патологией достигает  95% (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Митронин. А.В., Герасимова, М.М. Эндодонтическое лечение болезней пульпы и периодонта (Часть 2). Применение гидроксида кальция в эндодонтии // Эндодонтия today, 2012, № 4, С. 3 – 8.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данным А.К.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Иорданишвили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50-70% зубов имеют дельтовидные ответвления в апикальной области корневых каналов, что является препятствием для проведения качественной эндодонтии. Поэтому в 6% случаев это лечение заканчивается удалением зуба (</a:t>
            </a:r>
            <a:r>
              <a:rPr lang="ru-RU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Иорданишвили</a:t>
            </a:r>
            <a:r>
              <a:rPr lang="ru-RU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А. К. Анализ причин удаления зубов и качество заполнения медицинской документации в хирургическом кабинете стоматологической поликлиники / A. K. </a:t>
            </a:r>
            <a:r>
              <a:rPr lang="ru-RU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Иорданишвили</a:t>
            </a:r>
            <a:r>
              <a:rPr lang="ru-RU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И. А. Толмачев, A. M. </a:t>
            </a:r>
            <a:r>
              <a:rPr lang="ru-RU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Сагалатый</a:t>
            </a:r>
            <a:r>
              <a:rPr lang="ru-RU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// Институт стоматологии. – 2008. – Т. 3, № 40. – С. 28–29.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algn="just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Качественная обтурация корневых каналов наблюдается только в 25,2% случаев (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Сандакова, Д.Ц. Анализ распространенности, качества лечения и исходов осложненного кариеса зубов как основа программы профилактики в стоматологии / Д.Ц. Сандакова // </a:t>
            </a:r>
            <a:r>
              <a:rPr lang="ru-RU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Автореф.канд.мед.наук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Иркутск, 2004. – 21с.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4805442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0E77BE73-5D46-48D1-AF65-1AF418441E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8795" y="736270"/>
            <a:ext cx="9865817" cy="5174952"/>
          </a:xfrm>
        </p:spPr>
        <p:txBody>
          <a:bodyPr>
            <a:normAutofit lnSpcReduction="10000"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Выведение пломбировочного материала за апикальное отверстие наблюдается в 22% (</a:t>
            </a:r>
            <a:r>
              <a:rPr lang="ru-RU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Гор, И. А. Лечение пациентов с инородным телом (пломбировочным материалом) в костной ткани челюстей и мягких тканях : специальность 14.01.14 «Стоматология» : диссертация на соискание ученой степени кандидата медицинских наук / Гор </a:t>
            </a:r>
            <a:r>
              <a:rPr lang="ru-RU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Илана</a:t>
            </a:r>
            <a:r>
              <a:rPr lang="ru-RU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Александровна; Первый Московский государственный медицинский университет им. И. М. Сеченова. – Москва, 2020. –150 с</a:t>
            </a:r>
            <a:r>
              <a:rPr lang="ru-RU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algn="just"/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</a:t>
            </a:r>
            <a: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Huang </a:t>
            </a:r>
            <a: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 соавт. (2024) утверждают, что необходимо анализировать факторы риска эндодонтического лечения, т.к.  осложнения могут возникать в 57,8 % случаев (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Expert consensus on difficulty assessment of endodontic therapy / 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D. Huang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 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X. Wang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 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J. Liang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[et al.] // 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International Journal of Oral Science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– 2024. – Vol. 16, N 22. – </a:t>
            </a:r>
            <a:r>
              <a:rPr lang="ru-RU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1–11. doi: 10.1038/s41368-024-00285-0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). </a:t>
            </a:r>
          </a:p>
          <a:p>
            <a:pPr algn="just"/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На сегодняшний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день нет однозначных данных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об отдаленных результатах консервативного лечения зубов с деструктивными формами периодонтита (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Байназарова Н.Т. Анализ качества эндодонтического лечения, профилактика осложнений (по данным литературы) / Н.Т. Байназарова, М.К. Искакова // Вестник </a:t>
            </a:r>
            <a:r>
              <a:rPr kumimoji="0" lang="ru-RU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КазНМУ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– 2017. – № 3. – С. 186-189.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). </a:t>
            </a:r>
          </a:p>
          <a:p>
            <a:pPr algn="just"/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55851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79418" y="629391"/>
            <a:ext cx="9583387" cy="5547571"/>
          </a:xfrm>
        </p:spPr>
        <p:txBody>
          <a:bodyPr>
            <a:normAutofit/>
          </a:bodyPr>
          <a:lstStyle/>
          <a:p>
            <a:pPr lvl="0" algn="just">
              <a:buClr>
                <a:srgbClr val="A53010"/>
              </a:buClr>
              <a:defRPr/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Сегодня благодаря современным научным исследованиям стоматологам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предоставляются различные варианты лечения зубов (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 effect of radiotherapy delivery time and obturation materials on the fracture resistance of mandibular premolars [Text] / S.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Aktemur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Türker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[et al.] // Clin. Oral.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Investig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–2021. – Vol. 25, N 3. – P. 901–905.; Filling of small oval root canals: influence of sealer placement and filling technique [Text] / F.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Haverroth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Schünemann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[et al.] // Quintessence Int. – 2021. – Vol. 52, N 1. – P. 8–19.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).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Эндодонтическое лечение – это высокотехнологичная процедура решающая сложные медицинские задачи, включающие в себя разработку алгоритма лечения деструктивных форм периодонтита (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Efficacy of an arrow-shaped ultrasonic tip for the removal of residual root canal filling materials [Text] / E. J. N. L. Silva [et al.] // Aust Endod J. – 2021. doi: 10.1111/aej.12505.; Efficacy of reciprocating and rotary retreatment nickel-titanium file systems for removing filling materials with a complementary cleaning method in oval canals [Text] / S. Dhaimy [et al.] // Restor Dent Endod. – 2021. – Vol. 46, N 1. – e13.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buClr>
                <a:srgbClr val="A53010"/>
              </a:buClr>
              <a:defRPr/>
            </a:pP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783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38795" y="831273"/>
            <a:ext cx="9642764" cy="5345690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Цель исследования: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повышение эффективности лечения хронического апикального периодонтита путём воздействия лекарственными препаратами на микробиоту корневых каналов.</a:t>
            </a:r>
          </a:p>
          <a:p>
            <a:r>
              <a:rPr lang="ru-RU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Задачи исследования: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разработать схему медикаментозной обработки корневых каналов в зависимости от формы хронического апикального периодонтита.</a:t>
            </a:r>
            <a:r>
              <a:rPr lang="ru-RU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основании клинико-рентгенологических наблюдений определить эффективность предложенного метода лечения </a:t>
            </a:r>
            <a:endParaRPr lang="ru-RU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  <a:p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21676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38794" y="522515"/>
            <a:ext cx="9715005" cy="5593278"/>
          </a:xfrm>
        </p:spPr>
        <p:txBody>
          <a:bodyPr>
            <a:no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хроническими формами апикального периодонтита лечили зубы соответствующие коду классификации МКБ-10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К04.5 «Хронический апикальный периодонтит». Было пролечено 70 зубов у 63 пациентов в возрасте от 20 до 60 лет с диагнозом хронический гранулематозный периодонтит. Диагноз выставляли на основании сбора жалоб, анамнеза заболевания, объективного и рентгенологического обследования. </a:t>
            </a:r>
          </a:p>
          <a:p>
            <a:pPr algn="just"/>
            <a:r>
              <a:rPr lang="ru-RU" sz="2000" b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 включения: 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зубы с </a:t>
            </a:r>
            <a:r>
              <a:rPr lang="ru-RU" sz="2000" dirty="0">
                <a:solidFill>
                  <a:srgbClr val="1A1A1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установленным диагнозом хронический гранулематозный периодонтит;</a:t>
            </a:r>
          </a:p>
          <a:p>
            <a:pPr algn="just"/>
            <a:r>
              <a:rPr lang="ru-RU" sz="2000" dirty="0">
                <a:solidFill>
                  <a:srgbClr val="1A1A1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отсутствие в анамнезе эндодонтического лечения;</a:t>
            </a:r>
          </a:p>
          <a:p>
            <a:pPr algn="just"/>
            <a:r>
              <a:rPr lang="ru-RU" sz="2000" dirty="0">
                <a:solidFill>
                  <a:srgbClr val="1A1A1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воспалительные заболевания пародонта </a:t>
            </a:r>
            <a:r>
              <a:rPr lang="ru-RU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dirty="0">
                <a:solidFill>
                  <a:srgbClr val="1A1A1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стадия ремиссии).</a:t>
            </a:r>
          </a:p>
          <a:p>
            <a:pPr algn="just"/>
            <a:r>
              <a:rPr lang="ru-RU" sz="2000" b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 исключения:</a:t>
            </a:r>
          </a:p>
          <a:p>
            <a:pPr algn="just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анатомические особенности влияющие на качество эндодонтического лечения; </a:t>
            </a:r>
          </a:p>
          <a:p>
            <a:pPr algn="just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обострение хронического процесса;</a:t>
            </a:r>
          </a:p>
          <a:p>
            <a:pPr algn="just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пациенты давали информированное согласие на лечение.</a:t>
            </a:r>
          </a:p>
        </p:txBody>
      </p:sp>
    </p:spTree>
    <p:extLst>
      <p:ext uri="{BB962C8B-B14F-4D97-AF65-F5344CB8AC3E}">
        <p14:creationId xmlns:p14="http://schemas.microsoft.com/office/powerpoint/2010/main" val="25511611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98170" y="581891"/>
            <a:ext cx="9655629" cy="5595072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Клиническое обследование пациентов включало в себя комплекс мероприятий: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Проводили использование </a:t>
            </a:r>
            <a:r>
              <a:rPr lang="ru-RU" sz="2000" dirty="0">
                <a:solidFill>
                  <a:srgbClr val="1A1A1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вне ротовых и внутри ротовых методов обследования.</a:t>
            </a:r>
            <a:endParaRPr lang="ru-RU" sz="2000" dirty="0"/>
          </a:p>
          <a:p>
            <a:pPr algn="just"/>
            <a:r>
              <a:rPr lang="ru-RU" sz="2000" dirty="0">
                <a:solidFill>
                  <a:srgbClr val="1A1A1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Внешний осмотр – конфигурация лица, цвет кожных покровов, состояние регионарных лимфатических узлов и мягких тканей челюстно-лицевой области.</a:t>
            </a:r>
          </a:p>
          <a:p>
            <a:pPr algn="just"/>
            <a:r>
              <a:rPr lang="ru-RU" sz="2000" dirty="0">
                <a:solidFill>
                  <a:srgbClr val="1A1A1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Осмотр полости рта – состояние слизистой оболочки, пародонта.</a:t>
            </a:r>
            <a:r>
              <a:rPr lang="ru-RU" sz="2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1A1A1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algn="just"/>
            <a:r>
              <a:rPr lang="ru-RU" sz="2000" dirty="0">
                <a:solidFill>
                  <a:srgbClr val="1A1A1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Объективное исследование – определение: цвета, степени сохранности твердых тканей зуба, подвижности зубов, зондирование полости, реакцию на перкуссию в вертикальном и горизонтальном направлениях, проводили ЭОД. </a:t>
            </a:r>
          </a:p>
          <a:p>
            <a:pPr algn="just"/>
            <a:r>
              <a:rPr lang="ru-RU" sz="2000" dirty="0">
                <a:solidFill>
                  <a:srgbClr val="1A1A1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Оценка слизистой оболочки полости рта - степень увлажненности, наличие гиперемии, цианоза, отека десны, наличия или отсутствия свищевого хода в проекции корней зубов.</a:t>
            </a:r>
            <a:endParaRPr lang="ru-RU" sz="2000" dirty="0">
              <a:solidFill>
                <a:srgbClr val="1A1A1A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Осмотр и пальпация мягких тканей – цвет слизистой оболочки у пораженного зуба, наличие воспалительного инфильтрата, пальпаторно определяя его размеры, болезненность, консистенцию. </a:t>
            </a:r>
          </a:p>
          <a:p>
            <a:pPr algn="just"/>
            <a:r>
              <a:rPr lang="ru-RU" sz="2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Исследование причинного зуба – болезненность в области причинного зуба, зондирование дна кариозной полости, реакция зуба на температурные раздражители, перкуссия: вертикальная и горизонтальная – для сравнительной оценки.</a:t>
            </a:r>
            <a:endParaRPr lang="ru-RU" sz="2200" dirty="0">
              <a:solidFill>
                <a:schemeClr val="tx1"/>
              </a:solidFill>
            </a:endParaRPr>
          </a:p>
          <a:p>
            <a:pPr algn="just"/>
            <a:endParaRPr lang="ru-RU" sz="2200" dirty="0">
              <a:solidFill>
                <a:schemeClr val="tx1"/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  <a:p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6593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74420" y="498764"/>
            <a:ext cx="9679379" cy="5678199"/>
          </a:xfrm>
        </p:spPr>
        <p:txBody>
          <a:bodyPr>
            <a:normAutofit/>
          </a:bodyPr>
          <a:lstStyle/>
          <a:p>
            <a:pPr algn="just"/>
            <a: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Для измерения электрического сопротивления различных участков зуба использовали </a:t>
            </a:r>
            <a: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апекслокатор</a:t>
            </a:r>
            <a:r>
              <a:rPr lang="ru-RU" sz="20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en-US" sz="2000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NovApex</a:t>
            </a:r>
            <a:r>
              <a:rPr lang="ru-RU" sz="20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(рисунок 1)</a:t>
            </a:r>
            <a:r>
              <a:rPr lang="ru-RU" sz="20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работающий</a:t>
            </a:r>
            <a:r>
              <a:rPr lang="ru-RU" sz="20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 помощью двух электродов: пассивный электрод прикрепляется к губе пациента, активный – к файлу, вводимому в корневой канал.</a:t>
            </a:r>
          </a:p>
          <a:p>
            <a:pPr algn="just"/>
            <a: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Когда файл достигал верхушки корня, сопротивление резко снижалось из-за определённого сопротивления в апексе и данный прибор сигнализировал звуковым и графическим индикатором.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4" name="Рисунок 3" descr="Торговые представители:">
            <a:extLst>
              <a:ext uri="{FF2B5EF4-FFF2-40B4-BE49-F238E27FC236}">
                <a16:creationId xmlns:a16="http://schemas.microsoft.com/office/drawing/2014/main" id="{4DA96354-2B64-4573-A579-1EDC47267601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2" t="24000" r="58427" b="46212"/>
          <a:stretch/>
        </p:blipFill>
        <p:spPr bwMode="auto">
          <a:xfrm>
            <a:off x="5058888" y="3146961"/>
            <a:ext cx="2909456" cy="242256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E5ED3F9-D9E7-4EFE-973D-8C39403433C9}"/>
              </a:ext>
            </a:extLst>
          </p:cNvPr>
          <p:cNvSpPr txBox="1"/>
          <p:nvPr/>
        </p:nvSpPr>
        <p:spPr>
          <a:xfrm rot="10800000" flipV="1">
            <a:off x="4512622" y="5695933"/>
            <a:ext cx="5153890" cy="498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Рисунок 1. </a:t>
            </a:r>
            <a:r>
              <a:rPr lang="ru-RU" sz="2000" dirty="0">
                <a:solidFill>
                  <a:srgbClr val="01011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Апекслокатор «</a:t>
            </a:r>
            <a:r>
              <a:rPr lang="en-US" sz="2000" dirty="0" err="1">
                <a:solidFill>
                  <a:srgbClr val="01011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NovApex</a:t>
            </a:r>
            <a:r>
              <a:rPr lang="ru-RU" sz="2000" dirty="0">
                <a:solidFill>
                  <a:srgbClr val="01011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5682469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565</TotalTime>
  <Words>2895</Words>
  <Application>Microsoft Office PowerPoint</Application>
  <PresentationFormat>Широкоэкранный</PresentationFormat>
  <Paragraphs>114</Paragraphs>
  <Slides>25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1" baseType="lpstr">
      <vt:lpstr>Arial</vt:lpstr>
      <vt:lpstr>Calibri</vt:lpstr>
      <vt:lpstr>Century Gothic</vt:lpstr>
      <vt:lpstr>Times New Roman</vt:lpstr>
      <vt:lpstr>Wingdings 3</vt:lpstr>
      <vt:lpstr>Легкий дым</vt:lpstr>
      <vt:lpstr>Усовершенствование методологии лечения зубов с хроническим гранулематозным периодонтитом (клинический пример).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Благодарим за внимание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Классификации беззубых челюстей</dc:title>
  <dc:creator>User</dc:creator>
  <cp:lastModifiedBy>User</cp:lastModifiedBy>
  <cp:revision>59</cp:revision>
  <dcterms:created xsi:type="dcterms:W3CDTF">2021-09-29T16:19:13Z</dcterms:created>
  <dcterms:modified xsi:type="dcterms:W3CDTF">2026-04-27T16:10:40Z</dcterms:modified>
</cp:coreProperties>
</file>