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03" r:id="rId1"/>
  </p:sldMasterIdLst>
  <p:notesMasterIdLst>
    <p:notesMasterId r:id="rId16"/>
  </p:notesMasterIdLst>
  <p:sldIdLst>
    <p:sldId id="258" r:id="rId2"/>
    <p:sldId id="607" r:id="rId3"/>
    <p:sldId id="633" r:id="rId4"/>
    <p:sldId id="634" r:id="rId5"/>
    <p:sldId id="641" r:id="rId6"/>
    <p:sldId id="627" r:id="rId7"/>
    <p:sldId id="628" r:id="rId8"/>
    <p:sldId id="629" r:id="rId9"/>
    <p:sldId id="636" r:id="rId10"/>
    <p:sldId id="630" r:id="rId11"/>
    <p:sldId id="637" r:id="rId12"/>
    <p:sldId id="642" r:id="rId13"/>
    <p:sldId id="632" r:id="rId14"/>
    <p:sldId id="635" r:id="rId15"/>
  </p:sldIdLst>
  <p:sldSz cx="9144000" cy="5715000" type="screen16x10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8F7FF2-0D29-4EE3-8C95-8EA45AAD75A0}">
          <p14:sldIdLst>
            <p14:sldId id="258"/>
            <p14:sldId id="607"/>
            <p14:sldId id="633"/>
            <p14:sldId id="634"/>
            <p14:sldId id="641"/>
            <p14:sldId id="627"/>
            <p14:sldId id="628"/>
            <p14:sldId id="629"/>
            <p14:sldId id="636"/>
            <p14:sldId id="630"/>
            <p14:sldId id="637"/>
            <p14:sldId id="642"/>
            <p14:sldId id="632"/>
            <p14:sldId id="635"/>
          </p14:sldIdLst>
        </p14:section>
        <p14:section name="Раздел без заголовка" id="{A9C7583C-6D0E-4B7A-B5F9-40107D7B423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3D69B"/>
    <a:srgbClr val="00CC99"/>
    <a:srgbClr val="990033"/>
    <a:srgbClr val="5CA5EE"/>
    <a:srgbClr val="FF3535"/>
    <a:srgbClr val="E6D5F3"/>
    <a:srgbClr val="D1F7F7"/>
    <a:srgbClr val="F1DEF8"/>
    <a:srgbClr val="6E6868"/>
    <a:srgbClr val="FFF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9" autoAdjust="0"/>
    <p:restoredTop sz="93120" autoAdjust="0"/>
  </p:normalViewPr>
  <p:slideViewPr>
    <p:cSldViewPr>
      <p:cViewPr varScale="1">
        <p:scale>
          <a:sx n="105" d="100"/>
          <a:sy n="105" d="100"/>
        </p:scale>
        <p:origin x="562" y="62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7EAACE5-7182-44C3-A48F-20C9DBE63CB8}" type="datetimeFigureOut">
              <a:rPr lang="ru-RU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1515C7-898B-4429-BDF8-BED42874C3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2306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88DE7-C795-47EF-831A-2493E067FDAA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93B3-FE53-4CEB-AB1B-E42C8D3610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94E4D-CBEB-4E5B-9C42-DD89FB8B4572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D61C-6D40-4E35-B9F5-3EC8F8E139A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845EA-0AE0-4C9F-BE55-8A823600EE91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0CFBF-CE45-479C-BB9A-0EC55F65CD8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CA045-C1A0-4ACE-A7D5-4EB8DFA99B3E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FE-FC8A-4EAA-971F-657F56CB24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56A81A-23AD-41D5-ADD8-BF1AB27EC4E5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977B-8622-4D58-ACA5-C8AB188040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CA045-C1A0-4ACE-A7D5-4EB8DFA99B3E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FE-FC8A-4EAA-971F-657F56CB24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CA045-C1A0-4ACE-A7D5-4EB8DFA99B3E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FE-FC8A-4EAA-971F-657F56CB24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706D61-4A96-42A9-A95A-9A94A411CCC6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F5C0-9F52-4163-A6AA-9B2FD85350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CF243-6715-4E10-B5EF-E6B975C7F250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D4D9-E867-4F08-B32A-D8156259A4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9EBE3-2B71-4E7B-A4B3-C5B2BA1B38CF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23D65-50F1-42BD-B7ED-7670C9770D6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1CA045-C1A0-4ACE-A7D5-4EB8DFA99B3E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D7FE-FC8A-4EAA-971F-657F56CB24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1CA045-C1A0-4ACE-A7D5-4EB8DFA99B3E}" type="datetimeFigureOut">
              <a:rPr lang="ru-RU" smtClean="0"/>
              <a:pPr>
                <a:defRPr/>
              </a:pPr>
              <a:t>чт 09.04.26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9D7FE-FC8A-4EAA-971F-657F56CB24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4" r:id="rId1"/>
    <p:sldLayoutId id="2147485505" r:id="rId2"/>
    <p:sldLayoutId id="2147485506" r:id="rId3"/>
    <p:sldLayoutId id="2147485507" r:id="rId4"/>
    <p:sldLayoutId id="2147485508" r:id="rId5"/>
    <p:sldLayoutId id="2147485509" r:id="rId6"/>
    <p:sldLayoutId id="2147485510" r:id="rId7"/>
    <p:sldLayoutId id="2147485511" r:id="rId8"/>
    <p:sldLayoutId id="2147485512" r:id="rId9"/>
    <p:sldLayoutId id="2147485513" r:id="rId10"/>
    <p:sldLayoutId id="21474855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52" y="1717377"/>
            <a:ext cx="8280919" cy="228025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вакцины БЦЖ в формировании иммунного ответа</a:t>
            </a:r>
          </a:p>
        </p:txBody>
      </p:sp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2627784" y="397758"/>
            <a:ext cx="6048375" cy="9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ДонГМУ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</a:t>
            </a:r>
            <a:b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фтизиатрии и пульмонологии</a:t>
            </a:r>
          </a:p>
          <a:p>
            <a:pPr eaLnBrk="1" hangingPunct="1"/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089748"/>
            <a:ext cx="8352928" cy="86176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200" b="1" dirty="0">
                <a:cs typeface="Times New Roman" panose="02020603050405020304" pitchFamily="18" charset="0"/>
              </a:rPr>
              <a:t>VIII</a:t>
            </a:r>
            <a:r>
              <a:rPr lang="ru-RU" sz="1200" b="1" dirty="0">
                <a:cs typeface="Times New Roman" panose="02020603050405020304" pitchFamily="18" charset="0"/>
              </a:rPr>
              <a:t> Республиканская научно-практическая конференция «Актуальные вопросы педиатрии», посвященная 50-летию Городской детской клинической больницы №1 г. Донецка </a:t>
            </a:r>
          </a:p>
          <a:p>
            <a:pPr algn="ctr"/>
            <a:r>
              <a:rPr lang="ru-RU" sz="1200" b="1" dirty="0">
                <a:cs typeface="Times New Roman" panose="02020603050405020304" pitchFamily="18" charset="0"/>
              </a:rPr>
              <a:t>16.04.2026 г.</a:t>
            </a:r>
          </a:p>
          <a:p>
            <a:pPr algn="ctr"/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382" y="4043014"/>
            <a:ext cx="7704857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Письменская А.С., Лепшина С.М., Полищук Б.В.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2890"/>
            <a:ext cx="1224136" cy="1056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031" y="121862"/>
            <a:ext cx="8064896" cy="6972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Эффект действия </a:t>
            </a:r>
            <a:r>
              <a:rPr lang="ru-RU" sz="2800" b="1" dirty="0" err="1">
                <a:solidFill>
                  <a:srgbClr val="002060"/>
                </a:solidFill>
              </a:rPr>
              <a:t>trained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immunity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031" y="1109866"/>
            <a:ext cx="5184576" cy="1015653"/>
          </a:xfrm>
          <a:prstGeom prst="rect">
            <a:avLst/>
          </a:prstGeom>
          <a:solidFill>
            <a:srgbClr val="C3D69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Усиление и ускорение продукции медиаторов воспаления и повышение чувствительности иммунной системы к различным триггерам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Объект 18">
            <a:extLst>
              <a:ext uri="{FF2B5EF4-FFF2-40B4-BE49-F238E27FC236}">
                <a16:creationId xmlns:a16="http://schemas.microsoft.com/office/drawing/2014/main" id="{6DD4E060-BE4A-C027-D0A9-974D49EBC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99691"/>
            <a:ext cx="3130136" cy="200361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88031" y="3004445"/>
            <a:ext cx="3890099" cy="1318379"/>
            <a:chOff x="1459744" y="3082593"/>
            <a:chExt cx="3890099" cy="131837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59744" y="3082593"/>
              <a:ext cx="3890099" cy="13183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459744" y="3082593"/>
              <a:ext cx="3890099" cy="131837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i="0" kern="1200" dirty="0">
                  <a:solidFill>
                    <a:schemeClr val="tx1"/>
                  </a:solidFill>
                </a:rPr>
                <a:t>↑ Чувствительность иммунитета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i="0" kern="1200" dirty="0">
                  <a:solidFill>
                    <a:schemeClr val="tx1"/>
                  </a:solidFill>
                </a:rPr>
                <a:t>↑ Скорость ответа</a:t>
              </a: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i="0" kern="1200" dirty="0">
                  <a:solidFill>
                    <a:schemeClr val="tx1"/>
                  </a:solidFill>
                </a:rPr>
                <a:t>↑ Сила ответа</a:t>
              </a:r>
            </a:p>
          </p:txBody>
        </p:sp>
      </p:grp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6" y="958867"/>
            <a:ext cx="2315218" cy="18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5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43188"/>
            <a:ext cx="8064896" cy="6972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Клиническое значение </a:t>
            </a:r>
            <a:r>
              <a:rPr lang="ru-RU" sz="2800" b="1" dirty="0" err="1">
                <a:solidFill>
                  <a:srgbClr val="002060"/>
                </a:solidFill>
              </a:rPr>
              <a:t>trained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immunity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11" y="913284"/>
            <a:ext cx="4608512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b="1" dirty="0"/>
              <a:t>Респираторные инфекции:</a:t>
            </a:r>
          </a:p>
          <a:p>
            <a:endParaRPr lang="ru-RU" sz="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 более быстрое распознавание вируса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 усиленная продукция цитокинов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 ускоренный клиренс вирусной инфекции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932040" y="913284"/>
            <a:ext cx="504056" cy="1296144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52120" y="1238190"/>
            <a:ext cx="316835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снижение смертности и тяжести течения заболевания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911" y="2433241"/>
            <a:ext cx="6271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 неспецифической защиты БЦЖ наиболее изучен на гриппе А (</a:t>
            </a:r>
            <a:r>
              <a:rPr lang="en-US" sz="1600" dirty="0"/>
              <a:t>Influenza A</a:t>
            </a:r>
            <a:r>
              <a:rPr lang="ru-RU" sz="1600" dirty="0"/>
              <a:t>), респираторно-синцитиальной инфекции (</a:t>
            </a:r>
            <a:r>
              <a:rPr lang="en-US" sz="1600" dirty="0"/>
              <a:t>RSV</a:t>
            </a:r>
            <a:r>
              <a:rPr lang="ru-RU" sz="1600" dirty="0"/>
              <a:t>) и пневмококковой пневмонии (</a:t>
            </a:r>
            <a:r>
              <a:rPr lang="en-US" sz="1600" dirty="0"/>
              <a:t>streptococcus </a:t>
            </a:r>
            <a:r>
              <a:rPr lang="en-US" sz="1600" dirty="0" err="1"/>
              <a:t>pneumoniae</a:t>
            </a:r>
            <a:r>
              <a:rPr lang="ru-RU" sz="1600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66" y="3488051"/>
            <a:ext cx="5388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Ранняя вакцинация БЦЖ у новорождённых снижает неонатальную смертность от всех инфекционных причин примерно на 48% (95% ДИ 18–67%), преимущественно за счёт уменьшения смертности от сепсиса и пневмонии </a:t>
            </a:r>
            <a:r>
              <a:rPr lang="ru-RU" sz="1400" dirty="0"/>
              <a:t>*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3CAB39-D343-5FC3-31DF-8324FBC0F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5948" r="20166" b="6827"/>
          <a:stretch/>
        </p:blipFill>
        <p:spPr>
          <a:xfrm>
            <a:off x="6732240" y="2433241"/>
            <a:ext cx="1884481" cy="2381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1" y="5284113"/>
            <a:ext cx="48965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</a:t>
            </a:r>
            <a:r>
              <a:rPr lang="en-US" sz="900" dirty="0"/>
              <a:t>Cardoso, M. A., et al. (2017). "Effect of BCG vaccination on neonatal mortality: a randomized trial in </a:t>
            </a:r>
            <a:r>
              <a:rPr lang="ru-RU" sz="900" dirty="0"/>
              <a:t> </a:t>
            </a:r>
          </a:p>
          <a:p>
            <a:r>
              <a:rPr lang="ru-RU" sz="900" dirty="0"/>
              <a:t>   </a:t>
            </a:r>
            <a:r>
              <a:rPr lang="en-US" sz="900" dirty="0"/>
              <a:t>Guinea-</a:t>
            </a:r>
            <a:r>
              <a:rPr lang="en-US" sz="900" dirty="0" err="1"/>
              <a:t>Bto</a:t>
            </a:r>
            <a:r>
              <a:rPr lang="en-US" sz="900" dirty="0"/>
              <a:t>." The Lancet Global Health, 5(1)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40887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43471"/>
            <a:ext cx="8064896" cy="6972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Перекрестный иммунитет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86" y="568939"/>
            <a:ext cx="8498837" cy="338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600" b="1" dirty="0"/>
              <a:t>Может ли вакцинация БЦЖ способствовать снижению заболеваемости </a:t>
            </a:r>
            <a:r>
              <a:rPr lang="ru-RU" sz="1600" b="1" dirty="0" err="1"/>
              <a:t>микобактериозами</a:t>
            </a:r>
            <a:r>
              <a:rPr lang="ru-RU" sz="1600" b="1" dirty="0"/>
              <a:t>?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1740" y="904658"/>
            <a:ext cx="5220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Исследование, призванное проверить данную гипотезу</a:t>
            </a:r>
            <a:r>
              <a:rPr lang="ru-RU" sz="1200" dirty="0"/>
              <a:t>*</a:t>
            </a:r>
            <a:r>
              <a:rPr lang="ru-RU" sz="1600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373" y="1751626"/>
            <a:ext cx="460800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Использовали методы проточной </a:t>
            </a:r>
            <a:r>
              <a:rPr lang="ru-RU" sz="1600" dirty="0" err="1"/>
              <a:t>цитометрии</a:t>
            </a:r>
            <a:r>
              <a:rPr lang="ru-RU" sz="1600" dirty="0"/>
              <a:t>, с помощью которых определяли количество </a:t>
            </a:r>
          </a:p>
          <a:p>
            <a:r>
              <a:rPr lang="ru-RU" sz="1600" dirty="0"/>
              <a:t>      Т-клеток, реагирующих на туберкулёзные и    </a:t>
            </a:r>
          </a:p>
          <a:p>
            <a:r>
              <a:rPr lang="ru-RU" sz="1600" dirty="0"/>
              <a:t>      </a:t>
            </a:r>
            <a:r>
              <a:rPr lang="ru-RU" sz="1600" dirty="0" err="1"/>
              <a:t>нетуберкулёзные</a:t>
            </a:r>
            <a:r>
              <a:rPr lang="ru-RU" sz="1600" dirty="0"/>
              <a:t> микобактерии  </a:t>
            </a:r>
          </a:p>
          <a:p>
            <a:r>
              <a:rPr lang="ru-RU" sz="1600" dirty="0"/>
              <a:t>      (</a:t>
            </a:r>
            <a:r>
              <a:rPr lang="ru-RU" sz="1600" b="1" dirty="0" err="1"/>
              <a:t>Mycobacterium</a:t>
            </a:r>
            <a:r>
              <a:rPr lang="ru-RU" sz="1600" b="1" dirty="0"/>
              <a:t> </a:t>
            </a:r>
            <a:r>
              <a:rPr lang="ru-RU" sz="1600" b="1" dirty="0" err="1"/>
              <a:t>avium</a:t>
            </a:r>
            <a:r>
              <a:rPr lang="ru-RU" sz="1600" b="1" dirty="0"/>
              <a:t> </a:t>
            </a:r>
            <a:r>
              <a:rPr lang="ru-RU" sz="1600" b="1" dirty="0" err="1"/>
              <a:t>complex</a:t>
            </a:r>
            <a:r>
              <a:rPr lang="ru-RU" sz="1600" b="1" dirty="0"/>
              <a:t> </a:t>
            </a:r>
            <a:r>
              <a:rPr lang="ru-RU" sz="1600" dirty="0"/>
              <a:t>(MAC) и  </a:t>
            </a:r>
          </a:p>
          <a:p>
            <a:r>
              <a:rPr lang="ru-RU" sz="1600" b="1" dirty="0"/>
              <a:t>      </a:t>
            </a:r>
            <a:r>
              <a:rPr lang="ru-RU" sz="1600" b="1" dirty="0" err="1"/>
              <a:t>Mycobacterium</a:t>
            </a:r>
            <a:r>
              <a:rPr lang="ru-RU" sz="1600" b="1" dirty="0"/>
              <a:t> </a:t>
            </a:r>
            <a:r>
              <a:rPr lang="ru-RU" sz="1600" b="1" dirty="0" err="1"/>
              <a:t>abscessus</a:t>
            </a:r>
            <a:r>
              <a:rPr lang="ru-RU" sz="1600" b="1" dirty="0"/>
              <a:t> </a:t>
            </a:r>
            <a:r>
              <a:rPr lang="ru-RU" sz="1600" dirty="0"/>
              <a:t>(MAB))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Также исследовали способность Т-клеток, активированных вакциной БЦЖ, подавлять внутриклеточный рост MAС и MAB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751626"/>
            <a:ext cx="417646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Результаты:</a:t>
            </a:r>
          </a:p>
          <a:p>
            <a:pPr algn="ctr"/>
            <a:endParaRPr lang="ru-RU" sz="800" dirty="0"/>
          </a:p>
          <a:p>
            <a:pPr marL="342900" indent="-342900">
              <a:buAutoNum type="arabicPeriod"/>
            </a:pPr>
            <a:r>
              <a:rPr lang="ru-RU" sz="1600" dirty="0"/>
              <a:t>У людей с положительной туберкулиновой пробой обнаружены перекрёстно-реактивные Т-клетки, которые реагируют на MAС и MAB</a:t>
            </a:r>
          </a:p>
          <a:p>
            <a:pPr marL="342900" indent="-342900">
              <a:buAutoNum type="arabicPeriod"/>
            </a:pPr>
            <a:endParaRPr lang="ru-RU" sz="800" dirty="0"/>
          </a:p>
          <a:p>
            <a:pPr marL="342900" indent="-342900">
              <a:buAutoNum type="arabicPeriod"/>
            </a:pPr>
            <a:r>
              <a:rPr lang="ru-RU" sz="1600" dirty="0"/>
              <a:t>Т-клетки, активированные БЦЖ, могут подавлять внутриклеточный рост MAС и MAB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705192" y="1243212"/>
            <a:ext cx="122369" cy="43896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7612" y="4199291"/>
            <a:ext cx="888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Вывод:</a:t>
            </a:r>
            <a:r>
              <a:rPr lang="ru-RU" dirty="0"/>
              <a:t> вакцина БЦЖ способна формировать перекрёстный иммунитет против НТМБ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554" y="4724007"/>
            <a:ext cx="888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Эффект возможен благодаря наличию у разных микобактерий </a:t>
            </a:r>
            <a:r>
              <a:rPr lang="ru-RU" sz="1600" b="1" dirty="0"/>
              <a:t>белка теплового шока </a:t>
            </a:r>
            <a:r>
              <a:rPr lang="ru-RU" sz="1600" dirty="0"/>
              <a:t>(</a:t>
            </a:r>
            <a:r>
              <a:rPr lang="en-US" sz="1600" dirty="0"/>
              <a:t>HSP</a:t>
            </a:r>
            <a:r>
              <a:rPr lang="ru-RU" sz="1600" dirty="0"/>
              <a:t> 60\65) - консервативному антигену, который вызывает иммунный ответ против разных микобактерий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17DA7E-D24A-6031-BCDE-CF1E0D265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7963" r="10392" b="7607"/>
          <a:stretch/>
        </p:blipFill>
        <p:spPr>
          <a:xfrm>
            <a:off x="7610649" y="948647"/>
            <a:ext cx="1065807" cy="7612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59632" y="5484168"/>
            <a:ext cx="816726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*</a:t>
            </a:r>
            <a:r>
              <a:rPr lang="en-US" sz="900" dirty="0" err="1"/>
              <a:t>Getahun</a:t>
            </a:r>
            <a:r>
              <a:rPr lang="en-US" sz="900" dirty="0"/>
              <a:t> Abate, </a:t>
            </a:r>
            <a:r>
              <a:rPr lang="en-US" sz="900" dirty="0" err="1"/>
              <a:t>Fahreta</a:t>
            </a:r>
            <a:r>
              <a:rPr lang="en-US" sz="900" dirty="0"/>
              <a:t> </a:t>
            </a:r>
            <a:r>
              <a:rPr lang="en-US" sz="900" dirty="0" err="1"/>
              <a:t>Hamzabegovic</a:t>
            </a:r>
            <a:r>
              <a:rPr lang="en-US" sz="900" dirty="0"/>
              <a:t>, Christopher S </a:t>
            </a:r>
            <a:r>
              <a:rPr lang="en-US" sz="900" dirty="0" err="1"/>
              <a:t>Eickhoff</a:t>
            </a:r>
            <a:r>
              <a:rPr lang="en-US" sz="900" dirty="0"/>
              <a:t>, Daniel F </a:t>
            </a:r>
            <a:r>
              <a:rPr lang="en-US" sz="900" dirty="0" err="1"/>
              <a:t>Hoft</a:t>
            </a:r>
            <a:r>
              <a:rPr lang="ru-RU" sz="900" dirty="0"/>
              <a:t> «</a:t>
            </a:r>
            <a:r>
              <a:rPr lang="en-US" sz="900" dirty="0"/>
              <a:t>BCG Vaccination Induces M. </a:t>
            </a:r>
            <a:r>
              <a:rPr lang="en-US" sz="900" dirty="0" err="1"/>
              <a:t>avium</a:t>
            </a:r>
            <a:r>
              <a:rPr lang="en-US" sz="900" dirty="0"/>
              <a:t> and M. </a:t>
            </a:r>
            <a:r>
              <a:rPr lang="en-US" sz="900" dirty="0" err="1"/>
              <a:t>abscessus</a:t>
            </a:r>
            <a:r>
              <a:rPr lang="en-US" sz="900" dirty="0"/>
              <a:t> Cross-Protective Immunity</a:t>
            </a:r>
            <a:r>
              <a:rPr lang="ru-RU" sz="900" dirty="0"/>
              <a:t>», 2019</a:t>
            </a:r>
          </a:p>
        </p:txBody>
      </p:sp>
    </p:spTree>
    <p:extLst>
      <p:ext uri="{BB962C8B-B14F-4D97-AF65-F5344CB8AC3E}">
        <p14:creationId xmlns:p14="http://schemas.microsoft.com/office/powerpoint/2010/main" val="232633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5557" y="121196"/>
            <a:ext cx="8064896" cy="6972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Выводы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04" y="937288"/>
            <a:ext cx="8064896" cy="34163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Вакцина БЦЖ остается основным методом специфической профилактики тяжелых форм туберкулеза у детей</a:t>
            </a:r>
          </a:p>
          <a:p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 счёт феномена </a:t>
            </a:r>
            <a:r>
              <a:rPr lang="ru-RU" dirty="0" err="1"/>
              <a:t>trained</a:t>
            </a:r>
            <a:r>
              <a:rPr lang="ru-RU" dirty="0"/>
              <a:t> </a:t>
            </a:r>
            <a:r>
              <a:rPr lang="ru-RU" dirty="0" err="1"/>
              <a:t>immunity</a:t>
            </a:r>
            <a:r>
              <a:rPr lang="ru-RU" dirty="0"/>
              <a:t> вакцина формирует долговременную функциональную перестройку врождённого иммунитета, усиливая </a:t>
            </a:r>
            <a:r>
              <a:rPr lang="ru-RU" dirty="0" err="1"/>
              <a:t>противоинфекционную</a:t>
            </a:r>
            <a:r>
              <a:rPr lang="ru-RU" dirty="0"/>
              <a:t> защиту, способствуя формированию перекрёстного иммунитета и влияя на ключевые механизмы воспалительного ответа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Эти эффекты позволяют рассматривать БЦЖ как модель управляемого иммунного ответа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50" t="35897" r="42308" b="17949"/>
          <a:stretch/>
        </p:blipFill>
        <p:spPr>
          <a:xfrm>
            <a:off x="4283968" y="3649588"/>
            <a:ext cx="291632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58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2339753" y="0"/>
            <a:ext cx="4536504" cy="77408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Благодарим за внимание!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3593"/>
            <a:ext cx="5040559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1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60" y="43188"/>
            <a:ext cx="4824536" cy="6972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0068"/>
                </a:solidFill>
              </a:rPr>
              <a:t>                       </a:t>
            </a:r>
            <a:br>
              <a:rPr lang="ru-RU" altLang="ru-RU" b="1" dirty="0">
                <a:solidFill>
                  <a:srgbClr val="000068"/>
                </a:solidFill>
              </a:rPr>
            </a:br>
            <a:r>
              <a:rPr lang="ru-RU" altLang="ru-RU" b="1" dirty="0">
                <a:solidFill>
                  <a:srgbClr val="000068"/>
                </a:solidFill>
                <a:cs typeface="Times New Roman" panose="02020603050405020304" pitchFamily="18" charset="0"/>
              </a:rPr>
              <a:t>Актуальность</a:t>
            </a:r>
            <a:r>
              <a:rPr lang="ru-RU" altLang="ru-RU" sz="3100" b="1" dirty="0">
                <a:solidFill>
                  <a:srgbClr val="000068"/>
                </a:solidFill>
              </a:rPr>
              <a:t/>
            </a:r>
            <a:br>
              <a:rPr lang="ru-RU" altLang="ru-RU" sz="3100" b="1" dirty="0">
                <a:solidFill>
                  <a:srgbClr val="000068"/>
                </a:solidFill>
              </a:rPr>
            </a:br>
            <a:r>
              <a:rPr lang="ru-RU" altLang="ru-RU" sz="3600" b="1" dirty="0">
                <a:solidFill>
                  <a:srgbClr val="000068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04" y="937288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77280"/>
            <a:ext cx="5328592" cy="34470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dirty="0"/>
              <a:t>В настоящее </a:t>
            </a:r>
            <a:r>
              <a:rPr lang="ru-RU" dirty="0" smtClean="0"/>
              <a:t>время в Российской Федерации </a:t>
            </a:r>
            <a:r>
              <a:rPr lang="ru-RU" dirty="0"/>
              <a:t>существует только одна лицензированная вакцина против туберкулеза, а именно </a:t>
            </a:r>
            <a:r>
              <a:rPr lang="ru-RU" b="1" dirty="0" err="1"/>
              <a:t>Mycobacterium</a:t>
            </a:r>
            <a:r>
              <a:rPr lang="ru-RU" b="1" dirty="0"/>
              <a:t> </a:t>
            </a:r>
            <a:r>
              <a:rPr lang="ru-RU" b="1" dirty="0" err="1"/>
              <a:t>bovis</a:t>
            </a:r>
            <a:r>
              <a:rPr lang="ru-RU" b="1" dirty="0"/>
              <a:t> </a:t>
            </a:r>
            <a:r>
              <a:rPr lang="ru-RU" b="1" dirty="0" err="1"/>
              <a:t>Bacillus</a:t>
            </a:r>
            <a:r>
              <a:rPr lang="ru-RU" b="1" dirty="0"/>
              <a:t> </a:t>
            </a:r>
            <a:r>
              <a:rPr lang="ru-RU" b="1" dirty="0" err="1"/>
              <a:t>Calmette-Guérin</a:t>
            </a:r>
            <a:r>
              <a:rPr lang="ru-RU" sz="2000" b="1" dirty="0"/>
              <a:t> </a:t>
            </a:r>
            <a:r>
              <a:rPr lang="ru-RU" b="1" dirty="0"/>
              <a:t>(BCG)</a:t>
            </a:r>
            <a:r>
              <a:rPr lang="ru-RU" dirty="0"/>
              <a:t>, и это одна из наиболее широко используемых вакцин во всем мире – каждый год ею вакцинируют около 100 миллионов детей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Вакцинация БЦЖ предотвращает наиболее тяжелые формы детского туберкулеза: риск </a:t>
            </a:r>
            <a:r>
              <a:rPr lang="ru-RU" dirty="0" smtClean="0"/>
              <a:t>менингита </a:t>
            </a:r>
            <a:r>
              <a:rPr lang="ru-RU" dirty="0"/>
              <a:t>и милиарного туберкулеза </a:t>
            </a:r>
            <a:r>
              <a:rPr lang="ru-RU" b="1" dirty="0"/>
              <a:t>снижается на 85%</a:t>
            </a:r>
            <a:r>
              <a:rPr lang="ru-RU" dirty="0"/>
              <a:t>, смертность от туберкулеза – </a:t>
            </a:r>
            <a:r>
              <a:rPr lang="ru-RU" b="1" dirty="0"/>
              <a:t>на 66%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2" t="9264" r="21214" b="13984"/>
          <a:stretch/>
        </p:blipFill>
        <p:spPr bwMode="auto">
          <a:xfrm>
            <a:off x="6314860" y="937288"/>
            <a:ext cx="2313950" cy="16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r="6250"/>
          <a:stretch/>
        </p:blipFill>
        <p:spPr bwMode="auto">
          <a:xfrm>
            <a:off x="6178488" y="3382259"/>
            <a:ext cx="2450322" cy="15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2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760" y="43188"/>
            <a:ext cx="4824536" cy="6972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0068"/>
                </a:solidFill>
              </a:rPr>
              <a:t>                       </a:t>
            </a:r>
            <a:br>
              <a:rPr lang="ru-RU" altLang="ru-RU" b="1" dirty="0">
                <a:solidFill>
                  <a:srgbClr val="000068"/>
                </a:solidFill>
              </a:rPr>
            </a:br>
            <a:r>
              <a:rPr lang="ru-RU" altLang="ru-RU" b="1" dirty="0">
                <a:solidFill>
                  <a:srgbClr val="000068"/>
                </a:solidFill>
              </a:rPr>
              <a:t>История создания</a:t>
            </a:r>
            <a:r>
              <a:rPr lang="ru-RU" altLang="ru-RU" sz="3100" b="1" dirty="0">
                <a:solidFill>
                  <a:srgbClr val="000068"/>
                </a:solidFill>
              </a:rPr>
              <a:t/>
            </a:r>
            <a:br>
              <a:rPr lang="ru-RU" altLang="ru-RU" sz="3100" b="1" dirty="0">
                <a:solidFill>
                  <a:srgbClr val="000068"/>
                </a:solidFill>
              </a:rPr>
            </a:br>
            <a:r>
              <a:rPr lang="ru-RU" altLang="ru-RU" sz="3600" b="1" dirty="0">
                <a:solidFill>
                  <a:srgbClr val="000068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04" y="937288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77280"/>
            <a:ext cx="5544616" cy="452430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cs typeface="Times New Roman" panose="02020603050405020304" pitchFamily="18" charset="0"/>
              </a:rPr>
              <a:t>Для создания вакцины БЦЖ французские ученые </a:t>
            </a:r>
            <a:r>
              <a:rPr lang="ru-RU" dirty="0"/>
              <a:t>Альберт </a:t>
            </a:r>
            <a:r>
              <a:rPr lang="ru-RU" dirty="0" err="1"/>
              <a:t>Кальметт</a:t>
            </a:r>
            <a:r>
              <a:rPr lang="ru-RU" dirty="0"/>
              <a:t> и </a:t>
            </a:r>
            <a:r>
              <a:rPr lang="ru-RU" dirty="0" err="1"/>
              <a:t>Камиль</a:t>
            </a:r>
            <a:r>
              <a:rPr lang="ru-RU" dirty="0"/>
              <a:t> </a:t>
            </a:r>
            <a:r>
              <a:rPr lang="ru-RU" dirty="0" err="1"/>
              <a:t>Герен</a:t>
            </a:r>
            <a:r>
              <a:rPr lang="ru-RU" dirty="0"/>
              <a:t> использовали патогенный штамм </a:t>
            </a:r>
            <a:r>
              <a:rPr lang="en-US" dirty="0"/>
              <a:t>Mycobacterium </a:t>
            </a:r>
            <a:r>
              <a:rPr lang="en-US" dirty="0" err="1"/>
              <a:t>bovis</a:t>
            </a:r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Чтобы ослабить его патогенность, </a:t>
            </a:r>
            <a:r>
              <a:rPr lang="ru-RU" dirty="0" err="1"/>
              <a:t>Кальметт</a:t>
            </a:r>
            <a:r>
              <a:rPr lang="ru-RU" dirty="0"/>
              <a:t> и </a:t>
            </a:r>
            <a:r>
              <a:rPr lang="ru-RU" dirty="0" err="1"/>
              <a:t>Герен</a:t>
            </a:r>
            <a:r>
              <a:rPr lang="ru-RU" dirty="0"/>
              <a:t> культивировали M. </a:t>
            </a:r>
            <a:r>
              <a:rPr lang="ru-RU" dirty="0" err="1"/>
              <a:t>bovis</a:t>
            </a:r>
            <a:r>
              <a:rPr lang="ru-RU" dirty="0"/>
              <a:t> на искусственной среде в течение 13 лет (1908–1921 гг.) и сделали в общей сложности 231 пассаж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Полученный штамм не вызывал туберкулезных поражений на различных моделях животных, но был </a:t>
            </a:r>
            <a:r>
              <a:rPr lang="ru-RU" dirty="0" err="1"/>
              <a:t>иммуногенным</a:t>
            </a:r>
            <a:r>
              <a:rPr lang="ru-RU" dirty="0"/>
              <a:t> и защищал вакцинированных животных от туберкулеза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СССР штамм BCG был передан в 1925 г.</a:t>
            </a:r>
          </a:p>
          <a:p>
            <a:r>
              <a:rPr lang="ru-RU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86C271-4B16-4F97-0A8C-A2CAA40B5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83" y="847497"/>
            <a:ext cx="2250585" cy="2811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3659463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Альберт </a:t>
            </a:r>
            <a:r>
              <a:rPr lang="ru-RU" sz="1200" i="1" dirty="0" err="1"/>
              <a:t>Кальметт</a:t>
            </a:r>
            <a:r>
              <a:rPr lang="ru-RU" sz="1200" i="1" dirty="0"/>
              <a:t> и </a:t>
            </a:r>
            <a:r>
              <a:rPr lang="ru-RU" sz="1200" i="1" dirty="0" err="1"/>
              <a:t>Камиль</a:t>
            </a:r>
            <a:r>
              <a:rPr lang="ru-RU" sz="1200" i="1" dirty="0"/>
              <a:t> </a:t>
            </a:r>
            <a:r>
              <a:rPr lang="ru-RU" sz="1200" i="1" dirty="0" err="1"/>
              <a:t>Герен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60982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7744" y="30207"/>
            <a:ext cx="4824536" cy="6972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0068"/>
                </a:solidFill>
              </a:rPr>
              <a:t>                       </a:t>
            </a:r>
            <a:br>
              <a:rPr lang="ru-RU" altLang="ru-RU" b="1" dirty="0">
                <a:solidFill>
                  <a:srgbClr val="000068"/>
                </a:solidFill>
              </a:rPr>
            </a:br>
            <a:r>
              <a:rPr lang="ru-RU" altLang="ru-RU" b="1" dirty="0">
                <a:solidFill>
                  <a:srgbClr val="000068"/>
                </a:solidFill>
              </a:rPr>
              <a:t>Показания</a:t>
            </a:r>
            <a:r>
              <a:rPr lang="ru-RU" altLang="ru-RU" sz="3100" b="1" dirty="0">
                <a:solidFill>
                  <a:srgbClr val="000068"/>
                </a:solidFill>
              </a:rPr>
              <a:t/>
            </a:r>
            <a:br>
              <a:rPr lang="ru-RU" altLang="ru-RU" sz="3100" b="1" dirty="0">
                <a:solidFill>
                  <a:srgbClr val="000068"/>
                </a:solidFill>
              </a:rPr>
            </a:br>
            <a:r>
              <a:rPr lang="ru-RU" altLang="ru-RU" sz="3600" b="1" dirty="0">
                <a:solidFill>
                  <a:srgbClr val="000068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04" y="937288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768361"/>
            <a:ext cx="7632848" cy="203131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Первичную вакцинацию </a:t>
            </a:r>
            <a:r>
              <a:rPr lang="ru-RU" b="1" dirty="0"/>
              <a:t>БЦЖ</a:t>
            </a:r>
            <a:r>
              <a:rPr lang="ru-RU" dirty="0"/>
              <a:t> осуществляют здоровым новорожденным детям на 3-7 день жизни в субъектах РФ с показателями заболеваемости, превышающими 80 на 100 тыс. населения, а также при наличии в окружении новорожденного больных туберкулезом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Вакцина </a:t>
            </a:r>
            <a:r>
              <a:rPr lang="ru-RU" b="1" dirty="0"/>
              <a:t>БЦЖ-М</a:t>
            </a:r>
            <a:r>
              <a:rPr lang="ru-RU" dirty="0"/>
              <a:t> применяется: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228097"/>
            <a:ext cx="7774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для вакцинации всех новорожденных на территориях с удовлетворительной эпидемиологической ситуацией по туберкулезу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отделениях выхаживания недоношенных новорожденных лечебных</a:t>
            </a:r>
            <a:br>
              <a:rPr lang="ru-RU" dirty="0"/>
            </a:br>
            <a:r>
              <a:rPr lang="ru-RU" dirty="0"/>
              <a:t>стационаров (2-ой этап выхаживания) - детей с массой тела 2300 г и более</a:t>
            </a:r>
            <a:br>
              <a:rPr lang="ru-RU" dirty="0"/>
            </a:br>
            <a:r>
              <a:rPr lang="ru-RU" dirty="0"/>
              <a:t>перед выпиской из стационара домой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детских поликлиниках - детей, не получивших противотуберкулезную прививку в роддоме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504" y="4153644"/>
            <a:ext cx="8204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Детям старше 2-месячного возраста перед вакцинацией необходима</a:t>
            </a:r>
            <a:br>
              <a:rPr lang="ru-RU" dirty="0"/>
            </a:br>
            <a:r>
              <a:rPr lang="ru-RU" dirty="0"/>
              <a:t>предварительная постановка пробы Манту с 2 ТЕ ППД-Л. Вакцинируются</a:t>
            </a:r>
            <a:br>
              <a:rPr lang="ru-RU" dirty="0"/>
            </a:br>
            <a:r>
              <a:rPr lang="ru-RU" dirty="0"/>
              <a:t>дети с отрицательной реакцией на туберкулин. Интервал между пробой Манту с 2ТЕ ППД-Л и вакцинацией должен быть не менее 3 дней и не более 2 недель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199739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5468779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*Федеральные клинические рекомендации по вакцинопрофилактике туберкулеза у детей, 2015 г., РОФ</a:t>
            </a:r>
          </a:p>
        </p:txBody>
      </p:sp>
    </p:spTree>
    <p:extLst>
      <p:ext uri="{BB962C8B-B14F-4D97-AF65-F5344CB8AC3E}">
        <p14:creationId xmlns:p14="http://schemas.microsoft.com/office/powerpoint/2010/main" val="19711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7744" y="118454"/>
            <a:ext cx="4824536" cy="6972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0068"/>
                </a:solidFill>
              </a:rPr>
              <a:t>                       </a:t>
            </a:r>
            <a:br>
              <a:rPr lang="ru-RU" altLang="ru-RU" b="1" dirty="0">
                <a:solidFill>
                  <a:srgbClr val="000068"/>
                </a:solidFill>
              </a:rPr>
            </a:br>
            <a:r>
              <a:rPr lang="ru-RU" altLang="ru-RU" b="1" dirty="0">
                <a:solidFill>
                  <a:srgbClr val="000068"/>
                </a:solidFill>
              </a:rPr>
              <a:t>Противопоказания</a:t>
            </a:r>
            <a:r>
              <a:rPr lang="ru-RU" altLang="ru-RU" sz="3100" b="1" dirty="0">
                <a:solidFill>
                  <a:srgbClr val="000068"/>
                </a:solidFill>
              </a:rPr>
              <a:t/>
            </a:r>
            <a:br>
              <a:rPr lang="ru-RU" altLang="ru-RU" sz="3100" b="1" dirty="0">
                <a:solidFill>
                  <a:srgbClr val="000068"/>
                </a:solidFill>
              </a:rPr>
            </a:br>
            <a:r>
              <a:rPr lang="ru-RU" altLang="ru-RU" sz="3600" b="1" dirty="0">
                <a:solidFill>
                  <a:srgbClr val="000068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831" y="621495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877280"/>
            <a:ext cx="5328592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525" y="2797494"/>
            <a:ext cx="777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77280"/>
            <a:ext cx="5697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недоношенность 2-4 степени (БЦЖ - при массе тела при рождении менее 2500 г; БЦЖ-М – менее 2300 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острые заболевания (вакцинация откладывается до окончания острых проявлений заболевания) - внутриутробная инфекция, гнойно-септические заболевания,</a:t>
            </a:r>
            <a:r>
              <a:rPr lang="ru-RU" dirty="0"/>
              <a:t> ГБН </a:t>
            </a:r>
            <a:r>
              <a:rPr lang="ru-RU" dirty="0">
                <a:solidFill>
                  <a:srgbClr val="000000"/>
                </a:solidFill>
              </a:rPr>
              <a:t>среднетяжелой и тяжелой формы, тяжелые поражения нервной системы с выраженной неврологической симптоматикой, </a:t>
            </a:r>
            <a:r>
              <a:rPr lang="ru-RU" dirty="0" err="1">
                <a:solidFill>
                  <a:srgbClr val="000000"/>
                </a:solidFill>
              </a:rPr>
              <a:t>генерализованные</a:t>
            </a:r>
            <a:r>
              <a:rPr lang="ru-RU" dirty="0">
                <a:solidFill>
                  <a:srgbClr val="000000"/>
                </a:solidFill>
              </a:rPr>
              <a:t> кожные поражения и т.п.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</a:rPr>
              <a:t>иммунодефицитные</a:t>
            </a:r>
            <a:r>
              <a:rPr lang="ru-RU" dirty="0">
                <a:solidFill>
                  <a:srgbClr val="000000"/>
                </a:solidFill>
              </a:rPr>
              <a:t> состояния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новообразования злокачественные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</a:rPr>
              <a:t>генерализованная</a:t>
            </a:r>
            <a:r>
              <a:rPr lang="ru-RU" dirty="0">
                <a:solidFill>
                  <a:srgbClr val="000000"/>
                </a:solidFill>
              </a:rPr>
              <a:t> БЦЖ – инфекция (включая лимфаденит, остит БЦЖ-этиологии, выявленные у других детей в семье)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ВИЧ-инфекция у ребенка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806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3" y="3181301"/>
            <a:ext cx="2826767" cy="209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47864" y="5468779"/>
            <a:ext cx="58326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*Федеральные клинические рекомендации по вакцинопрофилактике туберкулеза у детей, 2015 г., РОФ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2240" y="32183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3212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43188"/>
            <a:ext cx="6696744" cy="6972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000068"/>
                </a:solidFill>
              </a:rPr>
              <a:t>                       </a:t>
            </a:r>
            <a:br>
              <a:rPr lang="ru-RU" altLang="ru-RU" b="1" dirty="0">
                <a:solidFill>
                  <a:srgbClr val="000068"/>
                </a:solidFill>
              </a:rPr>
            </a:br>
            <a:r>
              <a:rPr lang="ru-RU" altLang="ru-RU" b="1" dirty="0">
                <a:solidFill>
                  <a:srgbClr val="000068"/>
                </a:solidFill>
              </a:rPr>
              <a:t>Иммунитет при вакцинации</a:t>
            </a:r>
            <a:r>
              <a:rPr lang="ru-RU" altLang="ru-RU" sz="3100" b="1" dirty="0">
                <a:solidFill>
                  <a:srgbClr val="FF0000"/>
                </a:solidFill>
              </a:rPr>
              <a:t/>
            </a:r>
            <a:br>
              <a:rPr lang="ru-RU" altLang="ru-RU" sz="3100" b="1" dirty="0">
                <a:solidFill>
                  <a:srgbClr val="FF0000"/>
                </a:solidFill>
              </a:rPr>
            </a:br>
            <a:r>
              <a:rPr lang="ru-RU" altLang="ru-RU" sz="3600" b="1" dirty="0">
                <a:solidFill>
                  <a:srgbClr val="000068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04" y="937288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812340"/>
            <a:ext cx="6120680" cy="452430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Действие вакцины БЦЖ в основном направлено на стимуляцию </a:t>
            </a:r>
            <a:r>
              <a:rPr lang="ru-RU" b="1" dirty="0"/>
              <a:t>адаптивного (приобретенного) иммунного ответа</a:t>
            </a:r>
            <a:r>
              <a:rPr lang="ru-RU" dirty="0"/>
              <a:t>, который вызывает долговременную иммунную память против МБТ. При этом активируются CD4⁺ </a:t>
            </a:r>
          </a:p>
          <a:p>
            <a:r>
              <a:rPr lang="ru-RU" dirty="0"/>
              <a:t>     T-лимфоциты и усиливается продукция интерферона-γ   </a:t>
            </a:r>
          </a:p>
          <a:p>
            <a:r>
              <a:rPr lang="ru-RU" dirty="0"/>
              <a:t>     (IFN-γ), который стимулирует бактерицидную активность   </a:t>
            </a:r>
          </a:p>
          <a:p>
            <a:r>
              <a:rPr lang="ru-RU" dirty="0"/>
              <a:t>     макрофагов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Однако за последние годы стало ясно, что иммунологические эффекты БЦЖ значительно шире Вакцина влияет не только на приобретенный иммунитет, но и на </a:t>
            </a:r>
            <a:r>
              <a:rPr lang="ru-RU" b="1" dirty="0"/>
              <a:t>врождённый </a:t>
            </a:r>
            <a:r>
              <a:rPr lang="ru-RU" dirty="0"/>
              <a:t>путем функциональной адаптации естественных киллеров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Этот эффект лежит в основе феномена </a:t>
            </a:r>
            <a:r>
              <a:rPr lang="ru-RU" b="1" dirty="0" err="1"/>
              <a:t>trained</a:t>
            </a:r>
            <a:r>
              <a:rPr lang="ru-RU" b="1" dirty="0"/>
              <a:t> </a:t>
            </a:r>
            <a:r>
              <a:rPr lang="ru-RU" b="1" dirty="0" err="1"/>
              <a:t>immunity</a:t>
            </a:r>
            <a:r>
              <a:rPr lang="ru-RU" dirty="0"/>
              <a:t> — тренированного врождённого иммунитета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6644BC-09AF-8F5A-0964-913DB6FDA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07" y="2102887"/>
            <a:ext cx="2641045" cy="18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348"/>
            <a:ext cx="6840760" cy="6972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Феномен </a:t>
            </a:r>
            <a:r>
              <a:rPr lang="ru-RU" sz="3600" b="1" dirty="0" err="1">
                <a:solidFill>
                  <a:srgbClr val="002060"/>
                </a:solidFill>
              </a:rPr>
              <a:t>trained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immunity</a:t>
            </a:r>
            <a:r>
              <a:rPr lang="ru-RU" altLang="ru-RU" sz="2800" b="1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04" y="937288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25252"/>
            <a:ext cx="5832648" cy="535530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err="1"/>
              <a:t>Trained</a:t>
            </a:r>
            <a:r>
              <a:rPr lang="ru-RU" b="1" dirty="0"/>
              <a:t> </a:t>
            </a:r>
            <a:r>
              <a:rPr lang="ru-RU" b="1" dirty="0" err="1"/>
              <a:t>immunity</a:t>
            </a:r>
            <a:r>
              <a:rPr lang="ru-RU" b="1" dirty="0"/>
              <a:t> </a:t>
            </a:r>
            <a:r>
              <a:rPr lang="ru-RU" dirty="0"/>
              <a:t>— это состояние функционального «перепрограммирования» клеток врождённого иммунитета после контакта с определёнными антигенами, в частности, с вакциной БЦЖ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После вакцинации клетки врождённого иммунитета начинают </a:t>
            </a:r>
            <a:r>
              <a:rPr lang="ru-RU" b="1" dirty="0"/>
              <a:t>реагировать сильнее и быстрее на повторную стимуляцию</a:t>
            </a:r>
            <a:r>
              <a:rPr lang="ru-RU" dirty="0"/>
              <a:t>, даже если она вызвана антигеном, с которым иммунная система ещё не сталкивалась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результате при повторном контакте с инфекционными агентами усиливается продукция </a:t>
            </a:r>
            <a:r>
              <a:rPr lang="ru-RU" dirty="0" err="1"/>
              <a:t>провоспалительных</a:t>
            </a:r>
            <a:r>
              <a:rPr lang="ru-RU" dirty="0"/>
              <a:t> цитокинов (IL-1β, TNF-α, IL-6)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Формируется функциональная «память» врождённого иммунитета, которая повышает общую реактивность иммунной системы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964" t="35985" r="36935" b="21679"/>
          <a:stretch/>
        </p:blipFill>
        <p:spPr>
          <a:xfrm>
            <a:off x="5864728" y="1777495"/>
            <a:ext cx="3129648" cy="195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6948264" y="1587838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972267" y="1588011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188" y="0"/>
            <a:ext cx="8064896" cy="6972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Механизмы формирования </a:t>
            </a:r>
            <a:r>
              <a:rPr lang="ru-RU" sz="2800" b="1" dirty="0" err="1">
                <a:solidFill>
                  <a:srgbClr val="002060"/>
                </a:solidFill>
              </a:rPr>
              <a:t>trained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immunity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095" y="764029"/>
            <a:ext cx="338437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Эпигенетическое перепрограммирование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3619" y="764029"/>
            <a:ext cx="3816424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/>
              <a:t>Активация рецепторов врожденного иммунитета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094" y="1941954"/>
            <a:ext cx="34278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повышается экспрессия генов, ответственных за синтез</a:t>
            </a:r>
          </a:p>
          <a:p>
            <a:pPr algn="ctr"/>
            <a:r>
              <a:rPr lang="ru-RU" dirty="0"/>
              <a:t> IL1B, TNF-α, IL6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5592" y="3419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клетки готовы к быстрой продукции цитокинов при повторной стимуляции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209" y="1941954"/>
            <a:ext cx="42100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компоненты клеточной стенки микобактерий воспринимаются паттерн-распознающими рецепторами (</a:t>
            </a:r>
            <a:r>
              <a:rPr lang="en-US" dirty="0"/>
              <a:t>TLR2</a:t>
            </a:r>
            <a:r>
              <a:rPr lang="ru-RU" dirty="0"/>
              <a:t>, </a:t>
            </a:r>
            <a:r>
              <a:rPr lang="en-US" dirty="0"/>
              <a:t>TLR4</a:t>
            </a:r>
            <a:r>
              <a:rPr lang="ru-RU" dirty="0"/>
              <a:t>, </a:t>
            </a:r>
            <a:r>
              <a:rPr lang="en-US" dirty="0"/>
              <a:t>NOD2</a:t>
            </a:r>
            <a:r>
              <a:rPr lang="ru-RU" dirty="0"/>
              <a:t>)</a:t>
            </a:r>
            <a:endParaRPr lang="en-US" dirty="0"/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43222" y="3419282"/>
            <a:ext cx="435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усиленная экспрессия генов, ответственных за синтез медиаторов воспаления</a:t>
            </a:r>
          </a:p>
          <a:p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972267" y="3038815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948264" y="3141583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49D1DC-AD6E-139C-5721-58B853D05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60" y="4163082"/>
            <a:ext cx="989964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>
            <a:off x="7125692" y="1781710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01569" y="1781710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3DDE755D-2F8E-47B8-924D-0875F22B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188" y="121196"/>
            <a:ext cx="8064896" cy="69726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Механизмы формирования </a:t>
            </a:r>
            <a:r>
              <a:rPr lang="ru-RU" sz="2800" b="1" dirty="0" err="1">
                <a:solidFill>
                  <a:srgbClr val="002060"/>
                </a:solidFill>
              </a:rPr>
              <a:t>trained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immunity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1" y="2797494"/>
            <a:ext cx="792088" cy="58476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976977"/>
            <a:ext cx="3384376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/>
              <a:t>Метаболическое перепрограммирование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972656"/>
            <a:ext cx="2985948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/>
              <a:t>Активация </a:t>
            </a:r>
            <a:r>
              <a:rPr lang="ru-RU" sz="2400" dirty="0" err="1"/>
              <a:t>инфламмасомы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7043" y="207957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усиливается экспрессия генов гликолиза и повышается синтез IL-1β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943894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клетки получают больше энергии и способны быстрее продуцировать медиаторы воспаления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2675" y="2035284"/>
            <a:ext cx="363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активация каспазы-1 и синтез </a:t>
            </a:r>
            <a:r>
              <a:rPr lang="ru-RU" dirty="0" err="1"/>
              <a:t>провоспалительных</a:t>
            </a:r>
            <a:r>
              <a:rPr lang="ru-RU" dirty="0"/>
              <a:t> цитокинов </a:t>
            </a:r>
          </a:p>
          <a:p>
            <a:r>
              <a:rPr lang="ru-RU" dirty="0"/>
              <a:t>(IL-1β, IL-18)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71592" y="3063695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активация воспалительного ответа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F5542D-5704-81A9-5749-39CE6177C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28" y="3718878"/>
            <a:ext cx="1511388" cy="14478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F2BF7-49ED-8A95-22E8-84F410076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65" y="3433725"/>
            <a:ext cx="1788095" cy="21330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26349" y="5118712"/>
            <a:ext cx="16596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/>
              <a:t>Инфламмасома</a:t>
            </a:r>
            <a:r>
              <a:rPr lang="ru-RU" sz="1200" dirty="0"/>
              <a:t> NLRP3</a:t>
            </a:r>
          </a:p>
          <a:p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2001569" y="2706146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125692" y="2835348"/>
            <a:ext cx="144016" cy="31873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18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10260</TotalTime>
  <Words>1017</Words>
  <Application>Microsoft Office PowerPoint</Application>
  <PresentationFormat>Экран (16:10)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Роль вакцины БЦЖ в формировании иммунного ответа</vt:lpstr>
      <vt:lpstr>                        Актуальность    </vt:lpstr>
      <vt:lpstr>                        История создания    </vt:lpstr>
      <vt:lpstr>                        Показания    </vt:lpstr>
      <vt:lpstr>                        Противопоказания    </vt:lpstr>
      <vt:lpstr>                        Иммунитет при вакцинации    </vt:lpstr>
      <vt:lpstr>Феномен trained immunity   </vt:lpstr>
      <vt:lpstr>Механизмы формирования trained immunity</vt:lpstr>
      <vt:lpstr>Механизмы формирования trained immunity</vt:lpstr>
      <vt:lpstr>Эффект действия trained immunity</vt:lpstr>
      <vt:lpstr>Клиническое значение trained immunity</vt:lpstr>
      <vt:lpstr>Перекрестный иммунитет</vt:lpstr>
      <vt:lpstr>Выводы</vt:lpstr>
      <vt:lpstr>Благодарим за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871</cp:revision>
  <dcterms:created xsi:type="dcterms:W3CDTF">2011-07-13T11:42:07Z</dcterms:created>
  <dcterms:modified xsi:type="dcterms:W3CDTF">2026-04-09T10:57:26Z</dcterms:modified>
</cp:coreProperties>
</file>