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0"/>
  </p:notesMasterIdLst>
  <p:handoutMasterIdLst>
    <p:handoutMasterId r:id="rId21"/>
  </p:handoutMasterIdLst>
  <p:sldIdLst>
    <p:sldId id="257" r:id="rId2"/>
    <p:sldId id="530" r:id="rId3"/>
    <p:sldId id="264" r:id="rId4"/>
    <p:sldId id="260" r:id="rId5"/>
    <p:sldId id="261" r:id="rId6"/>
    <p:sldId id="262" r:id="rId7"/>
    <p:sldId id="267" r:id="rId8"/>
    <p:sldId id="275" r:id="rId9"/>
    <p:sldId id="276" r:id="rId10"/>
    <p:sldId id="2113690825" r:id="rId11"/>
    <p:sldId id="279" r:id="rId12"/>
    <p:sldId id="270" r:id="rId13"/>
    <p:sldId id="271" r:id="rId14"/>
    <p:sldId id="272" r:id="rId15"/>
    <p:sldId id="273" r:id="rId16"/>
    <p:sldId id="427" r:id="rId17"/>
    <p:sldId id="2173" r:id="rId18"/>
    <p:sldId id="318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11.02.2025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1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7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6673A7-CC77-4CC9-A068-4A3D675BF58A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46FF21CC-595B-467D-9258-F878E245A174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 sz="11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46FF21CC-595B-467D-9258-F878E245A174}" type="slidenum">
              <a:rPr lang="en-US"/>
              <a:pPr lvl="0"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9637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93965-D0E0-47C6-99A0-8755E16052D5}" type="datetime1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11.02.2025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9638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53C8B-E0D3-4F65-9010-70860B3DFA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Г</a:t>
            </a: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39D8F-EAF9-CB43-91F4-CD527FFEC44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1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11.02.2025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  <p:sldLayoutId id="2147483751" r:id="rId13"/>
    <p:sldLayoutId id="2147483752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r>
              <a:rPr lang="ru-RU" sz="4000" dirty="0" err="1"/>
              <a:t>Олигоменорея</a:t>
            </a:r>
            <a:r>
              <a:rPr lang="ru-RU" sz="4000" dirty="0"/>
              <a:t> у подростков: неоднозначность диагностики и  возможность лечения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Д.м.н., Профессор Андреева В.О.</a:t>
            </a:r>
            <a:endParaRPr lang="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BAB8219C-6730-2340-1559-37286553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933754" y="291470"/>
            <a:ext cx="864096" cy="941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A1B027-AE61-4D51-A8D8-32ADA222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7" y="1850147"/>
            <a:ext cx="6222301" cy="122166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Частота нарушений менструального цикла в гинекологической клинике </a:t>
            </a:r>
            <a:r>
              <a:rPr lang="ru-RU" sz="1800" b="1" dirty="0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24-45%</a:t>
            </a: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Частота функциональных нарушений менструального цикла </a:t>
            </a:r>
            <a:r>
              <a:rPr lang="ru-RU" sz="1800" b="1" dirty="0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5 до 30%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B62E90-2C51-4404-AD69-8D1EDF22B568}"/>
              </a:ext>
            </a:extLst>
          </p:cNvPr>
          <p:cNvSpPr/>
          <p:nvPr/>
        </p:nvSpPr>
        <p:spPr>
          <a:xfrm>
            <a:off x="1124879" y="3390252"/>
            <a:ext cx="6596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Причина функциональных нарушений менструального цикла – </a:t>
            </a:r>
            <a:r>
              <a:rPr kumimoji="0" lang="ru-RU" b="1" i="0" u="none" strike="noStrike" kern="1200" cap="none" spc="0" normalizeH="0" baseline="0" noProof="0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дистресс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355C6A-251A-4B1C-A8B5-3ECD9D9DCD0F}"/>
              </a:ext>
            </a:extLst>
          </p:cNvPr>
          <p:cNvSpPr/>
          <p:nvPr/>
        </p:nvSpPr>
        <p:spPr>
          <a:xfrm>
            <a:off x="1509264" y="4355022"/>
            <a:ext cx="3672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действие чрезмерного стрессора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результат повышенной стресс-чувствительности ЦНС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44F7CE7-AD2D-975B-B8E4-30D33F2B0027}"/>
              </a:ext>
            </a:extLst>
          </p:cNvPr>
          <p:cNvSpPr/>
          <p:nvPr/>
        </p:nvSpPr>
        <p:spPr>
          <a:xfrm>
            <a:off x="7499154" y="2483560"/>
            <a:ext cx="4259814" cy="2639649"/>
          </a:xfrm>
          <a:prstGeom prst="roundRect">
            <a:avLst>
              <a:gd name="adj" fmla="val 5292"/>
            </a:avLst>
          </a:prstGeom>
          <a:blipFill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F3320F-A752-0BF9-25FB-357239806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454"/>
            <a:ext cx="12192000" cy="6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ЭПИДЕМИОЛОГИЯ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9C4B530-158E-646F-44F0-CBD8387E0FAA}"/>
              </a:ext>
            </a:extLst>
          </p:cNvPr>
          <p:cNvCxnSpPr>
            <a:cxnSpLocks/>
          </p:cNvCxnSpPr>
          <p:nvPr/>
        </p:nvCxnSpPr>
        <p:spPr>
          <a:xfrm>
            <a:off x="1661664" y="1270685"/>
            <a:ext cx="8991111" cy="0"/>
          </a:xfrm>
          <a:prstGeom prst="line">
            <a:avLst/>
          </a:prstGeom>
          <a:ln w="19050">
            <a:solidFill>
              <a:srgbClr val="B3D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3D23FF-E8BB-D2EE-38B2-C43193A5ECE1}"/>
              </a:ext>
            </a:extLst>
          </p:cNvPr>
          <p:cNvSpPr/>
          <p:nvPr/>
        </p:nvSpPr>
        <p:spPr>
          <a:xfrm>
            <a:off x="757237" y="5921906"/>
            <a:ext cx="9663234" cy="414177"/>
          </a:xfrm>
          <a:prstGeom prst="rect">
            <a:avLst/>
          </a:prstGeom>
        </p:spPr>
        <p:txBody>
          <a:bodyPr wrap="square" lIns="91430" tIns="45715" rIns="91430" bIns="45715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1. Мельниченко Г.А., Марова Е.И., </a:t>
            </a:r>
            <a:r>
              <a:rPr kumimoji="0" lang="ru-RU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Дзеранова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Л.К., Вакс В.В. «</a:t>
            </a:r>
            <a:r>
              <a:rPr kumimoji="0" lang="ru-RU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Гиперпролактинемия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у женщин и мужчин». Пособие для врачей - М. 2007; 1-57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2. Кузнецова И.В.//Использование растительных </a:t>
            </a:r>
            <a:r>
              <a:rPr kumimoji="0" lang="ru-RU" alt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дофаминомиметиков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и молодых женщин с нарушением менструальным циклом//Акушерство и гинекология;2015;№11</a:t>
            </a:r>
          </a:p>
        </p:txBody>
      </p:sp>
    </p:spTree>
    <p:extLst>
      <p:ext uri="{BB962C8B-B14F-4D97-AF65-F5344CB8AC3E}">
        <p14:creationId xmlns:p14="http://schemas.microsoft.com/office/powerpoint/2010/main" val="251396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89" y="2060848"/>
            <a:ext cx="3816424" cy="234888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24193" y="315939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Реализация </a:t>
            </a:r>
          </a:p>
          <a:p>
            <a:r>
              <a:rPr lang="ru-RU" b="1" dirty="0">
                <a:solidFill>
                  <a:srgbClr val="FF0000"/>
                </a:solidFill>
              </a:rPr>
              <a:t>стресс-реакции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8981" y="5192833"/>
            <a:ext cx="2447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Активация </a:t>
            </a:r>
          </a:p>
          <a:p>
            <a:pPr algn="ctr"/>
            <a:r>
              <a:rPr lang="ru-RU" b="1" dirty="0"/>
              <a:t>стресс-лимитирующих </a:t>
            </a:r>
          </a:p>
          <a:p>
            <a:pPr algn="ctr"/>
            <a:r>
              <a:rPr lang="ru-RU" b="1" dirty="0"/>
              <a:t>систем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2864" y="5174344"/>
            <a:ext cx="287969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24192" y="248923"/>
            <a:ext cx="1907895" cy="7803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8310087" y="1350480"/>
            <a:ext cx="936104" cy="484632"/>
          </a:xfrm>
          <a:prstGeom prst="rightArrow">
            <a:avLst/>
          </a:prstGeom>
          <a:solidFill>
            <a:srgbClr val="EC560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594548" y="4409729"/>
            <a:ext cx="484632" cy="783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40228" y="47869"/>
            <a:ext cx="4234069" cy="9144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Активация </a:t>
            </a:r>
            <a:r>
              <a:rPr lang="ru-RU" b="1" dirty="0" err="1"/>
              <a:t>норадренергических</a:t>
            </a:r>
            <a:r>
              <a:rPr lang="ru-RU" b="1" dirty="0"/>
              <a:t> рецепторов в ЦНС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1504" y="5569980"/>
            <a:ext cx="140506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/>
              <a:t>β</a:t>
            </a:r>
            <a:r>
              <a:rPr lang="ru-RU" sz="1600" b="1" dirty="0"/>
              <a:t>-</a:t>
            </a:r>
            <a:r>
              <a:rPr lang="ru-RU" sz="1600" b="1" dirty="0" err="1"/>
              <a:t>эндорфины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59896" y="1241223"/>
            <a:ext cx="914400" cy="914400"/>
          </a:xfrm>
          <a:prstGeom prst="rect">
            <a:avLst/>
          </a:prstGeom>
          <a:solidFill>
            <a:srgbClr val="EC56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</a:t>
            </a:r>
            <a:r>
              <a:rPr lang="en-US" b="1" dirty="0" err="1"/>
              <a:t>Prol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41815" y="3232556"/>
            <a:ext cx="1584176" cy="914400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Аменорея </a:t>
            </a:r>
            <a:r>
              <a:rPr lang="ru-RU" b="1" dirty="0" err="1"/>
              <a:t>ановуляция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5680" y="3232556"/>
            <a:ext cx="1368152" cy="914400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Нарушение секреции ЛГ и ФСГ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7201" y="1247308"/>
            <a:ext cx="1080120" cy="914400"/>
          </a:xfrm>
          <a:prstGeom prst="rect">
            <a:avLst/>
          </a:prstGeom>
          <a:solidFill>
            <a:srgbClr val="EC56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АКТГ кортизол</a:t>
            </a:r>
          </a:p>
          <a:p>
            <a:pPr algn="ctr"/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40227" y="1231273"/>
            <a:ext cx="914400" cy="914400"/>
          </a:xfrm>
          <a:prstGeom prst="rect">
            <a:avLst/>
          </a:prstGeom>
          <a:solidFill>
            <a:srgbClr val="EC56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КРГ</a:t>
            </a:r>
            <a:r>
              <a:rPr lang="ru-RU" sz="16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31504" y="3232556"/>
            <a:ext cx="1224136" cy="914400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Нарушение секреции </a:t>
            </a:r>
            <a:r>
              <a:rPr lang="ru-RU" b="1" dirty="0" err="1"/>
              <a:t>ГнРГ</a:t>
            </a:r>
            <a:r>
              <a:rPr lang="ru-RU" b="1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83832" y="5540892"/>
            <a:ext cx="1584176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цитокины, </a:t>
            </a:r>
            <a:r>
              <a:rPr lang="en-US" sz="1400" b="1" dirty="0"/>
              <a:t>NO</a:t>
            </a:r>
            <a:r>
              <a:rPr lang="ru-RU" sz="1400" b="1" dirty="0"/>
              <a:t> в </a:t>
            </a:r>
            <a:r>
              <a:rPr lang="ru-RU" sz="1400" b="1" dirty="0" err="1"/>
              <a:t>цнс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73624" y="556998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ГАМК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919536" y="1512879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594359" y="1322564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03912" y="1583713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787036" y="5654499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631637" y="5670080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303912" y="6027181"/>
            <a:ext cx="0" cy="2415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135560" y="2169562"/>
            <a:ext cx="0" cy="1030308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3" idx="0"/>
          </p:cNvCxnSpPr>
          <p:nvPr/>
        </p:nvCxnSpPr>
        <p:spPr>
          <a:xfrm flipH="1">
            <a:off x="3899756" y="2161708"/>
            <a:ext cx="8328" cy="1070848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636434" y="2721857"/>
            <a:ext cx="0" cy="547840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388024" y="2721858"/>
            <a:ext cx="0" cy="493279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6" idx="2"/>
          </p:cNvCxnSpPr>
          <p:nvPr/>
        </p:nvCxnSpPr>
        <p:spPr>
          <a:xfrm flipV="1">
            <a:off x="2231322" y="4146956"/>
            <a:ext cx="12251" cy="13939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3791745" y="4156317"/>
            <a:ext cx="12251" cy="13939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endCxn id="11" idx="2"/>
          </p:cNvCxnSpPr>
          <p:nvPr/>
        </p:nvCxnSpPr>
        <p:spPr>
          <a:xfrm flipV="1">
            <a:off x="2657980" y="2155623"/>
            <a:ext cx="2959116" cy="566234"/>
          </a:xfrm>
          <a:prstGeom prst="bentConnector2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>
            <a:off x="2495600" y="5013177"/>
            <a:ext cx="3168352" cy="32790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63952" y="5341085"/>
            <a:ext cx="0" cy="209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2495600" y="4156318"/>
            <a:ext cx="0" cy="856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2857464" y="3712184"/>
            <a:ext cx="3582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583832" y="3714887"/>
            <a:ext cx="358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15" idx="3"/>
            <a:endCxn id="14" idx="1"/>
          </p:cNvCxnSpPr>
          <p:nvPr/>
        </p:nvCxnSpPr>
        <p:spPr>
          <a:xfrm>
            <a:off x="2754627" y="1688474"/>
            <a:ext cx="662574" cy="16035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0" y="214290"/>
            <a:ext cx="8964488" cy="622422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Причины олигоменореи и вторичной аменореи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72311"/>
              </p:ext>
            </p:extLst>
          </p:nvPr>
        </p:nvGraphicFramePr>
        <p:xfrm>
          <a:off x="541233" y="857108"/>
          <a:ext cx="11109534" cy="5547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поражения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Причина 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Этиологические факторы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161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Гипоталамо-гипофизарный 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Недостаточность питания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16" marR="6061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Тяжелые спортивные (физические) нагрузки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16" marR="606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Нервная анорексия (типичная или атипичная)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16" marR="606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Хронические соматические заболевания, приводящие 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белково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-энергетической недостаточности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16" marR="606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Опухоли ЦНС 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Пролактинома</a:t>
                      </a:r>
                      <a:r>
                        <a:rPr lang="ru-RU" sz="1400" dirty="0">
                          <a:effectLst/>
                        </a:rPr>
                        <a:t>, АКТГ-, СТГ-, ТТГ-, ФСГ и ЛГ- продуцирующие аденомы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Гиперпролактинемия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Ложная беременность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Физиологическая: беременность, лактация, физические нагрузки, сон, стресс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Дефицит дофамина фармакологического генеза: прием блокаторов дофамина – </a:t>
                      </a:r>
                      <a:r>
                        <a:rPr lang="ru-RU" sz="1400" dirty="0" err="1">
                          <a:effectLst/>
                        </a:rPr>
                        <a:t>галоперидол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фенотиазины</a:t>
                      </a:r>
                      <a:r>
                        <a:rPr lang="ru-RU" sz="1400" dirty="0">
                          <a:effectLst/>
                        </a:rPr>
                        <a:t>, метоклопрамид, резерпин, </a:t>
                      </a:r>
                      <a:r>
                        <a:rPr lang="ru-RU" sz="1400" dirty="0" err="1">
                          <a:effectLst/>
                        </a:rPr>
                        <a:t>метилдофа</a:t>
                      </a:r>
                      <a:r>
                        <a:rPr lang="ru-RU" sz="1400" dirty="0">
                          <a:effectLst/>
                        </a:rPr>
                        <a:t>, ингибиторы </a:t>
                      </a:r>
                      <a:r>
                        <a:rPr lang="ru-RU" sz="1400" dirty="0" err="1">
                          <a:effectLst/>
                        </a:rPr>
                        <a:t>моноаминоксидазы</a:t>
                      </a:r>
                      <a:r>
                        <a:rPr lang="ru-RU" sz="1400" dirty="0">
                          <a:effectLst/>
                        </a:rPr>
                        <a:t>, опиаты, </a:t>
                      </a:r>
                      <a:r>
                        <a:rPr lang="ru-RU" sz="1400" dirty="0" err="1">
                          <a:effectLst/>
                        </a:rPr>
                        <a:t>циметидин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ru-RU" sz="1400" kern="1200" dirty="0">
                          <a:effectLst/>
                        </a:rPr>
                        <a:t> эстрогены, антагонисты </a:t>
                      </a:r>
                      <a:r>
                        <a:rPr lang="ru-RU" sz="1400" kern="1200" dirty="0" err="1">
                          <a:effectLst/>
                        </a:rPr>
                        <a:t>гистаминовых</a:t>
                      </a:r>
                      <a:r>
                        <a:rPr lang="ru-RU" sz="1400" kern="1200" dirty="0">
                          <a:effectLst/>
                        </a:rPr>
                        <a:t> Н</a:t>
                      </a:r>
                      <a:r>
                        <a:rPr lang="ru-RU" sz="1400" kern="1200" baseline="-25000" dirty="0">
                          <a:effectLst/>
                        </a:rPr>
                        <a:t>2</a:t>
                      </a:r>
                      <a:r>
                        <a:rPr lang="ru-RU" sz="1400" kern="1200" dirty="0">
                          <a:effectLst/>
                        </a:rPr>
                        <a:t>-рецепторов, наркоз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Дефицит дофамина опухолевого генеза - сдавление гипофизарной ножки опухолью: </a:t>
                      </a:r>
                      <a:r>
                        <a:rPr lang="ru-RU" sz="1400" dirty="0" err="1">
                          <a:effectLst/>
                        </a:rPr>
                        <a:t>краниофарингиома</a:t>
                      </a:r>
                      <a:r>
                        <a:rPr lang="ru-RU" sz="1400" dirty="0">
                          <a:effectLst/>
                        </a:rPr>
                        <a:t>, глиома, гранулема, </a:t>
                      </a:r>
                      <a:r>
                        <a:rPr lang="ru-RU" sz="1400" dirty="0" err="1">
                          <a:effectLst/>
                        </a:rPr>
                        <a:t>саркоидоз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Уменьшение метаболического клиренса пролактина</a:t>
                      </a:r>
                      <a:r>
                        <a:rPr lang="ru-RU" sz="1400" dirty="0">
                          <a:effectLst/>
                        </a:rPr>
                        <a:t> - гипотиреоз, хроническая почечная недостаточность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521975" y="2515766"/>
            <a:ext cx="7128792" cy="3888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6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290"/>
            <a:ext cx="8572528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Дифференциальная диагностика </a:t>
            </a:r>
            <a:r>
              <a:rPr lang="ru-RU" sz="2800" b="1" dirty="0" err="1">
                <a:solidFill>
                  <a:srgbClr val="FF0000"/>
                </a:solidFill>
              </a:rPr>
              <a:t>гиперпролактинемии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52596" y="1428736"/>
            <a:ext cx="8229600" cy="2500330"/>
          </a:xfrm>
        </p:spPr>
        <p:txBody>
          <a:bodyPr/>
          <a:lstStyle/>
          <a:p>
            <a:pPr eaLnBrk="1" hangingPunct="1"/>
            <a:r>
              <a:rPr lang="ru-RU" altLang="ru-RU" sz="2400" b="1" dirty="0" err="1">
                <a:solidFill>
                  <a:schemeClr val="tx1">
                    <a:lumMod val="75000"/>
                  </a:schemeClr>
                </a:solidFill>
              </a:rPr>
              <a:t>Пролактинома</a:t>
            </a:r>
            <a:r>
              <a:rPr lang="ru-RU" altLang="ru-RU" sz="2400" b="1" dirty="0">
                <a:solidFill>
                  <a:schemeClr val="tx1">
                    <a:lumMod val="75000"/>
                  </a:schemeClr>
                </a:solidFill>
              </a:rPr>
              <a:t> - 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↓ГТ, </a:t>
            </a:r>
            <a:r>
              <a:rPr lang="en-US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N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ТТГ, </a:t>
            </a:r>
            <a:r>
              <a:rPr lang="en-US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N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Т</a:t>
            </a:r>
            <a:r>
              <a:rPr lang="ru-RU" altLang="ru-RU" sz="2400" b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4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N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 Т</a:t>
            </a:r>
            <a:r>
              <a:rPr lang="ru-RU" altLang="ru-RU" sz="2400" b="1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3. 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↑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ПРЛ </a:t>
            </a:r>
            <a:r>
              <a:rPr lang="en-US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&gt;</a:t>
            </a:r>
            <a:r>
              <a:rPr lang="ru-RU" altLang="ru-RU" sz="2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</a:rPr>
              <a:t>150 - 200 мкг/л или </a:t>
            </a:r>
            <a:r>
              <a:rPr lang="en-US" altLang="ru-RU" sz="24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&gt;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</a:rPr>
              <a:t> 3000 </a:t>
            </a:r>
            <a:r>
              <a:rPr lang="ru-RU" altLang="ru-RU" sz="2400" dirty="0" err="1">
                <a:solidFill>
                  <a:schemeClr val="tx1">
                    <a:lumMod val="75000"/>
                  </a:schemeClr>
                </a:solidFill>
              </a:rPr>
              <a:t>мМЕ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</a:rPr>
              <a:t>/л.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ru-RU" altLang="ru-RU" sz="2400" b="1" dirty="0">
                <a:solidFill>
                  <a:schemeClr val="tx1">
                    <a:lumMod val="75000"/>
                  </a:schemeClr>
                </a:solidFill>
              </a:rPr>
              <a:t>МРТ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</a:rPr>
              <a:t> – опухоль р-рами 3-10 мм.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ru-RU" altLang="ru-RU" sz="2400" b="1" dirty="0">
                <a:solidFill>
                  <a:schemeClr val="tx1">
                    <a:lumMod val="75000"/>
                  </a:schemeClr>
                </a:solidFill>
              </a:rPr>
              <a:t>Лечение</a:t>
            </a:r>
            <a:r>
              <a:rPr lang="ru-RU" altLang="ru-RU" sz="2400" dirty="0">
                <a:solidFill>
                  <a:schemeClr val="tx1">
                    <a:lumMod val="75000"/>
                  </a:schemeClr>
                </a:solidFill>
              </a:rPr>
              <a:t> – хирургическое, лучевое, в некоторых случаях – агонисты дофамина (7,5-10 мг – 6 месяцев).</a:t>
            </a:r>
            <a:endParaRPr lang="ru-RU" alt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2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4290"/>
            <a:ext cx="8460432" cy="76643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ЛЕЧЕНИЕ ГИПЕРПРОЛАКТИНЕМИИ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9537" y="908720"/>
            <a:ext cx="83400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тех случаях, когда </a:t>
            </a:r>
            <a:r>
              <a:rPr lang="ru-RU" dirty="0" err="1"/>
              <a:t>гиперпролактинемия</a:t>
            </a:r>
            <a:r>
              <a:rPr lang="ru-RU" dirty="0"/>
              <a:t> вызвана </a:t>
            </a:r>
            <a:r>
              <a:rPr lang="ru-RU" b="1" dirty="0"/>
              <a:t>компрессией гипофизарной ножки опухолью</a:t>
            </a:r>
            <a:r>
              <a:rPr lang="ru-RU" dirty="0"/>
              <a:t>, назначение агонистов дофамина снижает уровень пролактина, но не является методом лечения /</a:t>
            </a:r>
            <a:r>
              <a:rPr lang="ru-RU" i="1" dirty="0"/>
              <a:t>Диагностика и лечение </a:t>
            </a:r>
            <a:r>
              <a:rPr lang="ru-RU" i="1" dirty="0" err="1"/>
              <a:t>гиперпролактинемии</a:t>
            </a:r>
            <a:r>
              <a:rPr lang="ru-RU" i="1" dirty="0"/>
              <a:t>: клинические рекомендации Международного эндокринологического общества</a:t>
            </a:r>
            <a:r>
              <a:rPr lang="ru-RU" dirty="0"/>
              <a:t>/.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ru-RU" b="1" dirty="0"/>
              <a:t>лечения </a:t>
            </a:r>
            <a:r>
              <a:rPr lang="ru-RU" b="1" dirty="0" err="1"/>
              <a:t>макропролактиномы</a:t>
            </a:r>
            <a:r>
              <a:rPr lang="ru-RU" dirty="0"/>
              <a:t>, уменьшения ее размеров, восстановления функции яичников и снижения уровня пролактина, рекомендуется проводить лечение агонистами дофамина в соответствии с рекомендуемыми дозами и возрастным цензом. При выборе препарата рекомендуется отдавать предпочтение </a:t>
            </a:r>
            <a:r>
              <a:rPr lang="ru-RU" dirty="0" err="1"/>
              <a:t>каберголину</a:t>
            </a:r>
            <a:r>
              <a:rPr lang="ru-RU" dirty="0"/>
              <a:t> (А</a:t>
            </a:r>
            <a:r>
              <a:rPr lang="ru-RU" baseline="30000" dirty="0"/>
              <a:t>47</a:t>
            </a:r>
            <a:r>
              <a:rPr lang="ru-RU" dirty="0"/>
              <a:t>). </a:t>
            </a:r>
            <a:r>
              <a:rPr lang="ru-RU" b="1" dirty="0"/>
              <a:t>Длительность лечения – 12-24 месяца, рекомендуемые дозы – 0,125 – 1,0 мг 2 раза в неделю.</a:t>
            </a:r>
            <a:r>
              <a:rPr lang="ru-RU" dirty="0"/>
              <a:t> Эффективность </a:t>
            </a:r>
            <a:r>
              <a:rPr lang="ru-RU" dirty="0" err="1"/>
              <a:t>каберголина</a:t>
            </a:r>
            <a:r>
              <a:rPr lang="ru-RU" dirty="0"/>
              <a:t> выше, чем у </a:t>
            </a:r>
            <a:r>
              <a:rPr lang="ru-RU" dirty="0" err="1"/>
              <a:t>бромокриптина</a:t>
            </a:r>
            <a:r>
              <a:rPr lang="ru-RU" dirty="0"/>
              <a:t> в связи с большим сродством к рецепторам дофамина.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 пациенток с </a:t>
            </a:r>
            <a:r>
              <a:rPr lang="ru-RU" b="1" dirty="0" err="1"/>
              <a:t>микропролактиномами</a:t>
            </a:r>
            <a:r>
              <a:rPr lang="ru-RU" b="1" dirty="0"/>
              <a:t>, не проявляющимися клинически</a:t>
            </a:r>
            <a:r>
              <a:rPr lang="ru-RU" dirty="0"/>
              <a:t>, лечение агонистами дофамина не проводится, так как </a:t>
            </a:r>
            <a:r>
              <a:rPr lang="ru-RU" dirty="0" err="1"/>
              <a:t>микроаденомы</a:t>
            </a:r>
            <a:r>
              <a:rPr lang="ru-RU" dirty="0"/>
              <a:t> редко растут (В</a:t>
            </a:r>
            <a:r>
              <a:rPr lang="ru-RU" baseline="30000" dirty="0"/>
              <a:t>47</a:t>
            </a:r>
            <a:r>
              <a:rPr lang="ru-RU" dirty="0"/>
              <a:t>). </a:t>
            </a:r>
            <a:r>
              <a:rPr lang="ru-RU" b="1" dirty="0"/>
              <a:t>При аменореи и </a:t>
            </a:r>
            <a:r>
              <a:rPr lang="ru-RU" b="1" dirty="0" err="1"/>
              <a:t>микропролактиноме</a:t>
            </a:r>
            <a:r>
              <a:rPr lang="ru-RU" b="1" dirty="0"/>
              <a:t> </a:t>
            </a:r>
            <a:r>
              <a:rPr lang="ru-RU" dirty="0"/>
              <a:t>рекомендовано применение агонистов дофамина и гормональные контрацептивы (при необходимости контрацепции) (В</a:t>
            </a:r>
            <a:r>
              <a:rPr lang="ru-RU" baseline="30000" dirty="0"/>
              <a:t>47</a:t>
            </a:r>
            <a:r>
              <a:rPr lang="ru-RU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97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14290"/>
            <a:ext cx="8316416" cy="83844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ЛЕЧЕНИЕ ГИПЕРПРОЛАКТИНЕМИИ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3144" y="1792579"/>
            <a:ext cx="937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ru-RU" b="1" dirty="0"/>
              <a:t>фармакологической </a:t>
            </a:r>
            <a:r>
              <a:rPr lang="ru-RU" b="1" dirty="0" err="1"/>
              <a:t>гиперпролактинемии</a:t>
            </a:r>
            <a:r>
              <a:rPr lang="ru-RU" b="1" dirty="0"/>
              <a:t> </a:t>
            </a:r>
            <a:r>
              <a:rPr lang="ru-RU" dirty="0"/>
              <a:t>- назначение агонистов дофамина не рекомендуется. Необходимо проанализировать возможное влияние применяемых пациенткой медикаментов на развитие </a:t>
            </a:r>
            <a:r>
              <a:rPr lang="ru-RU" dirty="0" err="1"/>
              <a:t>гиперпролактинемии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дифференциальной диагностики лекарственно-индуцированной </a:t>
            </a:r>
            <a:r>
              <a:rPr lang="ru-RU" dirty="0" err="1"/>
              <a:t>гиперпролактинемии</a:t>
            </a:r>
            <a:r>
              <a:rPr lang="ru-RU" dirty="0"/>
              <a:t> и опухоли гипофиза или гипоталамуса необходимо провести МРТ головного мозга  (А</a:t>
            </a:r>
            <a:r>
              <a:rPr lang="ru-RU" baseline="30000" dirty="0"/>
              <a:t>47</a:t>
            </a:r>
            <a:r>
              <a:rPr lang="ru-RU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длительной </a:t>
            </a:r>
            <a:r>
              <a:rPr lang="ru-RU" b="1" dirty="0"/>
              <a:t>лекарственно-индуцированной </a:t>
            </a:r>
            <a:r>
              <a:rPr lang="ru-RU" b="1" dirty="0" err="1"/>
              <a:t>гиперпролактинемии</a:t>
            </a:r>
            <a:r>
              <a:rPr lang="ru-RU" b="1" dirty="0"/>
              <a:t> и </a:t>
            </a:r>
            <a:r>
              <a:rPr lang="ru-RU" b="1" dirty="0" err="1"/>
              <a:t>гипогонадизме</a:t>
            </a:r>
            <a:r>
              <a:rPr lang="ru-RU" dirty="0"/>
              <a:t> рекомендуется назначать препараты для ЗГТ (В</a:t>
            </a:r>
            <a:r>
              <a:rPr lang="ru-RU" baseline="30000" dirty="0"/>
              <a:t>47</a:t>
            </a:r>
            <a:r>
              <a:rPr lang="ru-RU" dirty="0"/>
              <a:t>) после консультации с лечащим врачом и отсутствии противопоказаний.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</a:t>
            </a:r>
            <a:r>
              <a:rPr lang="ru-RU" b="1" dirty="0" err="1"/>
              <a:t>гиперпролактинемии</a:t>
            </a:r>
            <a:r>
              <a:rPr lang="ru-RU" b="1" dirty="0"/>
              <a:t> на фоне гипотиреоза </a:t>
            </a:r>
            <a:r>
              <a:rPr lang="ru-RU" dirty="0"/>
              <a:t>рекомендовано назначение лечения </a:t>
            </a:r>
            <a:r>
              <a:rPr lang="ru-RU" dirty="0" err="1"/>
              <a:t>тиреоидными</a:t>
            </a:r>
            <a:r>
              <a:rPr lang="ru-RU" dirty="0"/>
              <a:t> гормонами (В</a:t>
            </a:r>
            <a:r>
              <a:rPr lang="ru-RU" baseline="30000" dirty="0"/>
              <a:t>47</a:t>
            </a:r>
            <a:r>
              <a:rPr lang="ru-RU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Ведение пациенток: </a:t>
            </a:r>
            <a:r>
              <a:rPr lang="ru-RU" dirty="0"/>
              <a:t>контроль уровня пролактина через 1 месяц от начала лечения, повторное проведение МРТ через 1 год. </a:t>
            </a:r>
          </a:p>
        </p:txBody>
      </p:sp>
    </p:spTree>
    <p:extLst>
      <p:ext uri="{BB962C8B-B14F-4D97-AF65-F5344CB8AC3E}">
        <p14:creationId xmlns:p14="http://schemas.microsoft.com/office/powerpoint/2010/main" val="30606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509264" y="1472601"/>
            <a:ext cx="9247636" cy="29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spcBef>
                <a:spcPct val="20000"/>
              </a:spcBef>
              <a:spcAft>
                <a:spcPts val="0"/>
              </a:spcAft>
              <a:buClr>
                <a:srgbClr val="9F5198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Дофаминергический эффект (нормализация уровня пролактина)¹</a:t>
            </a:r>
          </a:p>
          <a:p>
            <a:pPr marL="342900" marR="0" lvl="0" indent="-342900" algn="l" defTabSz="457200" rtl="0" eaLnBrk="0" fontAlgn="auto" latinLnBrk="0" hangingPunct="0">
              <a:spcBef>
                <a:spcPct val="20000"/>
              </a:spcBef>
              <a:spcAft>
                <a:spcPts val="0"/>
              </a:spcAft>
              <a:buClr>
                <a:srgbClr val="9F5198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Опиоидергический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эффект (обезболивающее). За счет связывая с мю- и каппа- опиоидными рецепторами²</a:t>
            </a:r>
          </a:p>
          <a:p>
            <a:pPr marL="342900" marR="0" lvl="0" indent="-342900" algn="l" defTabSz="457200" rtl="0" eaLnBrk="0" fontAlgn="auto" latinLnBrk="0" hangingPunct="0">
              <a:spcBef>
                <a:spcPct val="20000"/>
              </a:spcBef>
              <a:spcAft>
                <a:spcPts val="0"/>
              </a:spcAft>
              <a:buClr>
                <a:srgbClr val="9F5198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Нормализация баланса эстрогены-прогестерон и восстановление лютеиновой фазы цикла¹</a:t>
            </a:r>
          </a:p>
          <a:p>
            <a:pPr marL="342900" marR="0" lvl="0" indent="-342900" algn="l" defTabSz="457200" rtl="0" eaLnBrk="0" fontAlgn="auto" latinLnBrk="0" hangingPunct="0">
              <a:spcBef>
                <a:spcPct val="20000"/>
              </a:spcBef>
              <a:spcAft>
                <a:spcPts val="0"/>
              </a:spcAft>
              <a:buClr>
                <a:srgbClr val="9F5198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Антиоксидантный эффект и уменьшение активности пролиферативных процессов²</a:t>
            </a:r>
          </a:p>
          <a:p>
            <a:pPr marL="342900" marR="0" lvl="0" indent="-342900" algn="l" defTabSz="457200" rtl="0" eaLnBrk="0" fontAlgn="auto" latinLnBrk="0" hangingPunct="0">
              <a:spcBef>
                <a:spcPct val="20000"/>
              </a:spcBef>
              <a:spcAft>
                <a:spcPts val="0"/>
              </a:spcAft>
              <a:buClr>
                <a:srgbClr val="9F5198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Вегето-стабилизирующий эффект. Позитивное влияние на психоэмоциональную сферу¹</a:t>
            </a:r>
          </a:p>
          <a:p>
            <a:pPr marL="342900" marR="0" lvl="0" indent="-342900" algn="l" defTabSz="457200" rtl="0" eaLnBrk="0" fontAlgn="auto" latinLnBrk="0" hangingPunct="0">
              <a:spcBef>
                <a:spcPct val="20000"/>
              </a:spcBef>
              <a:spcAft>
                <a:spcPts val="0"/>
              </a:spcAft>
              <a:buClr>
                <a:srgbClr val="9F5198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Антипролиферативный</a:t>
            </a: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эффект²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FA01A0-9F09-FA53-EE45-57B3FA74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353"/>
            <a:ext cx="12192000" cy="6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МЕХАНИЗМЫ ДЕЙСТВИЯ 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ВИТЕКСА СВЯЩЕННОГО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B980ECA-9C0F-E263-17D1-7DCCB2536944}"/>
              </a:ext>
            </a:extLst>
          </p:cNvPr>
          <p:cNvCxnSpPr>
            <a:cxnSpLocks/>
          </p:cNvCxnSpPr>
          <p:nvPr/>
        </p:nvCxnSpPr>
        <p:spPr>
          <a:xfrm>
            <a:off x="1661664" y="1270685"/>
            <a:ext cx="8991111" cy="0"/>
          </a:xfrm>
          <a:prstGeom prst="line">
            <a:avLst/>
          </a:prstGeom>
          <a:ln w="19050">
            <a:solidFill>
              <a:srgbClr val="B3D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24BE69-1C73-A1D2-6125-0E5734C66C5B}"/>
              </a:ext>
            </a:extLst>
          </p:cNvPr>
          <p:cNvSpPr/>
          <p:nvPr/>
        </p:nvSpPr>
        <p:spPr>
          <a:xfrm>
            <a:off x="1432351" y="5745515"/>
            <a:ext cx="9663234" cy="414177"/>
          </a:xfrm>
          <a:prstGeom prst="rect">
            <a:avLst/>
          </a:prstGeom>
        </p:spPr>
        <p:txBody>
          <a:bodyPr wrap="square" lIns="91430" tIns="45715" rIns="91430" bIns="45715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Обзор исследований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V.Christoffel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B. Spengler,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H.Jarry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W.Wuttke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Loew, D et al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Phytopharmaka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V, Steinkopf, Darmstadt. 1999, 209-214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Торшин И.Ю., Громова О.А.,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Лиманова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О.А.. Систематический анализ состава и механизмов молекулярного воздействия стандартизированных экстрактов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Vitex Agnus-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castus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Трудный пациент. 2015; 01-02: 19-29</a:t>
            </a:r>
          </a:p>
        </p:txBody>
      </p:sp>
    </p:spTree>
    <p:extLst>
      <p:ext uri="{BB962C8B-B14F-4D97-AF65-F5344CB8AC3E}">
        <p14:creationId xmlns:p14="http://schemas.microsoft.com/office/powerpoint/2010/main" val="212594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5674" y="22691"/>
            <a:ext cx="9144000" cy="86717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Calibri" charset="0"/>
                <a:ea typeface="Calibri" charset="0"/>
                <a:cs typeface="Calibri" charset="0"/>
              </a:rPr>
              <a:t>Компоненты</a:t>
            </a:r>
            <a:r>
              <a:rPr lang="ru-RU" sz="3200" b="1" dirty="0">
                <a:latin typeface="Calibri" charset="0"/>
                <a:ea typeface="Calibri" charset="0"/>
                <a:cs typeface="Calibri" charset="0"/>
              </a:rPr>
              <a:t> экстрактов витекса как модуляторы дофаминовых рецепторов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22505" y="1016863"/>
            <a:ext cx="5976418" cy="26555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Рутин - ингибитор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проапоптотических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сигнальных путей JNK и р38 МАРК, защищающих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дофаминергические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нейроны от повреждений</a:t>
            </a:r>
            <a:r>
              <a:rPr lang="ru-RU" sz="20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Хлорогеновая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кислота и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лютеолин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ингибиторы избыточной активации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микроглии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, что повышает выживаемость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дофаминергических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нейронов</a:t>
            </a:r>
            <a:r>
              <a:rPr lang="en-US" sz="2000" baseline="30000" dirty="0">
                <a:latin typeface="Calibri" charset="0"/>
                <a:ea typeface="Calibri" charset="0"/>
                <a:cs typeface="Calibri" charset="0"/>
              </a:rPr>
              <a:t>2,3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521" y="5529976"/>
            <a:ext cx="11599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Park S.E.,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Sapkota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K., Choi J.H. et al.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Rutin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from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Dendropanax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morbifera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Leveille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protects human dopaminergic cells against rotenone induced cell injury through inhibiting JNK and p38 MAPK signaling.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Neurochem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Res. 2014; 39 (4): 707–18.</a:t>
            </a:r>
            <a:endParaRPr lang="ru-RU" sz="900" dirty="0">
              <a:solidFill>
                <a:schemeClr val="accent1">
                  <a:lumMod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Shen W., Qi R., Zhang J. et al.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Chlorogenic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acid inhibits LPS-induced microglial activation and improves survival of dopaminergic neurons. Brain Res Bull. 2012; 88 (5): 487–94.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Chen H.Q.,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Jin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Z.Y., Wang X.J. et al.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Luteolin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protects dopaminergic neurons from inflammation-induced injury through inhibition of microglial activation.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Neurosci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Lett. 2008; 448 (2): 175–9.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Wang J., Xu H., Jiang H. et al.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Neurorescue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effect of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rosmarinic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acid on 6-hydroxydopamine-lesioned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nigral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dopamine neurons in rat model of Parkinson's disease. J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Mol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Neurosci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2012; 47 (1): 113–9.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Meier B., Berger D.,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Hoberg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E. et al. Pharmacological activities of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Vitex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agnus-castus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extracts in vitro. </a:t>
            </a:r>
            <a:r>
              <a:rPr lang="en-US" sz="900" dirty="0" err="1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Phytomedicine</a:t>
            </a:r>
            <a:r>
              <a:rPr lang="en-US" sz="900" dirty="0">
                <a:solidFill>
                  <a:schemeClr val="accent1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2000; 7 (5): 373–381.</a:t>
            </a:r>
          </a:p>
          <a:p>
            <a:pPr>
              <a:buFont typeface="+mj-lt"/>
              <a:buAutoNum type="arabicPeriod"/>
            </a:pPr>
            <a:endParaRPr lang="en-US" sz="900" dirty="0">
              <a:solidFill>
                <a:schemeClr val="accent1">
                  <a:lumMod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2537" t="2750" r="1797" b="53150"/>
          <a:stretch/>
        </p:blipFill>
        <p:spPr>
          <a:xfrm>
            <a:off x="7226913" y="718908"/>
            <a:ext cx="4527857" cy="30089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4218" y="3687284"/>
            <a:ext cx="96354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20000"/>
              <a:buFont typeface="Arial" charset="0"/>
              <a:buChar char="•"/>
            </a:pP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Розмариновая кислота нормализует уровни дофамина и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тирозингидроксилазы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; восстанавливается физиологическое соотношение белков Bcl-2/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Вах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, регулирующих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апоптоз</a:t>
            </a:r>
            <a:r>
              <a:rPr lang="en-US" sz="2000" baseline="30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>
              <a:buSzPct val="120000"/>
              <a:buFont typeface="Arial" charset="0"/>
              <a:buChar char="•"/>
            </a:pP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Кастицин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витексилактон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ротундифуран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2000" dirty="0" err="1">
                <a:latin typeface="Calibri" charset="0"/>
                <a:ea typeface="Calibri" charset="0"/>
                <a:cs typeface="Calibri" charset="0"/>
              </a:rPr>
              <a:t>дозозависимо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 вытесняют ингибиторы дофаминовых рецепторов типа D2 , D3 и D4</a:t>
            </a:r>
            <a:r>
              <a:rPr lang="en-US" sz="2000" baseline="30000" dirty="0"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ru-RU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29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2914652" y="4868869"/>
            <a:ext cx="66151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4800" dirty="0">
                <a:solidFill>
                  <a:srgbClr val="FF0000"/>
                </a:solidFill>
                <a:latin typeface="Impact" charset="0"/>
              </a:rPr>
              <a:t>Спасибо за внимание</a:t>
            </a:r>
            <a:r>
              <a:rPr lang="en-US" altLang="ru-RU" sz="4800" dirty="0">
                <a:solidFill>
                  <a:srgbClr val="FF0000"/>
                </a:solidFill>
                <a:latin typeface="Impact" charset="0"/>
              </a:rPr>
              <a:t>!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53" y="1082842"/>
            <a:ext cx="8815136" cy="291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286379" y="6343650"/>
            <a:ext cx="2202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prstClr val="white"/>
                </a:solidFill>
              </a:rPr>
              <a:t>г. Ростов-на-Дону</a:t>
            </a:r>
          </a:p>
        </p:txBody>
      </p:sp>
    </p:spTree>
    <p:extLst>
      <p:ext uri="{BB962C8B-B14F-4D97-AF65-F5344CB8AC3E}">
        <p14:creationId xmlns:p14="http://schemas.microsoft.com/office/powerpoint/2010/main" val="10315437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04396" y="339013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нерегулярных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менструальных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циклов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подростков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числу лет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после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менархе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158239" y="1846263"/>
          <a:ext cx="9144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Число лет после </a:t>
                      </a:r>
                      <a:r>
                        <a:rPr lang="ru-RU" dirty="0" err="1"/>
                        <a:t>менархе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</a:t>
                      </a:r>
                      <a:r>
                        <a:rPr lang="ru-RU" baseline="0" dirty="0"/>
                        <a:t> нерегулярных менструальных циклов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 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Межменструальный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интервал до 90 дней является нормой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</a:t>
                      </a:r>
                      <a:r>
                        <a:rPr lang="ru-RU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до  3 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45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 лет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&gt; 3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&lt; 8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циклов в год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Первичная аменорея  диагностируется при отсутствии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менархе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возрасте 15 лет или спустя 3 года после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телархе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47196" y="5712672"/>
            <a:ext cx="9144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ñ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Witchel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Hoeger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Adolescent polycystic ovary syndrome according to the international evidence-based guideline. </a:t>
            </a:r>
            <a:r>
              <a:rPr lang="ru-RU" sz="1200" b="1" i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BMC </a:t>
            </a:r>
            <a:r>
              <a:rPr lang="ru-RU" sz="1200" b="1" i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18, 72 (2020). https://doi.org/10.1186/s12916-020-01516-x)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8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Прямоугольник 1"/>
          <p:cNvSpPr/>
          <p:nvPr/>
        </p:nvSpPr>
        <p:spPr>
          <a:xfrm>
            <a:off x="1524000" y="19081"/>
            <a:ext cx="88387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>
                <a:solidFill>
                  <a:schemeClr val="accent4">
                    <a:lumMod val="50000"/>
                  </a:schemeClr>
                </a:solidFill>
                <a:latin typeface="Bookman Old Style"/>
              </a:rPr>
              <a:t>АЛГОРИТМ диагностики  при олигоменореи</a:t>
            </a:r>
            <a:endParaRPr lang="ru-RU" sz="2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Text Box 75"/>
          <p:cNvSpPr/>
          <p:nvPr/>
        </p:nvSpPr>
        <p:spPr>
          <a:xfrm>
            <a:off x="1962120" y="538200"/>
            <a:ext cx="1942920" cy="342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47882"/>
              </a:gs>
              <a:gs pos="100000">
                <a:srgbClr val="A6AAB8"/>
              </a:gs>
            </a:gsLst>
            <a:lin ang="5400000"/>
          </a:gradFill>
          <a:ln>
            <a:solidFill>
              <a:srgbClr val="D2DA7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>
                <a:solidFill>
                  <a:srgbClr val="FF0000"/>
                </a:solidFill>
                <a:latin typeface="Gill Sans MT"/>
              </a:rPr>
              <a:t>Подтверждена или сомнительна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Text Box 74"/>
          <p:cNvSpPr/>
          <p:nvPr/>
        </p:nvSpPr>
        <p:spPr>
          <a:xfrm>
            <a:off x="8040360" y="476640"/>
            <a:ext cx="1941120" cy="340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47882"/>
              </a:gs>
              <a:gs pos="100000">
                <a:srgbClr val="A6AAB8"/>
              </a:gs>
            </a:gsLst>
            <a:lin ang="16200000"/>
          </a:gradFill>
          <a:ln>
            <a:solidFill>
              <a:srgbClr val="D2DA7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>
                <a:solidFill>
                  <a:srgbClr val="FF0000"/>
                </a:solidFill>
                <a:latin typeface="Gill Sans MT"/>
              </a:rPr>
              <a:t>Исключена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Text Box 72"/>
          <p:cNvSpPr/>
          <p:nvPr/>
        </p:nvSpPr>
        <p:spPr>
          <a:xfrm>
            <a:off x="8575680" y="3646440"/>
            <a:ext cx="882360" cy="480600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solidFill>
              <a:srgbClr val="B88472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>
                <a:solidFill>
                  <a:srgbClr val="528693"/>
                </a:solidFill>
                <a:latin typeface="Gill Sans MT"/>
              </a:rPr>
              <a:t>УЗИ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Text Box 69"/>
          <p:cNvSpPr/>
          <p:nvPr/>
        </p:nvSpPr>
        <p:spPr>
          <a:xfrm>
            <a:off x="1923960" y="1403280"/>
            <a:ext cx="2057040" cy="533160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solidFill>
              <a:srgbClr val="B88472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>
                <a:solidFill>
                  <a:srgbClr val="FFFFFF"/>
                </a:solidFill>
                <a:latin typeface="Gill Sans MT"/>
              </a:rPr>
              <a:t>Боли в животе и/или кровяные выделения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Text Box 68"/>
          <p:cNvSpPr/>
          <p:nvPr/>
        </p:nvSpPr>
        <p:spPr>
          <a:xfrm>
            <a:off x="1943040" y="2239920"/>
            <a:ext cx="507600" cy="485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45000" rIns="72000" bIns="45000" anchor="ctr">
            <a:noAutofit/>
          </a:bodyPr>
          <a:lstStyle/>
          <a:p>
            <a:pPr>
              <a:spcBef>
                <a:spcPts val="601"/>
              </a:spcBef>
            </a:pPr>
            <a:r>
              <a:rPr lang="ru-RU" sz="1200" b="1" spc="-1">
                <a:solidFill>
                  <a:srgbClr val="FF0000"/>
                </a:solidFill>
                <a:latin typeface="Gill Sans MT"/>
              </a:rPr>
              <a:t>Есть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Text Box 66"/>
          <p:cNvSpPr/>
          <p:nvPr/>
        </p:nvSpPr>
        <p:spPr>
          <a:xfrm>
            <a:off x="3427320" y="2208240"/>
            <a:ext cx="569520" cy="472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45000" rIns="72000" bIns="45000" anchor="ctr">
            <a:noAutofit/>
          </a:bodyPr>
          <a:lstStyle/>
          <a:p>
            <a:pPr>
              <a:spcBef>
                <a:spcPts val="601"/>
              </a:spcBef>
            </a:pPr>
            <a:r>
              <a:rPr lang="ru-RU" sz="1200" b="1" spc="-1">
                <a:solidFill>
                  <a:srgbClr val="FF0000"/>
                </a:solidFill>
                <a:latin typeface="Gill Sans MT"/>
              </a:rPr>
              <a:t>  нет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Text Box 63"/>
          <p:cNvSpPr/>
          <p:nvPr/>
        </p:nvSpPr>
        <p:spPr>
          <a:xfrm>
            <a:off x="2952840" y="3181320"/>
            <a:ext cx="1288800" cy="501120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solidFill>
              <a:srgbClr val="B88472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latin typeface="Gill Sans MT"/>
              </a:rPr>
              <a:t>Маточная беременность </a:t>
            </a:r>
            <a:endParaRPr lang="ru-RU" sz="11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Line 36"/>
          <p:cNvSpPr/>
          <p:nvPr/>
        </p:nvSpPr>
        <p:spPr>
          <a:xfrm flipH="1">
            <a:off x="9456600" y="2971800"/>
            <a:ext cx="1440" cy="14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ru-RU" spc="-1">
              <a:solidFill>
                <a:srgbClr val="FFFFFF"/>
              </a:solidFill>
              <a:latin typeface="Gill Sans MT"/>
            </a:endParaRPr>
          </a:p>
        </p:txBody>
      </p:sp>
      <p:cxnSp>
        <p:nvCxnSpPr>
          <p:cNvPr id="619" name="Прямая со стрелкой 84"/>
          <p:cNvCxnSpPr/>
          <p:nvPr/>
        </p:nvCxnSpPr>
        <p:spPr>
          <a:xfrm>
            <a:off x="7320000" y="476640"/>
            <a:ext cx="1008360" cy="2163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20" name="Прямая со стрелкой 98"/>
          <p:cNvCxnSpPr/>
          <p:nvPr/>
        </p:nvCxnSpPr>
        <p:spPr>
          <a:xfrm flipH="1">
            <a:off x="3655920" y="3630600"/>
            <a:ext cx="908280" cy="3207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21" name="Прямая со стрелкой 101"/>
          <p:cNvCxnSpPr>
            <a:stCxn id="614" idx="2"/>
            <a:endCxn id="615" idx="0"/>
          </p:cNvCxnSpPr>
          <p:nvPr/>
        </p:nvCxnSpPr>
        <p:spPr>
          <a:xfrm flipH="1">
            <a:off x="2196840" y="1936440"/>
            <a:ext cx="756000" cy="30384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22" name="Прямая со стрелкой 109"/>
          <p:cNvCxnSpPr>
            <a:stCxn id="614" idx="2"/>
            <a:endCxn id="616" idx="0"/>
          </p:cNvCxnSpPr>
          <p:nvPr/>
        </p:nvCxnSpPr>
        <p:spPr>
          <a:xfrm>
            <a:off x="2952480" y="1936440"/>
            <a:ext cx="759960" cy="2721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23" name="Прямая со стрелкой 112"/>
          <p:cNvCxnSpPr>
            <a:endCxn id="624" idx="1"/>
          </p:cNvCxnSpPr>
          <p:nvPr/>
        </p:nvCxnSpPr>
        <p:spPr>
          <a:xfrm rot="16200000" flipH="1">
            <a:off x="759000" y="5138280"/>
            <a:ext cx="2067120" cy="263880"/>
          </a:xfrm>
          <a:prstGeom prst="bentConnector3">
            <a:avLst>
              <a:gd name="adj1" fmla="val 0"/>
            </a:avLst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25" name="Прямая со стрелкой 118"/>
          <p:cNvCxnSpPr>
            <a:endCxn id="626" idx="0"/>
          </p:cNvCxnSpPr>
          <p:nvPr/>
        </p:nvCxnSpPr>
        <p:spPr>
          <a:xfrm>
            <a:off x="8934240" y="1982520"/>
            <a:ext cx="461520" cy="20232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627" name="Text Box 76"/>
          <p:cNvSpPr/>
          <p:nvPr/>
        </p:nvSpPr>
        <p:spPr>
          <a:xfrm>
            <a:off x="5160000" y="404640"/>
            <a:ext cx="2171520" cy="57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CDC9"/>
              </a:gs>
              <a:gs pos="50000">
                <a:srgbClr val="CBB7B1"/>
              </a:gs>
              <a:gs pos="100000">
                <a:srgbClr val="D9CDC9"/>
              </a:gs>
            </a:gsLst>
            <a:lin ang="948000"/>
          </a:gradFill>
          <a:ln>
            <a:solidFill>
              <a:srgbClr val="8E736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u="sng" spc="-1">
                <a:solidFill>
                  <a:srgbClr val="FF0000"/>
                </a:solidFill>
                <a:latin typeface="Gill Sans MT"/>
              </a:rPr>
              <a:t>Исключить беременность</a:t>
            </a: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8" name="Прямая со стрелкой 66"/>
          <p:cNvCxnSpPr/>
          <p:nvPr/>
        </p:nvCxnSpPr>
        <p:spPr>
          <a:xfrm>
            <a:off x="2927280" y="880920"/>
            <a:ext cx="5040" cy="49572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29" name="Прямая со стрелкой 157"/>
          <p:cNvCxnSpPr>
            <a:endCxn id="630" idx="0"/>
          </p:cNvCxnSpPr>
          <p:nvPr/>
        </p:nvCxnSpPr>
        <p:spPr>
          <a:xfrm flipH="1">
            <a:off x="7226040" y="1958760"/>
            <a:ext cx="18000" cy="21024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31" name="Прямая со стрелкой 191"/>
          <p:cNvCxnSpPr/>
          <p:nvPr/>
        </p:nvCxnSpPr>
        <p:spPr>
          <a:xfrm>
            <a:off x="9446880" y="3298680"/>
            <a:ext cx="360" cy="3081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632" name="Text Box 49"/>
          <p:cNvSpPr/>
          <p:nvPr/>
        </p:nvSpPr>
        <p:spPr>
          <a:xfrm>
            <a:off x="6716640" y="3537000"/>
            <a:ext cx="1453680" cy="69984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D2DA7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002060"/>
                </a:solidFill>
                <a:latin typeface="Gill Sans MT"/>
              </a:rPr>
              <a:t>Гормональное исследование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Text Box 61"/>
          <p:cNvSpPr/>
          <p:nvPr/>
        </p:nvSpPr>
        <p:spPr>
          <a:xfrm>
            <a:off x="9364800" y="5282640"/>
            <a:ext cx="1290240" cy="101232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0000"/>
                </a:solidFill>
                <a:latin typeface="Gill Sans MT"/>
              </a:rPr>
              <a:t>Тест толер. к глюкозе</a:t>
            </a:r>
            <a:endParaRPr lang="ru-RU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34" name="Прямая со стрелкой 198"/>
          <p:cNvCxnSpPr>
            <a:endCxn id="635" idx="0"/>
          </p:cNvCxnSpPr>
          <p:nvPr/>
        </p:nvCxnSpPr>
        <p:spPr>
          <a:xfrm flipH="1">
            <a:off x="5428920" y="1936440"/>
            <a:ext cx="343440" cy="2037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36" name="Прямая со стрелкой 199"/>
          <p:cNvCxnSpPr/>
          <p:nvPr/>
        </p:nvCxnSpPr>
        <p:spPr>
          <a:xfrm>
            <a:off x="1650720" y="5521320"/>
            <a:ext cx="292680" cy="504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37" name="Прямая со стрелкой 203"/>
          <p:cNvCxnSpPr/>
          <p:nvPr/>
        </p:nvCxnSpPr>
        <p:spPr>
          <a:xfrm flipV="1">
            <a:off x="6562560" y="3452760"/>
            <a:ext cx="360" cy="311004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38" name="Прямая со стрелкой 243"/>
          <p:cNvCxnSpPr/>
          <p:nvPr/>
        </p:nvCxnSpPr>
        <p:spPr>
          <a:xfrm>
            <a:off x="3723960" y="2709720"/>
            <a:ext cx="360" cy="51768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639" name="Line 28"/>
          <p:cNvSpPr/>
          <p:nvPr/>
        </p:nvSpPr>
        <p:spPr>
          <a:xfrm>
            <a:off x="1660440" y="4813200"/>
            <a:ext cx="263520" cy="19080"/>
          </a:xfrm>
          <a:prstGeom prst="line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5920" rIns="90000" bIns="-25920" anchor="t">
            <a:noAutofit/>
          </a:bodyPr>
          <a:lstStyle/>
          <a:p>
            <a:endParaRPr lang="ru-RU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40" name="Скругленный прямоугольник 237"/>
          <p:cNvSpPr/>
          <p:nvPr/>
        </p:nvSpPr>
        <p:spPr>
          <a:xfrm>
            <a:off x="5779920" y="1133640"/>
            <a:ext cx="4874760" cy="8442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641" name="Прямоугольник 241"/>
          <p:cNvSpPr/>
          <p:nvPr/>
        </p:nvSpPr>
        <p:spPr>
          <a:xfrm>
            <a:off x="5835720" y="1185840"/>
            <a:ext cx="4725720" cy="737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tabLst>
                <a:tab pos="3502080" algn="l"/>
                <a:tab pos="4037040" algn="l"/>
              </a:tabLst>
            </a:pPr>
            <a:r>
              <a:rPr lang="ru-RU" sz="1400" spc="-1">
                <a:solidFill>
                  <a:srgbClr val="000000"/>
                </a:solidFill>
                <a:latin typeface="Gill Sans MT"/>
              </a:rPr>
              <a:t>Анамнез (+семейный) – </a:t>
            </a:r>
            <a:r>
              <a:rPr lang="ru-RU" sz="1400" b="1" spc="-1">
                <a:solidFill>
                  <a:srgbClr val="FF0000"/>
                </a:solidFill>
                <a:latin typeface="Gill Sans MT"/>
              </a:rPr>
              <a:t>стресс</a:t>
            </a:r>
            <a:r>
              <a:rPr lang="ru-RU" sz="1400" spc="-1">
                <a:solidFill>
                  <a:srgbClr val="000000"/>
                </a:solidFill>
                <a:latin typeface="Gill Sans MT"/>
              </a:rPr>
              <a:t>, спорт, диета, заболевания, медикаменты общий осмотр – рост, вес, стигмы, витилиго, гирсутизм, стрии</a:t>
            </a: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Стрелка вниз 117"/>
          <p:cNvSpPr/>
          <p:nvPr/>
        </p:nvSpPr>
        <p:spPr>
          <a:xfrm>
            <a:off x="8760360" y="836640"/>
            <a:ext cx="356760" cy="340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FB8CD">
                <a:lumMod val="60000"/>
                <a:lumOff val="4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chemeClr val="accent6"/>
              </a:solidFill>
              <a:latin typeface="Gill Sans MT"/>
            </a:endParaRPr>
          </a:p>
        </p:txBody>
      </p:sp>
      <p:sp>
        <p:nvSpPr>
          <p:cNvPr id="643" name="Стрелка вниз 119"/>
          <p:cNvSpPr/>
          <p:nvPr/>
        </p:nvSpPr>
        <p:spPr>
          <a:xfrm>
            <a:off x="5610360" y="2695680"/>
            <a:ext cx="356760" cy="3265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FB8CD">
                <a:lumMod val="60000"/>
                <a:lumOff val="4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chemeClr val="accent6"/>
              </a:solidFill>
              <a:latin typeface="Gill Sans MT"/>
            </a:endParaRPr>
          </a:p>
        </p:txBody>
      </p:sp>
      <p:sp>
        <p:nvSpPr>
          <p:cNvPr id="644" name="Стрелка вниз 6"/>
          <p:cNvSpPr/>
          <p:nvPr/>
        </p:nvSpPr>
        <p:spPr>
          <a:xfrm>
            <a:off x="9090120" y="2735280"/>
            <a:ext cx="356760" cy="364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FB8CD">
                <a:lumMod val="60000"/>
                <a:lumOff val="4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chemeClr val="accent6"/>
              </a:solidFill>
              <a:latin typeface="Gill Sans MT"/>
            </a:endParaRPr>
          </a:p>
        </p:txBody>
      </p:sp>
      <p:sp>
        <p:nvSpPr>
          <p:cNvPr id="645" name="Line 18"/>
          <p:cNvSpPr/>
          <p:nvPr/>
        </p:nvSpPr>
        <p:spPr>
          <a:xfrm flipH="1" flipV="1">
            <a:off x="2247600" y="6505560"/>
            <a:ext cx="4311720" cy="5688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880" rIns="90000" bIns="11880" anchor="t">
            <a:noAutofit/>
          </a:bodyPr>
          <a:lstStyle/>
          <a:p>
            <a:endParaRPr lang="ru-RU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46" name="Text Box 63"/>
          <p:cNvSpPr/>
          <p:nvPr/>
        </p:nvSpPr>
        <p:spPr>
          <a:xfrm>
            <a:off x="1568280" y="3198960"/>
            <a:ext cx="1288800" cy="501120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solidFill>
              <a:srgbClr val="B88472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100" b="1" spc="-1">
                <a:solidFill>
                  <a:srgbClr val="FFFFFF"/>
                </a:solidFill>
                <a:latin typeface="Gill Sans MT"/>
              </a:rPr>
              <a:t>Внематочная беременность </a:t>
            </a:r>
            <a:endParaRPr lang="ru-RU" sz="11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47" name="Прямая со стрелкой 92"/>
          <p:cNvCxnSpPr>
            <a:stCxn id="615" idx="2"/>
            <a:endCxn id="646" idx="0"/>
          </p:cNvCxnSpPr>
          <p:nvPr/>
        </p:nvCxnSpPr>
        <p:spPr>
          <a:xfrm>
            <a:off x="2196840" y="2725200"/>
            <a:ext cx="16200" cy="47412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648" name="Прямая со стрелкой 94"/>
          <p:cNvCxnSpPr/>
          <p:nvPr/>
        </p:nvCxnSpPr>
        <p:spPr>
          <a:xfrm flipH="1">
            <a:off x="3935640" y="548640"/>
            <a:ext cx="1077120" cy="24480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649" name="Text Box 76"/>
          <p:cNvSpPr/>
          <p:nvPr/>
        </p:nvSpPr>
        <p:spPr>
          <a:xfrm>
            <a:off x="5445120" y="3036960"/>
            <a:ext cx="4196880" cy="394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CDC9"/>
              </a:gs>
              <a:gs pos="50000">
                <a:srgbClr val="CBB7B1"/>
              </a:gs>
              <a:gs pos="100000">
                <a:srgbClr val="D9CDC9"/>
              </a:gs>
            </a:gsLst>
            <a:lin ang="948000"/>
          </a:gradFill>
          <a:ln>
            <a:solidFill>
              <a:srgbClr val="8E736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tabLst>
                <a:tab pos="982800" algn="l"/>
              </a:tabLst>
            </a:pPr>
            <a:r>
              <a:rPr lang="ru-RU" sz="1400" spc="-1">
                <a:solidFill>
                  <a:srgbClr val="111115"/>
                </a:solidFill>
                <a:latin typeface="Times New Roman"/>
              </a:rPr>
              <a:t>Клинико-лабораторное исследование</a:t>
            </a: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Text Box 106"/>
          <p:cNvSpPr/>
          <p:nvPr/>
        </p:nvSpPr>
        <p:spPr>
          <a:xfrm>
            <a:off x="4762560" y="2139840"/>
            <a:ext cx="1333080" cy="541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CDC9"/>
              </a:gs>
              <a:gs pos="50000">
                <a:srgbClr val="CBB7B1"/>
              </a:gs>
              <a:gs pos="100000">
                <a:srgbClr val="D9CDC9"/>
              </a:gs>
            </a:gsLst>
            <a:lin ang="948000"/>
          </a:gradFill>
          <a:ln>
            <a:solidFill>
              <a:srgbClr val="8E736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>
                <a:solidFill>
                  <a:srgbClr val="FF0000"/>
                </a:solidFill>
                <a:latin typeface="Gill Sans MT"/>
              </a:rPr>
              <a:t>ИМТ &lt; 17,5 (-2</a:t>
            </a:r>
            <a:r>
              <a:rPr lang="en-US" sz="1400" b="1" spc="-1">
                <a:solidFill>
                  <a:srgbClr val="FF0000"/>
                </a:solidFill>
                <a:latin typeface="Gill Sans MT"/>
              </a:rPr>
              <a:t>,0 SDS</a:t>
            </a:r>
            <a:r>
              <a:rPr lang="ru-RU" sz="1400" b="1" spc="-1">
                <a:solidFill>
                  <a:srgbClr val="FF0000"/>
                </a:solidFill>
                <a:latin typeface="Gill Sans MT"/>
              </a:rPr>
              <a:t>)</a:t>
            </a: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Text Box 103"/>
          <p:cNvSpPr/>
          <p:nvPr/>
        </p:nvSpPr>
        <p:spPr>
          <a:xfrm>
            <a:off x="4368720" y="3497400"/>
            <a:ext cx="2014200" cy="1136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BCEC6"/>
              </a:gs>
              <a:gs pos="50000">
                <a:srgbClr val="E6B7AB"/>
              </a:gs>
              <a:gs pos="100000">
                <a:srgbClr val="EBCEC6"/>
              </a:gs>
            </a:gsLst>
            <a:lin ang="948000"/>
          </a:gradFill>
          <a:ln>
            <a:solidFill>
              <a:srgbClr val="000000">
                <a:lumMod val="50000"/>
              </a:srgbClr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>
                <a:solidFill>
                  <a:srgbClr val="002952"/>
                </a:solidFill>
                <a:latin typeface="Gill Sans MT"/>
              </a:rPr>
              <a:t>выявление признаков расстройств пищевого поведения</a:t>
            </a: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Text Box 102"/>
          <p:cNvSpPr/>
          <p:nvPr/>
        </p:nvSpPr>
        <p:spPr>
          <a:xfrm>
            <a:off x="1974720" y="3960720"/>
            <a:ext cx="2285640" cy="42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BCEC6"/>
              </a:gs>
              <a:gs pos="50000">
                <a:srgbClr val="E6B7AB"/>
              </a:gs>
              <a:gs pos="100000">
                <a:srgbClr val="EBCEC6"/>
              </a:gs>
            </a:gsLst>
            <a:lin ang="948000"/>
          </a:gradFill>
          <a:ln>
            <a:solidFill>
              <a:srgbClr val="000000">
                <a:lumMod val="50000"/>
              </a:srgbClr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>
                <a:solidFill>
                  <a:srgbClr val="002952"/>
                </a:solidFill>
                <a:latin typeface="Gill Sans MT"/>
              </a:rPr>
              <a:t>Консультация психиатра</a:t>
            </a: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AutoShape 100"/>
          <p:cNvSpPr/>
          <p:nvPr/>
        </p:nvSpPr>
        <p:spPr>
          <a:xfrm>
            <a:off x="1943040" y="4546440"/>
            <a:ext cx="2317320" cy="57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4C4C4"/>
              </a:gs>
              <a:gs pos="50000">
                <a:srgbClr val="A9A9A9"/>
              </a:gs>
              <a:gs pos="100000">
                <a:srgbClr val="C4C4C4"/>
              </a:gs>
            </a:gsLst>
            <a:lin ang="948000"/>
          </a:gradFill>
          <a:ln>
            <a:solidFill>
              <a:srgbClr val="000000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002952"/>
                </a:solidFill>
                <a:latin typeface="Gill Sans MT"/>
              </a:rPr>
              <a:t>Диагноз «Нервная анорексия» </a:t>
            </a:r>
            <a:r>
              <a:rPr lang="ru-RU" sz="1200" spc="-1">
                <a:solidFill>
                  <a:srgbClr val="002060"/>
                </a:solidFill>
                <a:latin typeface="Gill Sans MT"/>
              </a:rPr>
              <a:t>подтвержден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AutoShape 100"/>
          <p:cNvSpPr/>
          <p:nvPr/>
        </p:nvSpPr>
        <p:spPr>
          <a:xfrm>
            <a:off x="1923960" y="5294160"/>
            <a:ext cx="2336400" cy="57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4C4C4"/>
              </a:gs>
              <a:gs pos="50000">
                <a:srgbClr val="A9A9A9"/>
              </a:gs>
              <a:gs pos="100000">
                <a:srgbClr val="C4C4C4"/>
              </a:gs>
            </a:gsLst>
            <a:lin ang="948000"/>
          </a:gradFill>
          <a:ln>
            <a:solidFill>
              <a:srgbClr val="000000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002060"/>
                </a:solidFill>
                <a:latin typeface="Gill Sans MT"/>
              </a:rPr>
              <a:t>Диагноз «Нервная анорексия» исключен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AutoShape 100"/>
          <p:cNvSpPr/>
          <p:nvPr/>
        </p:nvSpPr>
        <p:spPr>
          <a:xfrm>
            <a:off x="1923960" y="6018120"/>
            <a:ext cx="2381040" cy="57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4C4C4"/>
              </a:gs>
              <a:gs pos="50000">
                <a:srgbClr val="A9A9A9"/>
              </a:gs>
              <a:gs pos="100000">
                <a:srgbClr val="C4C4C4"/>
              </a:gs>
            </a:gsLst>
            <a:lin ang="948000"/>
          </a:gradFill>
          <a:ln>
            <a:solidFill>
              <a:srgbClr val="000000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002060"/>
                </a:solidFill>
                <a:latin typeface="Gill Sans MT"/>
              </a:rPr>
              <a:t>Диагноз «Нервная анорексия» сомнителен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4" name="Прямая соединительная линия 43"/>
          <p:cNvCxnSpPr/>
          <p:nvPr/>
        </p:nvCxnSpPr>
        <p:spPr>
          <a:xfrm flipH="1">
            <a:off x="1676280" y="4214520"/>
            <a:ext cx="248040" cy="360"/>
          </a:xfrm>
          <a:prstGeom prst="straightConnector1">
            <a:avLst/>
          </a:prstGeom>
          <a:ln>
            <a:solidFill>
              <a:srgbClr val="727CA3"/>
            </a:solidFill>
            <a:round/>
          </a:ln>
        </p:spPr>
      </p:cxnSp>
      <p:sp>
        <p:nvSpPr>
          <p:cNvPr id="630" name="Text Box 106"/>
          <p:cNvSpPr/>
          <p:nvPr/>
        </p:nvSpPr>
        <p:spPr>
          <a:xfrm>
            <a:off x="6559680" y="2168640"/>
            <a:ext cx="1333080" cy="541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CDC9"/>
              </a:gs>
              <a:gs pos="50000">
                <a:srgbClr val="CBB7B1"/>
              </a:gs>
              <a:gs pos="100000">
                <a:srgbClr val="D9CDC9"/>
              </a:gs>
            </a:gsLst>
            <a:lin ang="948000"/>
          </a:gradFill>
          <a:ln>
            <a:solidFill>
              <a:srgbClr val="8E736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>
                <a:solidFill>
                  <a:srgbClr val="FF0000"/>
                </a:solidFill>
                <a:latin typeface="Gill Sans MT"/>
              </a:rPr>
              <a:t>ИМТ </a:t>
            </a:r>
            <a:r>
              <a:rPr lang="en-US" sz="1400" b="1" spc="-1">
                <a:solidFill>
                  <a:srgbClr val="FF0000"/>
                </a:solidFill>
                <a:latin typeface="Gill Sans MT"/>
              </a:rPr>
              <a:t>N</a:t>
            </a: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Text Box 106"/>
          <p:cNvSpPr/>
          <p:nvPr/>
        </p:nvSpPr>
        <p:spPr>
          <a:xfrm>
            <a:off x="8727960" y="2184480"/>
            <a:ext cx="1334880" cy="541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CDC9"/>
              </a:gs>
              <a:gs pos="50000">
                <a:srgbClr val="CBB7B1"/>
              </a:gs>
              <a:gs pos="100000">
                <a:srgbClr val="D9CDC9"/>
              </a:gs>
            </a:gsLst>
            <a:lin ang="948000"/>
          </a:gradFill>
          <a:ln>
            <a:solidFill>
              <a:srgbClr val="8E736A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>
                <a:solidFill>
                  <a:srgbClr val="FF0000"/>
                </a:solidFill>
                <a:latin typeface="Gill Sans MT"/>
              </a:rPr>
              <a:t>ИМТ &gt;</a:t>
            </a:r>
            <a:r>
              <a:rPr lang="en-US" sz="1400" b="1" spc="-1">
                <a:solidFill>
                  <a:srgbClr val="FF0000"/>
                </a:solidFill>
                <a:latin typeface="Gill Sans MT"/>
              </a:rPr>
              <a:t>+</a:t>
            </a:r>
            <a:r>
              <a:rPr lang="ru-RU" sz="1400" b="1" spc="-1">
                <a:solidFill>
                  <a:srgbClr val="FF0000"/>
                </a:solidFill>
                <a:latin typeface="Gill Sans MT"/>
              </a:rPr>
              <a:t>1</a:t>
            </a:r>
            <a:r>
              <a:rPr lang="en-US" sz="1400" b="1" spc="-1">
                <a:solidFill>
                  <a:srgbClr val="FF0000"/>
                </a:solidFill>
                <a:latin typeface="Gill Sans MT"/>
              </a:rPr>
              <a:t>,0 SDS </a:t>
            </a:r>
            <a:r>
              <a:rPr lang="ru-RU" sz="1400" b="1" spc="-1">
                <a:solidFill>
                  <a:srgbClr val="FF0000"/>
                </a:solidFill>
                <a:latin typeface="Gill Sans MT"/>
              </a:rPr>
              <a:t>ИМТ</a:t>
            </a:r>
            <a:endParaRPr lang="ru-RU" sz="14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5" name="Стрелка вниз 163"/>
          <p:cNvSpPr/>
          <p:nvPr/>
        </p:nvSpPr>
        <p:spPr>
          <a:xfrm>
            <a:off x="7056480" y="2703600"/>
            <a:ext cx="356760" cy="366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FB8CD">
                <a:lumMod val="60000"/>
                <a:lumOff val="4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chemeClr val="accent6"/>
              </a:solidFill>
              <a:latin typeface="Gill Sans MT"/>
            </a:endParaRPr>
          </a:p>
        </p:txBody>
      </p:sp>
      <p:sp>
        <p:nvSpPr>
          <p:cNvPr id="656" name="Text Box 56"/>
          <p:cNvSpPr/>
          <p:nvPr/>
        </p:nvSpPr>
        <p:spPr>
          <a:xfrm>
            <a:off x="7438080" y="4321080"/>
            <a:ext cx="863280" cy="431280"/>
          </a:xfrm>
          <a:prstGeom prst="ellipse">
            <a:avLst/>
          </a:prstGeom>
          <a:solidFill>
            <a:srgbClr val="FFC000"/>
          </a:soli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0000"/>
                </a:solidFill>
                <a:latin typeface="Gill Sans MT"/>
              </a:rPr>
              <a:t>ЛГ,ФС</a:t>
            </a:r>
            <a:r>
              <a:rPr lang="ru-RU" sz="1200" b="1" spc="-1">
                <a:solidFill>
                  <a:srgbClr val="FF0000"/>
                </a:solidFill>
                <a:latin typeface="Gill Sans MT"/>
              </a:rPr>
              <a:t>Г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Text Box 56"/>
          <p:cNvSpPr/>
          <p:nvPr/>
        </p:nvSpPr>
        <p:spPr>
          <a:xfrm>
            <a:off x="7041360" y="4838760"/>
            <a:ext cx="720360" cy="431280"/>
          </a:xfrm>
          <a:prstGeom prst="ellipse">
            <a:avLst/>
          </a:prstGeom>
          <a:solidFill>
            <a:srgbClr val="FFC000"/>
          </a:soli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0000"/>
                </a:solidFill>
                <a:latin typeface="Gill Sans MT"/>
              </a:rPr>
              <a:t>ТТГ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Text Box 56"/>
          <p:cNvSpPr/>
          <p:nvPr/>
        </p:nvSpPr>
        <p:spPr>
          <a:xfrm>
            <a:off x="6694320" y="5796000"/>
            <a:ext cx="718920" cy="4312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>
                <a:solidFill>
                  <a:srgbClr val="FF0000"/>
                </a:solidFill>
                <a:latin typeface="Gill Sans MT"/>
              </a:rPr>
              <a:t>АКТГ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Line 18"/>
          <p:cNvSpPr/>
          <p:nvPr/>
        </p:nvSpPr>
        <p:spPr>
          <a:xfrm flipH="1" flipV="1">
            <a:off x="4305000" y="5621040"/>
            <a:ext cx="2254320" cy="792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Autofit/>
          </a:bodyPr>
          <a:lstStyle/>
          <a:p>
            <a:endParaRPr lang="ru-RU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60" name="Text Box 56"/>
          <p:cNvSpPr/>
          <p:nvPr/>
        </p:nvSpPr>
        <p:spPr>
          <a:xfrm>
            <a:off x="6604320" y="4311720"/>
            <a:ext cx="720360" cy="431280"/>
          </a:xfrm>
          <a:prstGeom prst="ellipse">
            <a:avLst/>
          </a:prstGeom>
          <a:solidFill>
            <a:srgbClr val="FFC000"/>
          </a:soli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spc="-1">
                <a:solidFill>
                  <a:srgbClr val="FF0000"/>
                </a:solidFill>
                <a:latin typeface="Gill Sans MT"/>
                <a:ea typeface="Times New Roman"/>
              </a:rPr>
              <a:t>Prol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Line 18"/>
          <p:cNvSpPr/>
          <p:nvPr/>
        </p:nvSpPr>
        <p:spPr>
          <a:xfrm flipH="1" flipV="1">
            <a:off x="4260720" y="4844880"/>
            <a:ext cx="2298600" cy="1728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27720" rIns="90000" bIns="-27720" anchor="t">
            <a:noAutofit/>
          </a:bodyPr>
          <a:lstStyle/>
          <a:p>
            <a:endParaRPr lang="ru-RU" spc="-1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62" name="Стрелка вниз 182"/>
          <p:cNvSpPr/>
          <p:nvPr/>
        </p:nvSpPr>
        <p:spPr>
          <a:xfrm>
            <a:off x="4762560" y="2703600"/>
            <a:ext cx="444240" cy="717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FB8CD">
                <a:lumMod val="60000"/>
                <a:lumOff val="4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pc="-1">
              <a:solidFill>
                <a:schemeClr val="accent6"/>
              </a:solidFill>
              <a:latin typeface="Gill Sans MT"/>
            </a:endParaRPr>
          </a:p>
        </p:txBody>
      </p:sp>
      <p:sp>
        <p:nvSpPr>
          <p:cNvPr id="663" name="Text Box 56"/>
          <p:cNvSpPr/>
          <p:nvPr/>
        </p:nvSpPr>
        <p:spPr>
          <a:xfrm>
            <a:off x="6618000" y="5277600"/>
            <a:ext cx="720360" cy="431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0000"/>
                </a:solidFill>
                <a:latin typeface="Gill Sans MT"/>
              </a:rPr>
              <a:t>Э2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Text Box 56"/>
          <p:cNvSpPr/>
          <p:nvPr/>
        </p:nvSpPr>
        <p:spPr>
          <a:xfrm>
            <a:off x="7573440" y="5304600"/>
            <a:ext cx="720360" cy="4330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spc="-1">
                <a:solidFill>
                  <a:srgbClr val="FF0000"/>
                </a:solidFill>
                <a:latin typeface="Gill Sans MT"/>
                <a:ea typeface="Times New Roman"/>
              </a:rPr>
              <a:t>Ts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Text Box 56"/>
          <p:cNvSpPr/>
          <p:nvPr/>
        </p:nvSpPr>
        <p:spPr>
          <a:xfrm>
            <a:off x="8631120" y="4293360"/>
            <a:ext cx="718920" cy="4312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spc="-1">
                <a:solidFill>
                  <a:srgbClr val="FF0000"/>
                </a:solidFill>
                <a:latin typeface="Gill Sans MT"/>
                <a:ea typeface="Times New Roman"/>
              </a:rPr>
              <a:t>Cort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Text Box 56"/>
          <p:cNvSpPr/>
          <p:nvPr/>
        </p:nvSpPr>
        <p:spPr>
          <a:xfrm>
            <a:off x="8690520" y="4844160"/>
            <a:ext cx="720360" cy="4312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spc="-1">
                <a:solidFill>
                  <a:srgbClr val="FF0000"/>
                </a:solidFill>
                <a:latin typeface="Gill Sans MT"/>
              </a:rPr>
              <a:t>17</a:t>
            </a:r>
            <a:r>
              <a:rPr lang="ru-RU" sz="1200" spc="-1">
                <a:solidFill>
                  <a:srgbClr val="FF0000"/>
                </a:solidFill>
                <a:latin typeface="Gill Sans MT"/>
              </a:rPr>
              <a:t>ГОП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Text Box 56"/>
          <p:cNvSpPr/>
          <p:nvPr/>
        </p:nvSpPr>
        <p:spPr>
          <a:xfrm>
            <a:off x="9586920" y="4845960"/>
            <a:ext cx="720360" cy="4312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0000"/>
                </a:solidFill>
                <a:latin typeface="Gill Sans MT"/>
              </a:rPr>
              <a:t>ДГЭАс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Text Box 56"/>
          <p:cNvSpPr/>
          <p:nvPr/>
        </p:nvSpPr>
        <p:spPr>
          <a:xfrm>
            <a:off x="9447240" y="4291560"/>
            <a:ext cx="860040" cy="4330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0000"/>
                </a:solidFill>
                <a:latin typeface="Gill Sans MT"/>
              </a:rPr>
              <a:t>Лептин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Text Box 56"/>
          <p:cNvSpPr/>
          <p:nvPr/>
        </p:nvSpPr>
        <p:spPr>
          <a:xfrm>
            <a:off x="8443920" y="5405400"/>
            <a:ext cx="720360" cy="4312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0000"/>
                </a:solidFill>
                <a:latin typeface="Gill Sans MT"/>
              </a:rPr>
              <a:t>АМГ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Text Box 56"/>
          <p:cNvSpPr/>
          <p:nvPr/>
        </p:nvSpPr>
        <p:spPr>
          <a:xfrm>
            <a:off x="7621680" y="5822280"/>
            <a:ext cx="966600" cy="431280"/>
          </a:xfrm>
          <a:prstGeom prst="ellipse">
            <a:avLst/>
          </a:prstGeom>
          <a:gradFill rotWithShape="0">
            <a:gsLst>
              <a:gs pos="0">
                <a:srgbClr val="D2E2F2"/>
              </a:gs>
              <a:gs pos="50000">
                <a:srgbClr val="C0D8EE"/>
              </a:gs>
              <a:gs pos="100000">
                <a:srgbClr val="D2E2F2"/>
              </a:gs>
            </a:gsLst>
            <a:lin ang="948000"/>
          </a:gradFill>
          <a:ln>
            <a:solidFill>
              <a:srgbClr val="9FB8CD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>
                <a:solidFill>
                  <a:srgbClr val="FF0000"/>
                </a:solidFill>
                <a:latin typeface="Gill Sans MT"/>
              </a:rPr>
              <a:t>Ингибин В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Text Box 72"/>
          <p:cNvSpPr/>
          <p:nvPr/>
        </p:nvSpPr>
        <p:spPr>
          <a:xfrm>
            <a:off x="9542640" y="3673440"/>
            <a:ext cx="882360" cy="479160"/>
          </a:xfrm>
          <a:prstGeom prst="round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solidFill>
              <a:srgbClr val="B88472"/>
            </a:solidFill>
            <a:round/>
          </a:ln>
          <a:effectLst>
            <a:outerShdw blurRad="38160" dist="2556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>
                <a:solidFill>
                  <a:srgbClr val="528693"/>
                </a:solidFill>
                <a:latin typeface="Gill Sans MT"/>
              </a:rPr>
              <a:t>МРТ</a:t>
            </a:r>
            <a:endParaRPr lang="ru-RU" sz="12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" dur="2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8" dur="2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0" dur="2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Терминология и 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Термин «Патологическая первичная </a:t>
            </a:r>
            <a:r>
              <a:rPr lang="ru-RU" dirty="0" err="1"/>
              <a:t>олигоменорея</a:t>
            </a:r>
            <a:r>
              <a:rPr lang="ru-RU" dirty="0"/>
              <a:t>»</a:t>
            </a:r>
            <a:r>
              <a:rPr lang="ru-RU" b="1" dirty="0"/>
              <a:t> </a:t>
            </a:r>
            <a:r>
              <a:rPr lang="ru-RU" dirty="0"/>
              <a:t>подразумевает длительность </a:t>
            </a:r>
            <a:r>
              <a:rPr lang="ru-RU" dirty="0" err="1"/>
              <a:t>межменструального</a:t>
            </a:r>
            <a:r>
              <a:rPr lang="ru-RU" dirty="0"/>
              <a:t> интервала более 45 дней и продолжительность заболевания более 5 лет от </a:t>
            </a:r>
            <a:r>
              <a:rPr lang="ru-RU" dirty="0" err="1"/>
              <a:t>менархе</a:t>
            </a:r>
            <a:r>
              <a:rPr lang="ru-RU" dirty="0"/>
              <a:t>*. </a:t>
            </a:r>
          </a:p>
          <a:p>
            <a:r>
              <a:rPr lang="ru-RU" dirty="0"/>
              <a:t>Термин «Вторичная </a:t>
            </a:r>
            <a:r>
              <a:rPr lang="ru-RU" dirty="0" err="1"/>
              <a:t>олигоменорея</a:t>
            </a:r>
            <a:r>
              <a:rPr lang="ru-RU" dirty="0"/>
              <a:t>»</a:t>
            </a:r>
            <a:r>
              <a:rPr lang="ru-RU" b="1" dirty="0"/>
              <a:t> – </a:t>
            </a:r>
            <a:r>
              <a:rPr lang="ru-RU" dirty="0"/>
              <a:t>возникновение увеличенного </a:t>
            </a:r>
            <a:r>
              <a:rPr lang="ru-RU" dirty="0" err="1"/>
              <a:t>межменструального</a:t>
            </a:r>
            <a:r>
              <a:rPr lang="ru-RU" dirty="0"/>
              <a:t> интервала длительностью 45 дней и более после периода регулярных менструаций с </a:t>
            </a:r>
            <a:r>
              <a:rPr lang="ru-RU" dirty="0" err="1"/>
              <a:t>менархе</a:t>
            </a:r>
            <a:r>
              <a:rPr lang="ru-RU" dirty="0"/>
              <a:t> *.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9576" y="602128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Welt C</a:t>
            </a:r>
            <a:r>
              <a:rPr lang="ru-RU" dirty="0"/>
              <a:t>.</a:t>
            </a:r>
            <a:r>
              <a:rPr lang="en-US" dirty="0"/>
              <a:t>K</a:t>
            </a:r>
            <a:r>
              <a:rPr lang="ru-RU" dirty="0"/>
              <a:t>., </a:t>
            </a:r>
            <a:r>
              <a:rPr lang="en-US" dirty="0" err="1"/>
              <a:t>Barbieri</a:t>
            </a:r>
            <a:r>
              <a:rPr lang="en-US" dirty="0"/>
              <a:t> R</a:t>
            </a:r>
            <a:r>
              <a:rPr lang="ru-RU" dirty="0"/>
              <a:t>.</a:t>
            </a:r>
            <a:r>
              <a:rPr lang="en-US" dirty="0"/>
              <a:t>L</a:t>
            </a:r>
            <a:r>
              <a:rPr lang="ru-RU" dirty="0"/>
              <a:t>., 2019; </a:t>
            </a:r>
            <a:r>
              <a:rPr lang="en-US" dirty="0"/>
              <a:t>Golden N</a:t>
            </a:r>
            <a:r>
              <a:rPr lang="ru-RU" dirty="0"/>
              <a:t>.</a:t>
            </a:r>
            <a:r>
              <a:rPr lang="en-US" dirty="0"/>
              <a:t>H</a:t>
            </a:r>
            <a:r>
              <a:rPr lang="ru-RU" dirty="0"/>
              <a:t>., </a:t>
            </a:r>
            <a:r>
              <a:rPr lang="en-US" dirty="0"/>
              <a:t>Carlson J</a:t>
            </a:r>
            <a:r>
              <a:rPr lang="ru-RU" dirty="0"/>
              <a:t>.</a:t>
            </a:r>
            <a:r>
              <a:rPr lang="en-US" dirty="0"/>
              <a:t>L</a:t>
            </a:r>
            <a:r>
              <a:rPr lang="ru-RU" dirty="0"/>
              <a:t>., 2008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err="1">
                <a:solidFill>
                  <a:srgbClr val="FF0000"/>
                </a:solidFill>
              </a:rPr>
              <a:t>Идиопатическая</a:t>
            </a:r>
            <a:r>
              <a:rPr lang="ru-RU" sz="2800" b="1" dirty="0">
                <a:solidFill>
                  <a:srgbClr val="FF0000"/>
                </a:solidFill>
              </a:rPr>
              <a:t> (конституциональная, физиологическая) задержка роста и полового созревания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данной форме </a:t>
            </a:r>
            <a:r>
              <a:rPr lang="ru-RU" dirty="0" err="1"/>
              <a:t>олигоменореи</a:t>
            </a:r>
            <a:r>
              <a:rPr lang="ru-RU" dirty="0"/>
              <a:t> начало развития вторичных половых признаков происходит после 13 лет, но последовательность их появления не нарушена. </a:t>
            </a:r>
          </a:p>
          <a:p>
            <a:r>
              <a:rPr lang="ru-RU" dirty="0"/>
              <a:t>Может выявляться низкорослость (не более, чем на 2 стандартных отклонения), но рост всегда соответствует костному возрасту. </a:t>
            </a:r>
          </a:p>
          <a:p>
            <a:r>
              <a:rPr lang="ru-RU" dirty="0"/>
              <a:t>В семейном анамнезе есть указания на позднее </a:t>
            </a:r>
            <a:r>
              <a:rPr lang="ru-RU" dirty="0" err="1"/>
              <a:t>менархе</a:t>
            </a:r>
            <a:r>
              <a:rPr lang="ru-RU" dirty="0"/>
              <a:t> у матерей. </a:t>
            </a:r>
          </a:p>
          <a:p>
            <a:r>
              <a:rPr lang="ru-RU" dirty="0"/>
              <a:t>Конституциональная задержка полового созревания может рассматриваться как физиологический вариант.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Наиболее частые причины патологической первичной и вторичной </a:t>
            </a:r>
            <a:r>
              <a:rPr lang="ru-RU" sz="2800" b="1" dirty="0" err="1"/>
              <a:t>олигоменореи</a:t>
            </a:r>
            <a:r>
              <a:rPr lang="ru-RU" sz="2800" b="1" dirty="0"/>
              <a:t> у подростков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293" y="1851827"/>
            <a:ext cx="11169354" cy="3760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Наиболее частые причины  патологической первичной </a:t>
            </a:r>
            <a:r>
              <a:rPr lang="ru-RU" sz="2000" b="1" dirty="0" err="1"/>
              <a:t>олигоменореи</a:t>
            </a:r>
            <a:r>
              <a:rPr lang="ru-RU" sz="2000" b="1" dirty="0"/>
              <a:t> у подростков </a:t>
            </a:r>
          </a:p>
          <a:p>
            <a:r>
              <a:rPr lang="ru-RU" sz="2000" dirty="0" err="1"/>
              <a:t>идиопатическая</a:t>
            </a:r>
            <a:r>
              <a:rPr lang="ru-RU" sz="2000" dirty="0"/>
              <a:t> (конституциональная) физиологическая задержка роста и полового созревания;</a:t>
            </a:r>
          </a:p>
          <a:p>
            <a:r>
              <a:rPr lang="ru-RU" sz="2000" dirty="0"/>
              <a:t> недостаточность питания (тяжелая, умеренная, легкая белково-энергетическая недостаточность);</a:t>
            </a:r>
          </a:p>
          <a:p>
            <a:r>
              <a:rPr lang="ru-RU" sz="2000" dirty="0"/>
              <a:t> избыточная масса тела и ожирение;</a:t>
            </a:r>
          </a:p>
          <a:p>
            <a:r>
              <a:rPr lang="ru-RU" sz="2000" dirty="0"/>
              <a:t> синдром </a:t>
            </a:r>
            <a:r>
              <a:rPr lang="ru-RU" sz="2000" dirty="0" err="1"/>
              <a:t>поликистозных</a:t>
            </a:r>
            <a:r>
              <a:rPr lang="ru-RU" sz="2000" dirty="0"/>
              <a:t> яичников.</a:t>
            </a:r>
            <a:r>
              <a:rPr lang="ru-RU" sz="2000" b="1" dirty="0"/>
              <a:t> </a:t>
            </a:r>
            <a:endParaRPr lang="ru-RU" sz="2000" dirty="0"/>
          </a:p>
          <a:p>
            <a:pPr>
              <a:buNone/>
            </a:pPr>
            <a:r>
              <a:rPr lang="ru-RU" sz="2000" b="1" dirty="0"/>
              <a:t>Наиболее частые причины  вторичной </a:t>
            </a:r>
            <a:r>
              <a:rPr lang="ru-RU" sz="2000" b="1" dirty="0" err="1"/>
              <a:t>олигоменореи</a:t>
            </a:r>
            <a:r>
              <a:rPr lang="ru-RU" sz="2000" b="1" dirty="0"/>
              <a:t> у подростков </a:t>
            </a:r>
          </a:p>
          <a:p>
            <a:r>
              <a:rPr lang="ru-RU" sz="2000" dirty="0"/>
              <a:t>- беременность;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олигоменорея</a:t>
            </a:r>
            <a:r>
              <a:rPr lang="ru-RU" sz="2000" dirty="0"/>
              <a:t>, связанная с приемом гормональных </a:t>
            </a:r>
            <a:r>
              <a:rPr lang="ru-RU" sz="2000" dirty="0" err="1"/>
              <a:t>контрацептивов</a:t>
            </a:r>
            <a:r>
              <a:rPr lang="ru-RU" sz="2000" dirty="0"/>
              <a:t>;</a:t>
            </a:r>
          </a:p>
          <a:p>
            <a:r>
              <a:rPr lang="ru-RU" sz="2000" dirty="0"/>
              <a:t>- недостаточность питания (тяжелая, умеренная, легкая белково-энергетическая недостаточность).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89248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Олигоменорея</a:t>
            </a:r>
            <a:r>
              <a:rPr lang="ru-RU" sz="3200" b="1" dirty="0">
                <a:solidFill>
                  <a:srgbClr val="FF0000"/>
                </a:solidFill>
              </a:rPr>
              <a:t> и вторичная аменорея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11788"/>
              </p:ext>
            </p:extLst>
          </p:nvPr>
        </p:nvGraphicFramePr>
        <p:xfrm>
          <a:off x="102550" y="764704"/>
          <a:ext cx="11972657" cy="602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835">
                <a:tc>
                  <a:txBody>
                    <a:bodyPr/>
                    <a:lstStyle/>
                    <a:p>
                      <a:r>
                        <a:rPr lang="ru-RU" dirty="0"/>
                        <a:t>Уровень поражения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Частота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92">
                <a:tc rowSpan="4">
                  <a:txBody>
                    <a:bodyPr/>
                    <a:lstStyle/>
                    <a:p>
                      <a:r>
                        <a:rPr lang="ru-RU" dirty="0"/>
                        <a:t>Гипоталамус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Аномальная масса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Стресс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Опухоли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92">
                <a:tc rowSpan="4">
                  <a:txBody>
                    <a:bodyPr/>
                    <a:lstStyle/>
                    <a:p>
                      <a:r>
                        <a:rPr lang="ru-RU" dirty="0"/>
                        <a:t>Гипофиз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Пролактинома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«Пустое» турецкое седло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Синдром Шихана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8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АКТГ-секретирующая</a:t>
                      </a:r>
                      <a:r>
                        <a:rPr lang="ru-RU" sz="1400" baseline="0" dirty="0"/>
                        <a:t> аденома (Б-</a:t>
                      </a:r>
                      <a:r>
                        <a:rPr lang="ru-RU" sz="1400" baseline="0" dirty="0" err="1"/>
                        <a:t>нь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Кушинга</a:t>
                      </a:r>
                      <a:r>
                        <a:rPr lang="ru-RU" sz="1400" baseline="0" dirty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92">
                <a:tc rowSpan="3">
                  <a:txBody>
                    <a:bodyPr/>
                    <a:lstStyle/>
                    <a:p>
                      <a:r>
                        <a:rPr lang="ru-RU" dirty="0"/>
                        <a:t>Яичники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СИЯ, аутоиммунное поражение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СПКЯ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Опухоли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6192">
                <a:tc>
                  <a:txBody>
                    <a:bodyPr/>
                    <a:lstStyle/>
                    <a:p>
                      <a:r>
                        <a:rPr lang="ru-RU" dirty="0"/>
                        <a:t>Матка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С-м </a:t>
                      </a:r>
                      <a:r>
                        <a:rPr lang="ru-RU" sz="1400" dirty="0" err="1"/>
                        <a:t>Ашермана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192">
                <a:tc rowSpan="2">
                  <a:txBody>
                    <a:bodyPr/>
                    <a:lstStyle/>
                    <a:p>
                      <a:r>
                        <a:rPr lang="ru-RU" dirty="0"/>
                        <a:t>Другие эндокринные железы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ВДКН «стертая» форма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92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Гипер</a:t>
                      </a:r>
                      <a:r>
                        <a:rPr lang="ru-RU" sz="1400" dirty="0"/>
                        <a:t>- или гипотиреоз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746" y="1874723"/>
            <a:ext cx="487363" cy="317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9624392" y="1518999"/>
            <a:ext cx="648072" cy="1028948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57636" y="1473844"/>
            <a:ext cx="2448272" cy="107410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10958021" y="2840360"/>
            <a:ext cx="914400" cy="457200"/>
          </a:xfrm>
          <a:prstGeom prst="ellipse">
            <a:avLst/>
          </a:prstGeom>
          <a:noFill/>
          <a:ln>
            <a:solidFill>
              <a:srgbClr val="0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1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4">
            <a:extLst>
              <a:ext uri="{FF2B5EF4-FFF2-40B4-BE49-F238E27FC236}">
                <a16:creationId xmlns:a16="http://schemas.microsoft.com/office/drawing/2014/main" id="{8D671C90-7F87-4287-89F4-85B3EBBA121C}"/>
              </a:ext>
            </a:extLst>
          </p:cNvPr>
          <p:cNvSpPr txBox="1"/>
          <p:nvPr/>
        </p:nvSpPr>
        <p:spPr>
          <a:xfrm>
            <a:off x="1540588" y="1524588"/>
            <a:ext cx="3328380" cy="89101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Психологические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48BBF-EC78-4993-8A12-E865E04952FD}"/>
              </a:ext>
            </a:extLst>
          </p:cNvPr>
          <p:cNvSpPr txBox="1"/>
          <p:nvPr/>
        </p:nvSpPr>
        <p:spPr>
          <a:xfrm>
            <a:off x="1541452" y="2295420"/>
            <a:ext cx="3543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Эмоциональный стресс;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Умственное переутомление;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Изменения семейного или социального статуса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48641-2A3E-47DF-BD6C-4412BC8B3860}"/>
              </a:ext>
            </a:extLst>
          </p:cNvPr>
          <p:cNvSpPr txBox="1"/>
          <p:nvPr/>
        </p:nvSpPr>
        <p:spPr>
          <a:xfrm>
            <a:off x="7524590" y="2269474"/>
            <a:ext cx="361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Увеличение/уменьшение веса;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Злоупотребление алкоголем;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Наркотики;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Прием некоторых лекарственных препаратов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0908DE-5DF0-4658-B9B3-6C5B0CBC9E3C}"/>
              </a:ext>
            </a:extLst>
          </p:cNvPr>
          <p:cNvSpPr txBox="1"/>
          <p:nvPr/>
        </p:nvSpPr>
        <p:spPr>
          <a:xfrm>
            <a:off x="4455729" y="4765595"/>
            <a:ext cx="4572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Чрезмерные физические нагрузки; Смена часовых поясов;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Острые инфекционные заболевания; Климатические условия (холод/жара)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BC316C2-1BAE-4AF8-AFBD-652201DB19A6}"/>
              </a:ext>
            </a:extLst>
          </p:cNvPr>
          <p:cNvSpPr/>
          <p:nvPr/>
        </p:nvSpPr>
        <p:spPr>
          <a:xfrm rot="20147411">
            <a:off x="6949042" y="1838950"/>
            <a:ext cx="417785" cy="537352"/>
          </a:xfrm>
          <a:prstGeom prst="rightArrow">
            <a:avLst/>
          </a:prstGeom>
          <a:solidFill>
            <a:srgbClr val="92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6D81B90A-FC4D-4D1A-9205-E314E29F3DA8}"/>
              </a:ext>
            </a:extLst>
          </p:cNvPr>
          <p:cNvSpPr/>
          <p:nvPr/>
        </p:nvSpPr>
        <p:spPr>
          <a:xfrm rot="12236516">
            <a:off x="4893203" y="1865949"/>
            <a:ext cx="385795" cy="537352"/>
          </a:xfrm>
          <a:prstGeom prst="rightArrow">
            <a:avLst/>
          </a:prstGeom>
          <a:solidFill>
            <a:srgbClr val="92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D0CAF5-B15D-4211-8E75-BFE7490DF06E}"/>
              </a:ext>
            </a:extLst>
          </p:cNvPr>
          <p:cNvGrpSpPr/>
          <p:nvPr/>
        </p:nvGrpSpPr>
        <p:grpSpPr>
          <a:xfrm>
            <a:off x="5078647" y="1769178"/>
            <a:ext cx="2114550" cy="2075645"/>
            <a:chOff x="639118" y="3966149"/>
            <a:chExt cx="2114550" cy="20756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C18ED0C-FBF4-4244-8E18-32B648D2F5F5}"/>
                </a:ext>
              </a:extLst>
            </p:cNvPr>
            <p:cNvSpPr/>
            <p:nvPr/>
          </p:nvSpPr>
          <p:spPr>
            <a:xfrm>
              <a:off x="645383" y="3966149"/>
              <a:ext cx="2101227" cy="2075645"/>
            </a:xfrm>
            <a:prstGeom prst="ellipse">
              <a:avLst/>
            </a:prstGeom>
            <a:solidFill>
              <a:srgbClr val="C198E0"/>
            </a:solidFill>
            <a:ln w="76200">
              <a:solidFill>
                <a:srgbClr val="92C3CA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 descr="Изображение выглядит как доска объявлений, человек, женщина, мобильный телефон&#10;&#10;Автоматически созданное описание">
              <a:extLst>
                <a:ext uri="{FF2B5EF4-FFF2-40B4-BE49-F238E27FC236}">
                  <a16:creationId xmlns:a16="http://schemas.microsoft.com/office/drawing/2014/main" id="{B0D71B1C-2DC4-4787-AF74-26852F6B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18" y="4158812"/>
              <a:ext cx="2114550" cy="1691640"/>
            </a:xfrm>
            <a:prstGeom prst="rect">
              <a:avLst/>
            </a:prstGeom>
            <a:ln w="76200">
              <a:solidFill>
                <a:srgbClr val="92C3CA"/>
              </a:solidFill>
            </a:ln>
            <a:effectLst>
              <a:softEdge rad="317500"/>
            </a:effectLst>
          </p:spPr>
        </p:pic>
      </p:grpSp>
      <p:sp>
        <p:nvSpPr>
          <p:cNvPr id="32" name="Овал 4">
            <a:extLst>
              <a:ext uri="{FF2B5EF4-FFF2-40B4-BE49-F238E27FC236}">
                <a16:creationId xmlns:a16="http://schemas.microsoft.com/office/drawing/2014/main" id="{146E3EC5-83E0-4522-A63C-487D53F38D8C}"/>
              </a:ext>
            </a:extLst>
          </p:cNvPr>
          <p:cNvSpPr txBox="1"/>
          <p:nvPr/>
        </p:nvSpPr>
        <p:spPr>
          <a:xfrm>
            <a:off x="7409141" y="1414568"/>
            <a:ext cx="3357405" cy="89135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Метаболические</a:t>
            </a:r>
          </a:p>
        </p:txBody>
      </p:sp>
      <p:sp>
        <p:nvSpPr>
          <p:cNvPr id="35" name="Овал 4">
            <a:extLst>
              <a:ext uri="{FF2B5EF4-FFF2-40B4-BE49-F238E27FC236}">
                <a16:creationId xmlns:a16="http://schemas.microsoft.com/office/drawing/2014/main" id="{E21F87EB-0448-4D89-A90C-0EF8DEECC5F4}"/>
              </a:ext>
            </a:extLst>
          </p:cNvPr>
          <p:cNvSpPr txBox="1"/>
          <p:nvPr/>
        </p:nvSpPr>
        <p:spPr>
          <a:xfrm>
            <a:off x="4558532" y="4278875"/>
            <a:ext cx="3220211" cy="73750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Физические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B9AAF394-4F35-4FC2-9492-63EFBAAE1154}"/>
              </a:ext>
            </a:extLst>
          </p:cNvPr>
          <p:cNvSpPr/>
          <p:nvPr/>
        </p:nvSpPr>
        <p:spPr>
          <a:xfrm rot="5400000">
            <a:off x="5950600" y="3817561"/>
            <a:ext cx="436076" cy="537352"/>
          </a:xfrm>
          <a:prstGeom prst="rightArrow">
            <a:avLst/>
          </a:prstGeom>
          <a:solidFill>
            <a:srgbClr val="92C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D349C-1696-B7FF-02C2-D6E9A6716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754"/>
            <a:ext cx="12192000" cy="6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СТРЕССОВЫЕ ФАКТОРЫ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D3BDB0-9901-560B-3ACF-3D83CB5A2001}"/>
              </a:ext>
            </a:extLst>
          </p:cNvPr>
          <p:cNvCxnSpPr>
            <a:cxnSpLocks/>
          </p:cNvCxnSpPr>
          <p:nvPr/>
        </p:nvCxnSpPr>
        <p:spPr>
          <a:xfrm>
            <a:off x="1269778" y="1065411"/>
            <a:ext cx="8991111" cy="0"/>
          </a:xfrm>
          <a:prstGeom prst="line">
            <a:avLst/>
          </a:prstGeom>
          <a:ln w="19050">
            <a:solidFill>
              <a:srgbClr val="B3D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9C78E9-05DD-F72B-F0E1-E5EDABE505ED}"/>
              </a:ext>
            </a:extLst>
          </p:cNvPr>
          <p:cNvSpPr/>
          <p:nvPr/>
        </p:nvSpPr>
        <p:spPr>
          <a:xfrm>
            <a:off x="83975" y="5842813"/>
            <a:ext cx="12024049" cy="553625"/>
          </a:xfrm>
          <a:prstGeom prst="rect">
            <a:avLst/>
          </a:prstGeom>
        </p:spPr>
        <p:txBody>
          <a:bodyPr wrap="square" lIns="91430" tIns="45715" rIns="91430" bIns="45715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Кузнецова И.В.//Использование растительных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дофаминомиметиков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молодых женщин с нарушением менструальным циклом//Акушерство и гинекология;2015;№11;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Подзолкова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Н.М. и др.//Клиническая оценка негормональной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монотерапии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нарушениях менструальной функции//Вопросы гинекологии, акушерства и перинатологии, 2009, т. 8, №3, с. 33–36</a:t>
            </a:r>
          </a:p>
        </p:txBody>
      </p:sp>
    </p:spTree>
    <p:extLst>
      <p:ext uri="{BB962C8B-B14F-4D97-AF65-F5344CB8AC3E}">
        <p14:creationId xmlns:p14="http://schemas.microsoft.com/office/powerpoint/2010/main" val="254867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05476-3A09-626B-812E-910004F9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94" y="286603"/>
            <a:ext cx="10639386" cy="1450757"/>
          </a:xfrm>
        </p:spPr>
        <p:txBody>
          <a:bodyPr/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Rubik"/>
              </a:rPr>
              <a:t>Основные симптомы тревожных расстройств у подростков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2F1FA-6A66-48AA-3617-81C4CD59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855548"/>
            <a:ext cx="11532637" cy="4489269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212529"/>
                </a:solidFill>
                <a:effectLst/>
                <a:latin typeface="Rubik"/>
              </a:rPr>
              <a:t>1. Эмоциональные нарушения: постоянное беспокойство, грусть, раздражительность, гневливость, чувство разочарования и плач, которые сохраняются длительное время и не соответствуют текущим обстоятельствам.</a:t>
            </a:r>
            <a:br>
              <a:rPr lang="ru-RU" sz="2400" dirty="0"/>
            </a:br>
            <a:r>
              <a:rPr lang="ru-RU" sz="2400" b="0" i="0" dirty="0">
                <a:solidFill>
                  <a:srgbClr val="212529"/>
                </a:solidFill>
                <a:effectLst/>
                <a:latin typeface="Rubik"/>
              </a:rPr>
              <a:t>2. Изменения поведения: избегание общения с друзьями и сверстниками, частые обращения к взрослым за поддержкой, ненужные частые извинения перед окружающими, тремор, проблемы со сном (трудности засыпания, кошмары, бессонница).</a:t>
            </a:r>
            <a:br>
              <a:rPr lang="ru-RU" sz="2400" dirty="0"/>
            </a:br>
            <a:r>
              <a:rPr lang="ru-RU" sz="2400" b="0" i="0" dirty="0">
                <a:solidFill>
                  <a:srgbClr val="212529"/>
                </a:solidFill>
                <a:effectLst/>
                <a:latin typeface="Rubik"/>
              </a:rPr>
              <a:t>3. Соматические симптомы: головные боли, головокружение, ощущение нехватки воздуха, боли в животе, тошнота, рвота, понос, парестезии (покалывание, онемение) в области лица и рук, слабость в ногах и др.</a:t>
            </a:r>
            <a:endParaRPr lang="ru-RU" sz="2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5414BC-B52F-36BB-21AC-18223AB2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11.02.2025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3459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{47AD39D7-8A9A-4377-BDA2-6539B6A23B46}tf56160789_win32</Template>
  <TotalTime>121</TotalTime>
  <Words>1787</Words>
  <Application>Microsoft Office PowerPoint</Application>
  <PresentationFormat>Широкоэкранный</PresentationFormat>
  <Paragraphs>206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SimSun</vt:lpstr>
      <vt:lpstr>Arial</vt:lpstr>
      <vt:lpstr>Bookman Old Style</vt:lpstr>
      <vt:lpstr>Calibri</vt:lpstr>
      <vt:lpstr>Franklin Gothic Book</vt:lpstr>
      <vt:lpstr>Gill Sans MT</vt:lpstr>
      <vt:lpstr>Impact</vt:lpstr>
      <vt:lpstr>Rubik</vt:lpstr>
      <vt:lpstr>Times New Roman</vt:lpstr>
      <vt:lpstr>Verdana</vt:lpstr>
      <vt:lpstr>Wingdings</vt:lpstr>
      <vt:lpstr>Пользовательские</vt:lpstr>
      <vt:lpstr>Олигоменорея у подростков: неоднозначность диагностики и  возможность лечения</vt:lpstr>
      <vt:lpstr>     Определение нерегулярных менструальных циклов у подростков (по  числу лет после менархе)  </vt:lpstr>
      <vt:lpstr>Презентация PowerPoint</vt:lpstr>
      <vt:lpstr>Терминология и определение</vt:lpstr>
      <vt:lpstr>Идиопатическая (конституциональная, физиологическая) задержка роста и полового созревания  </vt:lpstr>
      <vt:lpstr>Наиболее частые причины патологической первичной и вторичной олигоменореи у подростков</vt:lpstr>
      <vt:lpstr>Олигоменорея и вторичная аменорея</vt:lpstr>
      <vt:lpstr>Презентация PowerPoint</vt:lpstr>
      <vt:lpstr>Основные симптомы тревожных расстройств у подростков</vt:lpstr>
      <vt:lpstr>Презентация PowerPoint</vt:lpstr>
      <vt:lpstr>Презентация PowerPoint</vt:lpstr>
      <vt:lpstr>Причины олигоменореи и вторичной аменореи </vt:lpstr>
      <vt:lpstr>Дифференциальная диагностика гиперпролактинемии</vt:lpstr>
      <vt:lpstr>ЛЕЧЕНИЕ ГИПЕРПРОЛАКТИНЕМИИ</vt:lpstr>
      <vt:lpstr>ЛЕЧЕНИЕ ГИПЕРПРОЛАКТИНЕМИИ</vt:lpstr>
      <vt:lpstr>Презентация PowerPoint</vt:lpstr>
      <vt:lpstr>Компоненты экстрактов витекса как модуляторы дофаминовых рецепторов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Вера Андреева</dc:creator>
  <cp:lastModifiedBy>Вера Андреева</cp:lastModifiedBy>
  <cp:revision>3</cp:revision>
  <dcterms:created xsi:type="dcterms:W3CDTF">2025-02-05T17:38:48Z</dcterms:created>
  <dcterms:modified xsi:type="dcterms:W3CDTF">2025-02-11T17:11:24Z</dcterms:modified>
</cp:coreProperties>
</file>