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4" r:id="rId2"/>
  </p:sldMasterIdLst>
  <p:notesMasterIdLst>
    <p:notesMasterId r:id="rId41"/>
  </p:notesMasterIdLst>
  <p:sldIdLst>
    <p:sldId id="259" r:id="rId3"/>
    <p:sldId id="554" r:id="rId4"/>
    <p:sldId id="526" r:id="rId5"/>
    <p:sldId id="520" r:id="rId6"/>
    <p:sldId id="521" r:id="rId7"/>
    <p:sldId id="533" r:id="rId8"/>
    <p:sldId id="523" r:id="rId9"/>
    <p:sldId id="524" r:id="rId10"/>
    <p:sldId id="531" r:id="rId11"/>
    <p:sldId id="527" r:id="rId12"/>
    <p:sldId id="528" r:id="rId13"/>
    <p:sldId id="536" r:id="rId14"/>
    <p:sldId id="419" r:id="rId15"/>
    <p:sldId id="534" r:id="rId16"/>
    <p:sldId id="537" r:id="rId17"/>
    <p:sldId id="535" r:id="rId18"/>
    <p:sldId id="538" r:id="rId19"/>
    <p:sldId id="420" r:id="rId20"/>
    <p:sldId id="532" r:id="rId21"/>
    <p:sldId id="539" r:id="rId22"/>
    <p:sldId id="542" r:id="rId23"/>
    <p:sldId id="497" r:id="rId24"/>
    <p:sldId id="498" r:id="rId25"/>
    <p:sldId id="503" r:id="rId26"/>
    <p:sldId id="544" r:id="rId27"/>
    <p:sldId id="545" r:id="rId28"/>
    <p:sldId id="508" r:id="rId29"/>
    <p:sldId id="546" r:id="rId30"/>
    <p:sldId id="547" r:id="rId31"/>
    <p:sldId id="552" r:id="rId32"/>
    <p:sldId id="467" r:id="rId33"/>
    <p:sldId id="548" r:id="rId34"/>
    <p:sldId id="549" r:id="rId35"/>
    <p:sldId id="550" r:id="rId36"/>
    <p:sldId id="551" r:id="rId37"/>
    <p:sldId id="513" r:id="rId38"/>
    <p:sldId id="553" r:id="rId39"/>
    <p:sldId id="370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 autoAdjust="0"/>
    <p:restoredTop sz="94665"/>
  </p:normalViewPr>
  <p:slideViewPr>
    <p:cSldViewPr>
      <p:cViewPr varScale="1">
        <p:scale>
          <a:sx n="113" d="100"/>
          <a:sy n="113" d="100"/>
        </p:scale>
        <p:origin x="11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232D8-5E59-1A43-9F8C-30AD53D70054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55D302-A86A-6C4E-8369-7031AE0DC46D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100" b="1" i="0" dirty="0">
              <a:solidFill>
                <a:schemeClr val="tx1"/>
              </a:solidFill>
              <a:latin typeface="Times New Roman"/>
              <a:cs typeface="Times New Roman"/>
            </a:rPr>
            <a:t>АМК ПП</a:t>
          </a:r>
        </a:p>
      </dgm:t>
    </dgm:pt>
    <dgm:pt modelId="{5F5289FF-8E5D-3845-80F0-551D73007E6A}" type="parTrans" cxnId="{D9C4600C-D002-6445-BFE9-432ECF7731F6}">
      <dgm:prSet/>
      <dgm:spPr/>
      <dgm:t>
        <a:bodyPr/>
        <a:lstStyle/>
        <a:p>
          <a:endParaRPr lang="ru-RU" sz="900">
            <a:latin typeface="Times New Roman"/>
            <a:cs typeface="Times New Roman"/>
          </a:endParaRPr>
        </a:p>
      </dgm:t>
    </dgm:pt>
    <dgm:pt modelId="{0EB6A414-87B6-F942-B191-970FF1749F66}" type="sibTrans" cxnId="{D9C4600C-D002-6445-BFE9-432ECF7731F6}">
      <dgm:prSet/>
      <dgm:spPr/>
      <dgm:t>
        <a:bodyPr/>
        <a:lstStyle/>
        <a:p>
          <a:endParaRPr lang="ru-RU" sz="900">
            <a:latin typeface="Times New Roman"/>
            <a:cs typeface="Times New Roman"/>
          </a:endParaRPr>
        </a:p>
      </dgm:t>
    </dgm:pt>
    <dgm:pt modelId="{B15D1540-6A0E-4847-809C-487CBBFF3FA4}" type="asst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rgbClr val="000000"/>
              </a:solidFill>
              <a:latin typeface="Times New Roman"/>
              <a:cs typeface="Times New Roman"/>
            </a:rPr>
            <a:t>оценка жалоб, анамнез</a:t>
          </a:r>
        </a:p>
      </dgm:t>
    </dgm:pt>
    <dgm:pt modelId="{C59A729F-E211-D04C-8C28-6D7B7F5D80D1}" type="parTrans" cxnId="{8EBA7B11-2F94-EC42-86B5-5E76D79DFF91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900">
            <a:latin typeface="Times New Roman"/>
            <a:cs typeface="Times New Roman"/>
          </a:endParaRPr>
        </a:p>
      </dgm:t>
    </dgm:pt>
    <dgm:pt modelId="{87D0DF6E-3721-DE49-9A71-8D41D63174BF}" type="sibTrans" cxnId="{8EBA7B11-2F94-EC42-86B5-5E76D79DFF91}">
      <dgm:prSet/>
      <dgm:spPr/>
      <dgm:t>
        <a:bodyPr/>
        <a:lstStyle/>
        <a:p>
          <a:endParaRPr lang="ru-RU" sz="900">
            <a:latin typeface="Times New Roman"/>
            <a:cs typeface="Times New Roman"/>
          </a:endParaRPr>
        </a:p>
      </dgm:t>
    </dgm:pt>
    <dgm:pt modelId="{E593C4E8-D5A6-2740-8D73-313DA4F463D1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b="1" dirty="0">
              <a:solidFill>
                <a:srgbClr val="000000"/>
              </a:solidFill>
              <a:latin typeface="Times New Roman"/>
              <a:cs typeface="Times New Roman"/>
            </a:rPr>
            <a:t>хроническое АМК ПП</a:t>
          </a:r>
        </a:p>
      </dgm:t>
    </dgm:pt>
    <dgm:pt modelId="{CC709E58-4166-F241-8FE0-D1635004258B}" type="parTrans" cxnId="{74ED986C-9744-964D-82CD-90CD6EAD744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900">
            <a:latin typeface="Times New Roman"/>
            <a:cs typeface="Times New Roman"/>
          </a:endParaRPr>
        </a:p>
      </dgm:t>
    </dgm:pt>
    <dgm:pt modelId="{61C05607-9A53-944E-B0CC-955B1AC72D39}" type="sibTrans" cxnId="{74ED986C-9744-964D-82CD-90CD6EAD7448}">
      <dgm:prSet/>
      <dgm:spPr/>
      <dgm:t>
        <a:bodyPr/>
        <a:lstStyle/>
        <a:p>
          <a:endParaRPr lang="ru-RU" sz="900">
            <a:latin typeface="Times New Roman"/>
            <a:cs typeface="Times New Roman"/>
          </a:endParaRPr>
        </a:p>
      </dgm:t>
    </dgm:pt>
    <dgm:pt modelId="{3B6413F7-E9AB-4342-BA4C-F085E4F7C86C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b="1" dirty="0" err="1">
              <a:solidFill>
                <a:srgbClr val="000000"/>
              </a:solidFill>
              <a:latin typeface="Times New Roman"/>
              <a:cs typeface="Times New Roman"/>
            </a:rPr>
            <a:t>межменструальное</a:t>
          </a:r>
          <a:r>
            <a:rPr lang="ru-RU" sz="1400" b="1" dirty="0">
              <a:solidFill>
                <a:srgbClr val="000000"/>
              </a:solidFill>
              <a:latin typeface="Times New Roman"/>
              <a:cs typeface="Times New Roman"/>
            </a:rPr>
            <a:t> АМК ПП</a:t>
          </a:r>
        </a:p>
      </dgm:t>
    </dgm:pt>
    <dgm:pt modelId="{BC4C03F6-4E76-704E-B838-610CC2CA6A5A}" type="parTrans" cxnId="{A962D7BF-1399-8F49-A730-2125F472193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900">
            <a:latin typeface="Times New Roman"/>
            <a:cs typeface="Times New Roman"/>
          </a:endParaRPr>
        </a:p>
      </dgm:t>
    </dgm:pt>
    <dgm:pt modelId="{966D46D5-8BC5-7D44-97C4-609AC35CADD6}" type="sibTrans" cxnId="{A962D7BF-1399-8F49-A730-2125F4721932}">
      <dgm:prSet/>
      <dgm:spPr/>
      <dgm:t>
        <a:bodyPr/>
        <a:lstStyle/>
        <a:p>
          <a:endParaRPr lang="ru-RU" sz="900">
            <a:latin typeface="Times New Roman"/>
            <a:cs typeface="Times New Roman"/>
          </a:endParaRPr>
        </a:p>
      </dgm:t>
    </dgm:pt>
    <dgm:pt modelId="{042CEE7E-1ACA-1144-B47C-D9EB8F3879C4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b="1" dirty="0">
              <a:solidFill>
                <a:srgbClr val="000000"/>
              </a:solidFill>
              <a:latin typeface="Times New Roman"/>
              <a:cs typeface="Times New Roman"/>
            </a:rPr>
            <a:t>острое АМК ПП, </a:t>
          </a:r>
        </a:p>
        <a:p>
          <a:r>
            <a:rPr lang="ru-RU" sz="1400" b="1" dirty="0">
              <a:solidFill>
                <a:srgbClr val="000000"/>
              </a:solidFill>
              <a:latin typeface="Times New Roman"/>
              <a:cs typeface="Times New Roman"/>
            </a:rPr>
            <a:t>в том числе тяжелое</a:t>
          </a:r>
        </a:p>
      </dgm:t>
    </dgm:pt>
    <dgm:pt modelId="{9EF92B84-8C9B-BF4E-B7CB-2BC765510634}" type="parTrans" cxnId="{0D3BCD6C-F251-A54B-8BB8-7F7C7A279ED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900">
            <a:latin typeface="Times New Roman"/>
            <a:cs typeface="Times New Roman"/>
          </a:endParaRPr>
        </a:p>
      </dgm:t>
    </dgm:pt>
    <dgm:pt modelId="{B6EE0B6E-1526-0A4F-8E00-A6B493530303}" type="sibTrans" cxnId="{0D3BCD6C-F251-A54B-8BB8-7F7C7A279ED0}">
      <dgm:prSet/>
      <dgm:spPr/>
      <dgm:t>
        <a:bodyPr/>
        <a:lstStyle/>
        <a:p>
          <a:endParaRPr lang="ru-RU" sz="900">
            <a:latin typeface="Times New Roman"/>
            <a:cs typeface="Times New Roman"/>
          </a:endParaRPr>
        </a:p>
      </dgm:t>
    </dgm:pt>
    <dgm:pt modelId="{88A185CA-5F79-1343-8173-C6FA2C2FB3FD}" type="asst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rgbClr val="000000"/>
              </a:solidFill>
              <a:latin typeface="Times New Roman"/>
              <a:cs typeface="Times New Roman"/>
            </a:rPr>
            <a:t>общий анализ крови и мочи</a:t>
          </a:r>
        </a:p>
      </dgm:t>
    </dgm:pt>
    <dgm:pt modelId="{09DEE08E-016D-3246-8C97-939D342089AB}" type="parTrans" cxnId="{4AC0BE97-E4D7-9D44-BE8A-C9B7E7C3D54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2000"/>
        </a:p>
      </dgm:t>
    </dgm:pt>
    <dgm:pt modelId="{407FE989-EEDD-074C-A7D4-F05E45B347E6}" type="sibTrans" cxnId="{4AC0BE97-E4D7-9D44-BE8A-C9B7E7C3D54F}">
      <dgm:prSet/>
      <dgm:spPr/>
      <dgm:t>
        <a:bodyPr/>
        <a:lstStyle/>
        <a:p>
          <a:endParaRPr lang="ru-RU" sz="2000"/>
        </a:p>
      </dgm:t>
    </dgm:pt>
    <dgm:pt modelId="{6AE54C18-C617-7D44-AEED-18D73242D7E7}" type="asst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rgbClr val="000000"/>
              </a:solidFill>
              <a:latin typeface="Times New Roman"/>
              <a:cs typeface="Times New Roman"/>
            </a:rPr>
            <a:t>исследование уровня ХГЧ</a:t>
          </a:r>
        </a:p>
      </dgm:t>
    </dgm:pt>
    <dgm:pt modelId="{749E4AD6-9915-E84A-8544-E0C4D21066B4}" type="parTrans" cxnId="{FCBFED06-4E08-8243-A0A0-BB286F22F54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2000"/>
        </a:p>
      </dgm:t>
    </dgm:pt>
    <dgm:pt modelId="{5D0C6C0E-921F-7E42-A030-8E8BABA8CA9C}" type="sibTrans" cxnId="{FCBFED06-4E08-8243-A0A0-BB286F22F540}">
      <dgm:prSet/>
      <dgm:spPr/>
      <dgm:t>
        <a:bodyPr/>
        <a:lstStyle/>
        <a:p>
          <a:endParaRPr lang="ru-RU" sz="2000"/>
        </a:p>
      </dgm:t>
    </dgm:pt>
    <dgm:pt modelId="{ED035A75-E2B7-044D-B438-E7B54CC19DE8}" type="asst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err="1">
              <a:solidFill>
                <a:srgbClr val="000000"/>
              </a:solidFill>
              <a:latin typeface="Times New Roman"/>
              <a:cs typeface="Times New Roman"/>
            </a:rPr>
            <a:t>эхография</a:t>
          </a:r>
          <a:r>
            <a:rPr lang="ru-RU" sz="14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ru-RU" sz="1400" dirty="0" err="1">
              <a:solidFill>
                <a:srgbClr val="000000"/>
              </a:solidFill>
              <a:latin typeface="Times New Roman"/>
              <a:cs typeface="Times New Roman"/>
            </a:rPr>
            <a:t>вагиноскопия</a:t>
          </a:r>
          <a:r>
            <a:rPr lang="ru-RU" sz="14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ru-RU" sz="1400" dirty="0" err="1">
              <a:solidFill>
                <a:srgbClr val="C00000"/>
              </a:solidFill>
              <a:latin typeface="Times New Roman"/>
              <a:cs typeface="Times New Roman"/>
            </a:rPr>
            <a:t>оф</a:t>
          </a:r>
          <a:r>
            <a:rPr lang="ru-RU" sz="1400" dirty="0">
              <a:solidFill>
                <a:srgbClr val="C00000"/>
              </a:solidFill>
              <a:latin typeface="Times New Roman"/>
              <a:cs typeface="Times New Roman"/>
            </a:rPr>
            <a:t>. </a:t>
          </a:r>
          <a:r>
            <a:rPr lang="ru-RU" sz="1400" b="1" dirty="0" err="1">
              <a:solidFill>
                <a:srgbClr val="C00000"/>
              </a:solidFill>
              <a:latin typeface="Times New Roman"/>
              <a:cs typeface="Times New Roman"/>
            </a:rPr>
            <a:t>гистероскопия</a:t>
          </a:r>
          <a:r>
            <a:rPr lang="ru-RU" sz="1400" dirty="0">
              <a:solidFill>
                <a:srgbClr val="000000"/>
              </a:solidFill>
              <a:latin typeface="Times New Roman"/>
              <a:cs typeface="Times New Roman"/>
            </a:rPr>
            <a:t>                               и гинекологическое исследование</a:t>
          </a:r>
        </a:p>
      </dgm:t>
    </dgm:pt>
    <dgm:pt modelId="{C81765CF-AE17-7E44-979A-1F45CE9E0A7F}" type="parTrans" cxnId="{0E92D6C4-0A2F-3743-9224-A2286346ED5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2000"/>
        </a:p>
      </dgm:t>
    </dgm:pt>
    <dgm:pt modelId="{58320D06-B859-154D-A23C-566F897654B9}" type="sibTrans" cxnId="{0E92D6C4-0A2F-3743-9224-A2286346ED5F}">
      <dgm:prSet/>
      <dgm:spPr/>
      <dgm:t>
        <a:bodyPr/>
        <a:lstStyle/>
        <a:p>
          <a:endParaRPr lang="ru-RU" sz="2000"/>
        </a:p>
      </dgm:t>
    </dgm:pt>
    <dgm:pt modelId="{62A98769-EDCC-D547-B6A8-B469FEA30193}" type="asst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400" dirty="0" err="1">
              <a:solidFill>
                <a:srgbClr val="000000"/>
              </a:solidFill>
              <a:latin typeface="Times New Roman"/>
              <a:cs typeface="Times New Roman"/>
            </a:rPr>
            <a:t>соматоскопия</a:t>
          </a:r>
          <a:r>
            <a:rPr lang="ru-RU" sz="1400" dirty="0">
              <a:solidFill>
                <a:srgbClr val="000000"/>
              </a:solidFill>
              <a:latin typeface="Times New Roman"/>
              <a:cs typeface="Times New Roman"/>
            </a:rPr>
            <a:t>, контроль АД,</a:t>
          </a:r>
        </a:p>
      </dgm:t>
    </dgm:pt>
    <dgm:pt modelId="{0CA1298C-F84B-C545-9304-86B073BCCEB6}" type="parTrans" cxnId="{C4676885-EA74-1F4E-9CDD-A88BEBE88A8A}">
      <dgm:prSet/>
      <dgm:spPr/>
      <dgm:t>
        <a:bodyPr/>
        <a:lstStyle/>
        <a:p>
          <a:endParaRPr lang="ru-RU" sz="2000"/>
        </a:p>
      </dgm:t>
    </dgm:pt>
    <dgm:pt modelId="{1658125C-0F5F-B24D-809B-803540CDC8FA}" type="sibTrans" cxnId="{C4676885-EA74-1F4E-9CDD-A88BEBE88A8A}">
      <dgm:prSet/>
      <dgm:spPr/>
      <dgm:t>
        <a:bodyPr/>
        <a:lstStyle/>
        <a:p>
          <a:endParaRPr lang="ru-RU" sz="2000"/>
        </a:p>
      </dgm:t>
    </dgm:pt>
    <dgm:pt modelId="{CDF7237F-C98E-F942-80BE-1E4BE37CDE9E}" type="asst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rgbClr val="000000"/>
              </a:solidFill>
              <a:latin typeface="Times New Roman"/>
              <a:cs typeface="Times New Roman"/>
            </a:rPr>
            <a:t>ориентировочное исследование системы гемостаза и биохимии крови</a:t>
          </a:r>
        </a:p>
      </dgm:t>
    </dgm:pt>
    <dgm:pt modelId="{12B255B2-0344-F84A-AFAD-05A33D7D0C8E}" type="parTrans" cxnId="{0D845568-BF9C-1645-BF31-4E806B21415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2000"/>
        </a:p>
      </dgm:t>
    </dgm:pt>
    <dgm:pt modelId="{C72CB604-F31D-7D4C-B928-066C8C971938}" type="sibTrans" cxnId="{0D845568-BF9C-1645-BF31-4E806B214156}">
      <dgm:prSet/>
      <dgm:spPr/>
      <dgm:t>
        <a:bodyPr/>
        <a:lstStyle/>
        <a:p>
          <a:endParaRPr lang="ru-RU" sz="2000"/>
        </a:p>
      </dgm:t>
    </dgm:pt>
    <dgm:pt modelId="{C942C05E-BAF0-654E-B932-A1AD5119445E}" type="asst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rgbClr val="000000"/>
              </a:solidFill>
              <a:latin typeface="Times New Roman"/>
              <a:cs typeface="Times New Roman"/>
            </a:rPr>
            <a:t>скрининг на эндокринопатии</a:t>
          </a:r>
        </a:p>
      </dgm:t>
    </dgm:pt>
    <dgm:pt modelId="{16EEA1B8-783A-9340-88AA-82731A4FB6B0}" type="parTrans" cxnId="{D849A259-73E4-2B45-BB4C-4F33FB9F34F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2000"/>
        </a:p>
      </dgm:t>
    </dgm:pt>
    <dgm:pt modelId="{F33339E7-624F-7149-80BD-B1086BF64779}" type="sibTrans" cxnId="{D849A259-73E4-2B45-BB4C-4F33FB9F34F2}">
      <dgm:prSet/>
      <dgm:spPr/>
      <dgm:t>
        <a:bodyPr/>
        <a:lstStyle/>
        <a:p>
          <a:endParaRPr lang="ru-RU" sz="2000"/>
        </a:p>
      </dgm:t>
    </dgm:pt>
    <dgm:pt modelId="{3742C50D-C2D1-A94C-AEE7-FE930B0EF993}" type="asst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rgbClr val="000000"/>
              </a:solidFill>
              <a:latin typeface="Times New Roman"/>
              <a:cs typeface="Times New Roman"/>
            </a:rPr>
            <a:t>скрининг на наследственные </a:t>
          </a:r>
          <a:r>
            <a:rPr lang="ru-RU" sz="1400" dirty="0" err="1">
              <a:solidFill>
                <a:srgbClr val="000000"/>
              </a:solidFill>
              <a:latin typeface="Times New Roman"/>
              <a:cs typeface="Times New Roman"/>
            </a:rPr>
            <a:t>коагулопатии</a:t>
          </a:r>
          <a:endParaRPr lang="ru-RU" sz="14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A8ABC3F-DA9E-2D43-94B6-C97B0A92CBDE}" type="parTrans" cxnId="{94A1EAED-99FD-D54A-8FE3-111D8ED576D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2000"/>
        </a:p>
      </dgm:t>
    </dgm:pt>
    <dgm:pt modelId="{41CFCC4D-7D29-B94F-948C-73977928106F}" type="sibTrans" cxnId="{94A1EAED-99FD-D54A-8FE3-111D8ED576DB}">
      <dgm:prSet/>
      <dgm:spPr/>
      <dgm:t>
        <a:bodyPr/>
        <a:lstStyle/>
        <a:p>
          <a:endParaRPr lang="ru-RU" sz="2000"/>
        </a:p>
      </dgm:t>
    </dgm:pt>
    <dgm:pt modelId="{AB8F98EE-DFB8-FC4F-97B2-0D30538952FC}" type="asst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rgbClr val="000000"/>
              </a:solidFill>
              <a:latin typeface="Times New Roman"/>
              <a:cs typeface="Times New Roman"/>
            </a:rPr>
            <a:t>получение информированного добровольного согласия на медицинское вмешательство</a:t>
          </a:r>
        </a:p>
      </dgm:t>
    </dgm:pt>
    <dgm:pt modelId="{AD14FB1C-B4AD-7642-85B0-80921CD83701}" type="parTrans" cxnId="{5104F500-4782-FE41-B902-DBDEBBFFEFFA}">
      <dgm:prSet/>
      <dgm:spPr/>
      <dgm:t>
        <a:bodyPr/>
        <a:lstStyle/>
        <a:p>
          <a:endParaRPr lang="ru-RU"/>
        </a:p>
      </dgm:t>
    </dgm:pt>
    <dgm:pt modelId="{61C5A569-D347-C44D-AD08-5FC8D83B26F2}" type="sibTrans" cxnId="{5104F500-4782-FE41-B902-DBDEBBFFEFFA}">
      <dgm:prSet/>
      <dgm:spPr/>
      <dgm:t>
        <a:bodyPr/>
        <a:lstStyle/>
        <a:p>
          <a:endParaRPr lang="ru-RU"/>
        </a:p>
      </dgm:t>
    </dgm:pt>
    <dgm:pt modelId="{FB5583E2-5CD7-584A-8D9C-316E3ABB245C}" type="pres">
      <dgm:prSet presAssocID="{956232D8-5E59-1A43-9F8C-30AD53D700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CC0DBB9-46BB-7940-9D8D-440D1BB0CEBB}" type="pres">
      <dgm:prSet presAssocID="{AC55D302-A86A-6C4E-8369-7031AE0DC46D}" presName="hierRoot1" presStyleCnt="0">
        <dgm:presLayoutVars>
          <dgm:hierBranch val="init"/>
        </dgm:presLayoutVars>
      </dgm:prSet>
      <dgm:spPr/>
    </dgm:pt>
    <dgm:pt modelId="{92C32FB8-8197-0348-90C4-0E46CEAEEB0B}" type="pres">
      <dgm:prSet presAssocID="{AC55D302-A86A-6C4E-8369-7031AE0DC46D}" presName="rootComposite1" presStyleCnt="0"/>
      <dgm:spPr/>
    </dgm:pt>
    <dgm:pt modelId="{FD1AA292-1552-6548-A04D-B0AAB1D86A27}" type="pres">
      <dgm:prSet presAssocID="{AC55D302-A86A-6C4E-8369-7031AE0DC46D}" presName="rootText1" presStyleLbl="node0" presStyleIdx="0" presStyleCnt="2" custScaleY="73492" custLinFactNeighborX="3833" custLinFactNeighborY="-99149">
        <dgm:presLayoutVars>
          <dgm:chPref val="3"/>
        </dgm:presLayoutVars>
      </dgm:prSet>
      <dgm:spPr/>
    </dgm:pt>
    <dgm:pt modelId="{FCCDAAB9-2A2C-A946-B8BE-86DC765B94D6}" type="pres">
      <dgm:prSet presAssocID="{AC55D302-A86A-6C4E-8369-7031AE0DC46D}" presName="rootConnector1" presStyleLbl="node1" presStyleIdx="0" presStyleCnt="0"/>
      <dgm:spPr/>
    </dgm:pt>
    <dgm:pt modelId="{E05C62BA-14B1-2543-A900-D4823CD28DC2}" type="pres">
      <dgm:prSet presAssocID="{AC55D302-A86A-6C4E-8369-7031AE0DC46D}" presName="hierChild2" presStyleCnt="0"/>
      <dgm:spPr/>
    </dgm:pt>
    <dgm:pt modelId="{139F2466-DEE4-B443-A89A-F3CEC232AD67}" type="pres">
      <dgm:prSet presAssocID="{CC709E58-4166-F241-8FE0-D1635004258B}" presName="Name37" presStyleLbl="parChTrans1D2" presStyleIdx="0" presStyleCnt="11"/>
      <dgm:spPr/>
    </dgm:pt>
    <dgm:pt modelId="{2C29F506-D745-684D-9CC1-6FB2D80D2EE2}" type="pres">
      <dgm:prSet presAssocID="{E593C4E8-D5A6-2740-8D73-313DA4F463D1}" presName="hierRoot2" presStyleCnt="0">
        <dgm:presLayoutVars>
          <dgm:hierBranch val="init"/>
        </dgm:presLayoutVars>
      </dgm:prSet>
      <dgm:spPr/>
    </dgm:pt>
    <dgm:pt modelId="{A704D7BB-83F1-2D4E-B81A-3DF6DD9C5D4E}" type="pres">
      <dgm:prSet presAssocID="{E593C4E8-D5A6-2740-8D73-313DA4F463D1}" presName="rootComposite" presStyleCnt="0"/>
      <dgm:spPr/>
    </dgm:pt>
    <dgm:pt modelId="{6AEEC38B-E176-994A-880D-BD28DDF9902A}" type="pres">
      <dgm:prSet presAssocID="{E593C4E8-D5A6-2740-8D73-313DA4F463D1}" presName="rootText" presStyleLbl="node2" presStyleIdx="0" presStyleCnt="3" custScaleX="201368" custScaleY="164196" custLinFactNeighborX="7766" custLinFactNeighborY="19457">
        <dgm:presLayoutVars>
          <dgm:chPref val="3"/>
        </dgm:presLayoutVars>
      </dgm:prSet>
      <dgm:spPr/>
    </dgm:pt>
    <dgm:pt modelId="{C7C7463A-A5CE-5648-A4D9-0A42044ECCB6}" type="pres">
      <dgm:prSet presAssocID="{E593C4E8-D5A6-2740-8D73-313DA4F463D1}" presName="rootConnector" presStyleLbl="node2" presStyleIdx="0" presStyleCnt="3"/>
      <dgm:spPr/>
    </dgm:pt>
    <dgm:pt modelId="{C75B7C64-721A-7442-B36D-98C4C8233BB1}" type="pres">
      <dgm:prSet presAssocID="{E593C4E8-D5A6-2740-8D73-313DA4F463D1}" presName="hierChild4" presStyleCnt="0"/>
      <dgm:spPr/>
    </dgm:pt>
    <dgm:pt modelId="{AD6ABC5B-AC09-8C4F-A82E-9ACA88CDAE4C}" type="pres">
      <dgm:prSet presAssocID="{E593C4E8-D5A6-2740-8D73-313DA4F463D1}" presName="hierChild5" presStyleCnt="0"/>
      <dgm:spPr/>
    </dgm:pt>
    <dgm:pt modelId="{A86EE099-BE8D-544D-BC98-9FC8CA6871F5}" type="pres">
      <dgm:prSet presAssocID="{BC4C03F6-4E76-704E-B838-610CC2CA6A5A}" presName="Name37" presStyleLbl="parChTrans1D2" presStyleIdx="1" presStyleCnt="11"/>
      <dgm:spPr/>
    </dgm:pt>
    <dgm:pt modelId="{94F3CA5F-7790-4741-8070-F1E9D3C11E4B}" type="pres">
      <dgm:prSet presAssocID="{3B6413F7-E9AB-4342-BA4C-F085E4F7C86C}" presName="hierRoot2" presStyleCnt="0">
        <dgm:presLayoutVars>
          <dgm:hierBranch val="init"/>
        </dgm:presLayoutVars>
      </dgm:prSet>
      <dgm:spPr/>
    </dgm:pt>
    <dgm:pt modelId="{B3D950E5-F461-3A42-9B05-3A5F4403D28D}" type="pres">
      <dgm:prSet presAssocID="{3B6413F7-E9AB-4342-BA4C-F085E4F7C86C}" presName="rootComposite" presStyleCnt="0"/>
      <dgm:spPr/>
    </dgm:pt>
    <dgm:pt modelId="{456884C0-59E4-FD4C-BBA0-422F8B0EB5BD}" type="pres">
      <dgm:prSet presAssocID="{3B6413F7-E9AB-4342-BA4C-F085E4F7C86C}" presName="rootText" presStyleLbl="node2" presStyleIdx="1" presStyleCnt="3" custScaleX="235874" custScaleY="150118" custLinFactY="73939" custLinFactNeighborX="44265" custLinFactNeighborY="100000">
        <dgm:presLayoutVars>
          <dgm:chPref val="3"/>
        </dgm:presLayoutVars>
      </dgm:prSet>
      <dgm:spPr/>
    </dgm:pt>
    <dgm:pt modelId="{C6337377-46F0-CA49-841B-0BBABEF07AC0}" type="pres">
      <dgm:prSet presAssocID="{3B6413F7-E9AB-4342-BA4C-F085E4F7C86C}" presName="rootConnector" presStyleLbl="node2" presStyleIdx="1" presStyleCnt="3"/>
      <dgm:spPr/>
    </dgm:pt>
    <dgm:pt modelId="{A23CD7B1-F77E-AA47-94B2-F2E78694E5C5}" type="pres">
      <dgm:prSet presAssocID="{3B6413F7-E9AB-4342-BA4C-F085E4F7C86C}" presName="hierChild4" presStyleCnt="0"/>
      <dgm:spPr/>
    </dgm:pt>
    <dgm:pt modelId="{201877D7-046B-6741-B6E4-8067926DD035}" type="pres">
      <dgm:prSet presAssocID="{3B6413F7-E9AB-4342-BA4C-F085E4F7C86C}" presName="hierChild5" presStyleCnt="0"/>
      <dgm:spPr/>
    </dgm:pt>
    <dgm:pt modelId="{A44743AD-946B-BF46-96ED-4BE9A5665E9D}" type="pres">
      <dgm:prSet presAssocID="{9EF92B84-8C9B-BF4E-B7CB-2BC765510634}" presName="Name37" presStyleLbl="parChTrans1D2" presStyleIdx="2" presStyleCnt="11"/>
      <dgm:spPr/>
    </dgm:pt>
    <dgm:pt modelId="{3AF2AEC9-1131-6246-922B-052FE4C7D923}" type="pres">
      <dgm:prSet presAssocID="{042CEE7E-1ACA-1144-B47C-D9EB8F3879C4}" presName="hierRoot2" presStyleCnt="0">
        <dgm:presLayoutVars>
          <dgm:hierBranch val="init"/>
        </dgm:presLayoutVars>
      </dgm:prSet>
      <dgm:spPr/>
    </dgm:pt>
    <dgm:pt modelId="{1ADB8154-06B5-FE4E-8A45-097A231CF87D}" type="pres">
      <dgm:prSet presAssocID="{042CEE7E-1ACA-1144-B47C-D9EB8F3879C4}" presName="rootComposite" presStyleCnt="0"/>
      <dgm:spPr/>
    </dgm:pt>
    <dgm:pt modelId="{6B15CC73-D4F0-A542-B617-69C2B77F159B}" type="pres">
      <dgm:prSet presAssocID="{042CEE7E-1ACA-1144-B47C-D9EB8F3879C4}" presName="rootText" presStyleLbl="node2" presStyleIdx="2" presStyleCnt="3" custScaleX="198708" custScaleY="170962" custLinFactX="59497" custLinFactY="3004" custLinFactNeighborX="100000" custLinFactNeighborY="100000">
        <dgm:presLayoutVars>
          <dgm:chPref val="3"/>
        </dgm:presLayoutVars>
      </dgm:prSet>
      <dgm:spPr/>
    </dgm:pt>
    <dgm:pt modelId="{8D4ABAFF-0AEF-0745-B89C-4F960407757B}" type="pres">
      <dgm:prSet presAssocID="{042CEE7E-1ACA-1144-B47C-D9EB8F3879C4}" presName="rootConnector" presStyleLbl="node2" presStyleIdx="2" presStyleCnt="3"/>
      <dgm:spPr/>
    </dgm:pt>
    <dgm:pt modelId="{0F28BCC9-AE53-9A4A-8BBA-4F7DA28390B1}" type="pres">
      <dgm:prSet presAssocID="{042CEE7E-1ACA-1144-B47C-D9EB8F3879C4}" presName="hierChild4" presStyleCnt="0"/>
      <dgm:spPr/>
    </dgm:pt>
    <dgm:pt modelId="{A8F6DE87-B69E-5548-8909-3BAEC5BA8B49}" type="pres">
      <dgm:prSet presAssocID="{042CEE7E-1ACA-1144-B47C-D9EB8F3879C4}" presName="hierChild5" presStyleCnt="0"/>
      <dgm:spPr/>
    </dgm:pt>
    <dgm:pt modelId="{29F8449B-6E26-0145-9C58-E99777CB2DBC}" type="pres">
      <dgm:prSet presAssocID="{AC55D302-A86A-6C4E-8369-7031AE0DC46D}" presName="hierChild3" presStyleCnt="0"/>
      <dgm:spPr/>
    </dgm:pt>
    <dgm:pt modelId="{E676A2ED-96EF-B34B-8EF6-5E023FCC3590}" type="pres">
      <dgm:prSet presAssocID="{C59A729F-E211-D04C-8C28-6D7B7F5D80D1}" presName="Name111" presStyleLbl="parChTrans1D2" presStyleIdx="3" presStyleCnt="11"/>
      <dgm:spPr/>
    </dgm:pt>
    <dgm:pt modelId="{5C8116D2-AB2F-CC4D-A48C-D7F8679C6683}" type="pres">
      <dgm:prSet presAssocID="{B15D1540-6A0E-4847-809C-487CBBFF3FA4}" presName="hierRoot3" presStyleCnt="0">
        <dgm:presLayoutVars>
          <dgm:hierBranch val="init"/>
        </dgm:presLayoutVars>
      </dgm:prSet>
      <dgm:spPr/>
    </dgm:pt>
    <dgm:pt modelId="{A2C1917E-C64E-114E-AA8D-65AFB0C46204}" type="pres">
      <dgm:prSet presAssocID="{B15D1540-6A0E-4847-809C-487CBBFF3FA4}" presName="rootComposite3" presStyleCnt="0"/>
      <dgm:spPr/>
    </dgm:pt>
    <dgm:pt modelId="{E5F7A745-D5B8-7A49-8EAF-9C37F18D4B24}" type="pres">
      <dgm:prSet presAssocID="{B15D1540-6A0E-4847-809C-487CBBFF3FA4}" presName="rootText3" presStyleLbl="asst1" presStyleIdx="0" presStyleCnt="8" custScaleX="252798" custScaleY="78540" custLinFactNeighborX="-4614" custLinFactNeighborY="27300">
        <dgm:presLayoutVars>
          <dgm:chPref val="3"/>
        </dgm:presLayoutVars>
      </dgm:prSet>
      <dgm:spPr/>
    </dgm:pt>
    <dgm:pt modelId="{DA7AE5BF-A7F8-CC4B-B4D8-48614EE8855A}" type="pres">
      <dgm:prSet presAssocID="{B15D1540-6A0E-4847-809C-487CBBFF3FA4}" presName="rootConnector3" presStyleLbl="asst1" presStyleIdx="0" presStyleCnt="8"/>
      <dgm:spPr/>
    </dgm:pt>
    <dgm:pt modelId="{FA552E42-8C55-E540-B0B2-EAE08864A386}" type="pres">
      <dgm:prSet presAssocID="{B15D1540-6A0E-4847-809C-487CBBFF3FA4}" presName="hierChild6" presStyleCnt="0"/>
      <dgm:spPr/>
    </dgm:pt>
    <dgm:pt modelId="{75801867-74E9-2548-B89E-FE048782B0FA}" type="pres">
      <dgm:prSet presAssocID="{B15D1540-6A0E-4847-809C-487CBBFF3FA4}" presName="hierChild7" presStyleCnt="0"/>
      <dgm:spPr/>
    </dgm:pt>
    <dgm:pt modelId="{BB0982DC-C203-D345-B987-5FB70A88857A}" type="pres">
      <dgm:prSet presAssocID="{749E4AD6-9915-E84A-8544-E0C4D21066B4}" presName="Name111" presStyleLbl="parChTrans1D2" presStyleIdx="4" presStyleCnt="11"/>
      <dgm:spPr/>
    </dgm:pt>
    <dgm:pt modelId="{E230B43A-7172-2C4E-912B-5670FED3E502}" type="pres">
      <dgm:prSet presAssocID="{6AE54C18-C617-7D44-AEED-18D73242D7E7}" presName="hierRoot3" presStyleCnt="0">
        <dgm:presLayoutVars>
          <dgm:hierBranch val="init"/>
        </dgm:presLayoutVars>
      </dgm:prSet>
      <dgm:spPr/>
    </dgm:pt>
    <dgm:pt modelId="{2DB9DB40-8E9C-F94B-9E93-2D164071FCC0}" type="pres">
      <dgm:prSet presAssocID="{6AE54C18-C617-7D44-AEED-18D73242D7E7}" presName="rootComposite3" presStyleCnt="0"/>
      <dgm:spPr/>
    </dgm:pt>
    <dgm:pt modelId="{91B248E7-DEAB-EA41-BADF-756ECDEF4024}" type="pres">
      <dgm:prSet presAssocID="{6AE54C18-C617-7D44-AEED-18D73242D7E7}" presName="rootText3" presStyleLbl="asst1" presStyleIdx="1" presStyleCnt="8" custScaleX="200622" custScaleY="75076" custLinFactY="31117" custLinFactNeighborX="14229" custLinFactNeighborY="100000">
        <dgm:presLayoutVars>
          <dgm:chPref val="3"/>
        </dgm:presLayoutVars>
      </dgm:prSet>
      <dgm:spPr/>
    </dgm:pt>
    <dgm:pt modelId="{DEECE745-D53E-1647-A28E-0974A6C5FC5E}" type="pres">
      <dgm:prSet presAssocID="{6AE54C18-C617-7D44-AEED-18D73242D7E7}" presName="rootConnector3" presStyleLbl="asst1" presStyleIdx="1" presStyleCnt="8"/>
      <dgm:spPr/>
    </dgm:pt>
    <dgm:pt modelId="{C7E9BDBD-7AA0-E54A-B6C6-F8C4C3B1D775}" type="pres">
      <dgm:prSet presAssocID="{6AE54C18-C617-7D44-AEED-18D73242D7E7}" presName="hierChild6" presStyleCnt="0"/>
      <dgm:spPr/>
    </dgm:pt>
    <dgm:pt modelId="{91FB8B4C-6D9E-4843-B261-1C871B08C2EF}" type="pres">
      <dgm:prSet presAssocID="{6AE54C18-C617-7D44-AEED-18D73242D7E7}" presName="hierChild7" presStyleCnt="0"/>
      <dgm:spPr/>
    </dgm:pt>
    <dgm:pt modelId="{F90DEA3E-09E9-B24A-A594-289DEF5C0B7D}" type="pres">
      <dgm:prSet presAssocID="{C81765CF-AE17-7E44-979A-1F45CE9E0A7F}" presName="Name111" presStyleLbl="parChTrans1D2" presStyleIdx="5" presStyleCnt="11"/>
      <dgm:spPr/>
    </dgm:pt>
    <dgm:pt modelId="{677EF729-65A4-B84B-84CF-C4F00AADEEEC}" type="pres">
      <dgm:prSet presAssocID="{ED035A75-E2B7-044D-B438-E7B54CC19DE8}" presName="hierRoot3" presStyleCnt="0">
        <dgm:presLayoutVars>
          <dgm:hierBranch val="init"/>
        </dgm:presLayoutVars>
      </dgm:prSet>
      <dgm:spPr/>
    </dgm:pt>
    <dgm:pt modelId="{4A9DFA3B-853A-AC4F-B922-899A9A2617E1}" type="pres">
      <dgm:prSet presAssocID="{ED035A75-E2B7-044D-B438-E7B54CC19DE8}" presName="rootComposite3" presStyleCnt="0"/>
      <dgm:spPr/>
    </dgm:pt>
    <dgm:pt modelId="{4D36FC21-72A9-B542-A79C-86557490D320}" type="pres">
      <dgm:prSet presAssocID="{ED035A75-E2B7-044D-B438-E7B54CC19DE8}" presName="rootText3" presStyleLbl="asst1" presStyleIdx="2" presStyleCnt="8" custScaleX="242925" custScaleY="208403" custLinFactY="90944" custLinFactNeighborX="25379" custLinFactNeighborY="100000">
        <dgm:presLayoutVars>
          <dgm:chPref val="3"/>
        </dgm:presLayoutVars>
      </dgm:prSet>
      <dgm:spPr/>
    </dgm:pt>
    <dgm:pt modelId="{8DF9F117-FED3-014E-A800-98EDF6FF0148}" type="pres">
      <dgm:prSet presAssocID="{ED035A75-E2B7-044D-B438-E7B54CC19DE8}" presName="rootConnector3" presStyleLbl="asst1" presStyleIdx="2" presStyleCnt="8"/>
      <dgm:spPr/>
    </dgm:pt>
    <dgm:pt modelId="{76C4E5CC-78E5-2140-AB66-7EC8C6F2B415}" type="pres">
      <dgm:prSet presAssocID="{ED035A75-E2B7-044D-B438-E7B54CC19DE8}" presName="hierChild6" presStyleCnt="0"/>
      <dgm:spPr/>
    </dgm:pt>
    <dgm:pt modelId="{8B043610-595D-964E-ACF7-DA52EE59974E}" type="pres">
      <dgm:prSet presAssocID="{ED035A75-E2B7-044D-B438-E7B54CC19DE8}" presName="hierChild7" presStyleCnt="0"/>
      <dgm:spPr/>
    </dgm:pt>
    <dgm:pt modelId="{01DB7795-DE71-334C-888F-B9AD1953E1C3}" type="pres">
      <dgm:prSet presAssocID="{09DEE08E-016D-3246-8C97-939D342089AB}" presName="Name111" presStyleLbl="parChTrans1D2" presStyleIdx="6" presStyleCnt="11"/>
      <dgm:spPr/>
    </dgm:pt>
    <dgm:pt modelId="{B02DAA7D-3A77-9649-B858-D7BD0DE080B1}" type="pres">
      <dgm:prSet presAssocID="{88A185CA-5F79-1343-8173-C6FA2C2FB3FD}" presName="hierRoot3" presStyleCnt="0">
        <dgm:presLayoutVars>
          <dgm:hierBranch val="init"/>
        </dgm:presLayoutVars>
      </dgm:prSet>
      <dgm:spPr/>
    </dgm:pt>
    <dgm:pt modelId="{92421655-EB3A-F048-A4B7-B8E00D1117A3}" type="pres">
      <dgm:prSet presAssocID="{88A185CA-5F79-1343-8173-C6FA2C2FB3FD}" presName="rootComposite3" presStyleCnt="0"/>
      <dgm:spPr/>
    </dgm:pt>
    <dgm:pt modelId="{585A2CD4-BC26-3941-989B-646050A27C69}" type="pres">
      <dgm:prSet presAssocID="{88A185CA-5F79-1343-8173-C6FA2C2FB3FD}" presName="rootText3" presStyleLbl="asst1" presStyleIdx="3" presStyleCnt="8" custScaleX="304785" custScaleY="74309" custLinFactY="-8338" custLinFactNeighborX="87032" custLinFactNeighborY="-100000">
        <dgm:presLayoutVars>
          <dgm:chPref val="3"/>
        </dgm:presLayoutVars>
      </dgm:prSet>
      <dgm:spPr/>
    </dgm:pt>
    <dgm:pt modelId="{F19C9E4C-9EBC-1045-B4BD-4A0EE646D3FB}" type="pres">
      <dgm:prSet presAssocID="{88A185CA-5F79-1343-8173-C6FA2C2FB3FD}" presName="rootConnector3" presStyleLbl="asst1" presStyleIdx="3" presStyleCnt="8"/>
      <dgm:spPr/>
    </dgm:pt>
    <dgm:pt modelId="{160638A8-518F-6645-8747-18A918C307CF}" type="pres">
      <dgm:prSet presAssocID="{88A185CA-5F79-1343-8173-C6FA2C2FB3FD}" presName="hierChild6" presStyleCnt="0"/>
      <dgm:spPr/>
    </dgm:pt>
    <dgm:pt modelId="{ED5F258A-DC3B-1D49-85DE-8011DEF63EDA}" type="pres">
      <dgm:prSet presAssocID="{88A185CA-5F79-1343-8173-C6FA2C2FB3FD}" presName="hierChild7" presStyleCnt="0"/>
      <dgm:spPr/>
    </dgm:pt>
    <dgm:pt modelId="{66AB26D5-8D19-A944-B286-5ECC8540CA45}" type="pres">
      <dgm:prSet presAssocID="{0CA1298C-F84B-C545-9304-86B073BCCEB6}" presName="Name111" presStyleLbl="parChTrans1D2" presStyleIdx="7" presStyleCnt="11"/>
      <dgm:spPr/>
    </dgm:pt>
    <dgm:pt modelId="{FA1703B8-867F-EA4C-A8ED-F1451AFA9C92}" type="pres">
      <dgm:prSet presAssocID="{62A98769-EDCC-D547-B6A8-B469FEA30193}" presName="hierRoot3" presStyleCnt="0">
        <dgm:presLayoutVars>
          <dgm:hierBranch val="init"/>
        </dgm:presLayoutVars>
      </dgm:prSet>
      <dgm:spPr/>
    </dgm:pt>
    <dgm:pt modelId="{DC946373-9D38-4041-98ED-4044D7910DBA}" type="pres">
      <dgm:prSet presAssocID="{62A98769-EDCC-D547-B6A8-B469FEA30193}" presName="rootComposite3" presStyleCnt="0"/>
      <dgm:spPr/>
    </dgm:pt>
    <dgm:pt modelId="{8ADF3579-6069-6E4A-B1E3-BB8E12861179}" type="pres">
      <dgm:prSet presAssocID="{62A98769-EDCC-D547-B6A8-B469FEA30193}" presName="rootText3" presStyleLbl="asst1" presStyleIdx="4" presStyleCnt="8" custScaleX="266879" custScaleY="88092" custLinFactY="-59124" custLinFactNeighborX="-6072" custLinFactNeighborY="-100000">
        <dgm:presLayoutVars>
          <dgm:chPref val="3"/>
        </dgm:presLayoutVars>
      </dgm:prSet>
      <dgm:spPr/>
    </dgm:pt>
    <dgm:pt modelId="{5802F60D-A627-E746-BCBE-2CCDF4F6FBEE}" type="pres">
      <dgm:prSet presAssocID="{62A98769-EDCC-D547-B6A8-B469FEA30193}" presName="rootConnector3" presStyleLbl="asst1" presStyleIdx="4" presStyleCnt="8"/>
      <dgm:spPr/>
    </dgm:pt>
    <dgm:pt modelId="{CF6866DB-947A-0F46-9AFC-61E2A67D31A0}" type="pres">
      <dgm:prSet presAssocID="{62A98769-EDCC-D547-B6A8-B469FEA30193}" presName="hierChild6" presStyleCnt="0"/>
      <dgm:spPr/>
    </dgm:pt>
    <dgm:pt modelId="{2C23D05C-70BB-744D-B524-1B2EFC5832C4}" type="pres">
      <dgm:prSet presAssocID="{62A98769-EDCC-D547-B6A8-B469FEA30193}" presName="hierChild7" presStyleCnt="0"/>
      <dgm:spPr/>
    </dgm:pt>
    <dgm:pt modelId="{BC3E8BE3-569D-9841-87D5-F04D3279799D}" type="pres">
      <dgm:prSet presAssocID="{12B255B2-0344-F84A-AFAD-05A33D7D0C8E}" presName="Name111" presStyleLbl="parChTrans1D2" presStyleIdx="8" presStyleCnt="11"/>
      <dgm:spPr/>
    </dgm:pt>
    <dgm:pt modelId="{149E5DD5-94DE-5146-B8A3-4E98D74E73AE}" type="pres">
      <dgm:prSet presAssocID="{CDF7237F-C98E-F942-80BE-1E4BE37CDE9E}" presName="hierRoot3" presStyleCnt="0">
        <dgm:presLayoutVars>
          <dgm:hierBranch val="init"/>
        </dgm:presLayoutVars>
      </dgm:prSet>
      <dgm:spPr/>
    </dgm:pt>
    <dgm:pt modelId="{9F1BB756-EE7C-B149-8EBA-3584E3445018}" type="pres">
      <dgm:prSet presAssocID="{CDF7237F-C98E-F942-80BE-1E4BE37CDE9E}" presName="rootComposite3" presStyleCnt="0"/>
      <dgm:spPr/>
    </dgm:pt>
    <dgm:pt modelId="{B37CB778-FA02-1A4B-B6B6-8938A667AC43}" type="pres">
      <dgm:prSet presAssocID="{CDF7237F-C98E-F942-80BE-1E4BE37CDE9E}" presName="rootText3" presStyleLbl="asst1" presStyleIdx="5" presStyleCnt="8" custScaleX="467488" custScaleY="74309" custLinFactNeighborX="14229" custLinFactNeighborY="-62662">
        <dgm:presLayoutVars>
          <dgm:chPref val="3"/>
        </dgm:presLayoutVars>
      </dgm:prSet>
      <dgm:spPr/>
    </dgm:pt>
    <dgm:pt modelId="{0A548507-2F01-0E4C-B26D-FF666C016E58}" type="pres">
      <dgm:prSet presAssocID="{CDF7237F-C98E-F942-80BE-1E4BE37CDE9E}" presName="rootConnector3" presStyleLbl="asst1" presStyleIdx="5" presStyleCnt="8"/>
      <dgm:spPr/>
    </dgm:pt>
    <dgm:pt modelId="{DBFACE53-D074-5F43-BC6F-D2A0BCA44BDE}" type="pres">
      <dgm:prSet presAssocID="{CDF7237F-C98E-F942-80BE-1E4BE37CDE9E}" presName="hierChild6" presStyleCnt="0"/>
      <dgm:spPr/>
    </dgm:pt>
    <dgm:pt modelId="{E3FF6B3F-69B0-9D40-B683-7C2AA74AD819}" type="pres">
      <dgm:prSet presAssocID="{CDF7237F-C98E-F942-80BE-1E4BE37CDE9E}" presName="hierChild7" presStyleCnt="0"/>
      <dgm:spPr/>
    </dgm:pt>
    <dgm:pt modelId="{0792A418-0A44-7B44-AD58-E73367968DFF}" type="pres">
      <dgm:prSet presAssocID="{16EEA1B8-783A-9340-88AA-82731A4FB6B0}" presName="Name111" presStyleLbl="parChTrans1D2" presStyleIdx="9" presStyleCnt="11"/>
      <dgm:spPr/>
    </dgm:pt>
    <dgm:pt modelId="{8A023BE6-AC99-3E48-91F3-496C2EFF193A}" type="pres">
      <dgm:prSet presAssocID="{C942C05E-BAF0-654E-B932-A1AD5119445E}" presName="hierRoot3" presStyleCnt="0">
        <dgm:presLayoutVars>
          <dgm:hierBranch val="init"/>
        </dgm:presLayoutVars>
      </dgm:prSet>
      <dgm:spPr/>
    </dgm:pt>
    <dgm:pt modelId="{7B13E8C9-5BA2-2E4F-A878-D3E52B5B499F}" type="pres">
      <dgm:prSet presAssocID="{C942C05E-BAF0-654E-B932-A1AD5119445E}" presName="rootComposite3" presStyleCnt="0"/>
      <dgm:spPr/>
    </dgm:pt>
    <dgm:pt modelId="{A22037A1-9430-1446-822A-CE3CC130031A}" type="pres">
      <dgm:prSet presAssocID="{C942C05E-BAF0-654E-B932-A1AD5119445E}" presName="rootText3" presStyleLbl="asst1" presStyleIdx="6" presStyleCnt="8" custScaleX="296600" custScaleY="74309" custLinFactX="164186" custLinFactNeighborX="200000" custLinFactNeighborY="70373">
        <dgm:presLayoutVars>
          <dgm:chPref val="3"/>
        </dgm:presLayoutVars>
      </dgm:prSet>
      <dgm:spPr/>
    </dgm:pt>
    <dgm:pt modelId="{576EBEAD-1CE3-D14F-9BBE-59A322C6C56E}" type="pres">
      <dgm:prSet presAssocID="{C942C05E-BAF0-654E-B932-A1AD5119445E}" presName="rootConnector3" presStyleLbl="asst1" presStyleIdx="6" presStyleCnt="8"/>
      <dgm:spPr/>
    </dgm:pt>
    <dgm:pt modelId="{13B56681-39B0-0D49-8DB4-2AF2006569EE}" type="pres">
      <dgm:prSet presAssocID="{C942C05E-BAF0-654E-B932-A1AD5119445E}" presName="hierChild6" presStyleCnt="0"/>
      <dgm:spPr/>
    </dgm:pt>
    <dgm:pt modelId="{D915E4CC-E0AC-7E4B-AA43-B25AA6EAE0ED}" type="pres">
      <dgm:prSet presAssocID="{C942C05E-BAF0-654E-B932-A1AD5119445E}" presName="hierChild7" presStyleCnt="0"/>
      <dgm:spPr/>
    </dgm:pt>
    <dgm:pt modelId="{F0FF5AB8-DF9A-BF41-B136-52133FD4C2DF}" type="pres">
      <dgm:prSet presAssocID="{1A8ABC3F-DA9E-2D43-94B6-C97B0A92CBDE}" presName="Name111" presStyleLbl="parChTrans1D2" presStyleIdx="10" presStyleCnt="11"/>
      <dgm:spPr/>
    </dgm:pt>
    <dgm:pt modelId="{CCD2DB0C-475A-3145-B7AE-E16F47E8EE80}" type="pres">
      <dgm:prSet presAssocID="{3742C50D-C2D1-A94C-AEE7-FE930B0EF993}" presName="hierRoot3" presStyleCnt="0">
        <dgm:presLayoutVars>
          <dgm:hierBranch val="init"/>
        </dgm:presLayoutVars>
      </dgm:prSet>
      <dgm:spPr/>
    </dgm:pt>
    <dgm:pt modelId="{41E2AE3F-20CE-1949-AFDB-C8644E46DAE6}" type="pres">
      <dgm:prSet presAssocID="{3742C50D-C2D1-A94C-AEE7-FE930B0EF993}" presName="rootComposite3" presStyleCnt="0"/>
      <dgm:spPr/>
    </dgm:pt>
    <dgm:pt modelId="{C899A869-8AAC-EA47-A70A-D349222B51E2}" type="pres">
      <dgm:prSet presAssocID="{3742C50D-C2D1-A94C-AEE7-FE930B0EF993}" presName="rootText3" presStyleLbl="asst1" presStyleIdx="7" presStyleCnt="8" custScaleX="354524" custScaleY="74309" custLinFactNeighborX="14229" custLinFactNeighborY="-59056">
        <dgm:presLayoutVars>
          <dgm:chPref val="3"/>
        </dgm:presLayoutVars>
      </dgm:prSet>
      <dgm:spPr/>
    </dgm:pt>
    <dgm:pt modelId="{F98FD951-894E-784D-950A-CD84EC95B482}" type="pres">
      <dgm:prSet presAssocID="{3742C50D-C2D1-A94C-AEE7-FE930B0EF993}" presName="rootConnector3" presStyleLbl="asst1" presStyleIdx="7" presStyleCnt="8"/>
      <dgm:spPr/>
    </dgm:pt>
    <dgm:pt modelId="{AA1254CB-DE53-C749-BD17-F887573CE234}" type="pres">
      <dgm:prSet presAssocID="{3742C50D-C2D1-A94C-AEE7-FE930B0EF993}" presName="hierChild6" presStyleCnt="0"/>
      <dgm:spPr/>
    </dgm:pt>
    <dgm:pt modelId="{40E46398-5E10-BA46-95B4-44CF9D80D266}" type="pres">
      <dgm:prSet presAssocID="{3742C50D-C2D1-A94C-AEE7-FE930B0EF993}" presName="hierChild7" presStyleCnt="0"/>
      <dgm:spPr/>
    </dgm:pt>
    <dgm:pt modelId="{24D3AAA7-D205-1042-98D6-AA924F8E7B81}" type="pres">
      <dgm:prSet presAssocID="{AB8F98EE-DFB8-FC4F-97B2-0D30538952FC}" presName="hierRoot1" presStyleCnt="0">
        <dgm:presLayoutVars>
          <dgm:hierBranch val="init"/>
        </dgm:presLayoutVars>
      </dgm:prSet>
      <dgm:spPr/>
    </dgm:pt>
    <dgm:pt modelId="{EAB4406C-5064-144C-9EE8-BA278A8E8434}" type="pres">
      <dgm:prSet presAssocID="{AB8F98EE-DFB8-FC4F-97B2-0D30538952FC}" presName="rootComposite1" presStyleCnt="0"/>
      <dgm:spPr/>
    </dgm:pt>
    <dgm:pt modelId="{5B86376F-6636-0841-A56B-5EBF9A652A6D}" type="pres">
      <dgm:prSet presAssocID="{AB8F98EE-DFB8-FC4F-97B2-0D30538952FC}" presName="rootText1" presStyleLbl="node0" presStyleIdx="1" presStyleCnt="2" custScaleX="446861" custScaleY="74309" custLinFactX="-100000" custLinFactNeighborX="-151925" custLinFactNeighborY="35609">
        <dgm:presLayoutVars>
          <dgm:chPref val="3"/>
        </dgm:presLayoutVars>
      </dgm:prSet>
      <dgm:spPr/>
    </dgm:pt>
    <dgm:pt modelId="{D12C6848-14AB-C84A-8D72-D3DB1CB38736}" type="pres">
      <dgm:prSet presAssocID="{AB8F98EE-DFB8-FC4F-97B2-0D30538952FC}" presName="rootConnector1" presStyleLbl="asst0" presStyleIdx="0" presStyleCnt="0"/>
      <dgm:spPr/>
    </dgm:pt>
    <dgm:pt modelId="{4CC0C307-92D9-904E-BB9B-EF194DDFC4B9}" type="pres">
      <dgm:prSet presAssocID="{AB8F98EE-DFB8-FC4F-97B2-0D30538952FC}" presName="hierChild2" presStyleCnt="0"/>
      <dgm:spPr/>
    </dgm:pt>
    <dgm:pt modelId="{406C9E10-386E-5647-A6D6-011E10B4BA9E}" type="pres">
      <dgm:prSet presAssocID="{AB8F98EE-DFB8-FC4F-97B2-0D30538952FC}" presName="hierChild3" presStyleCnt="0"/>
      <dgm:spPr/>
    </dgm:pt>
  </dgm:ptLst>
  <dgm:cxnLst>
    <dgm:cxn modelId="{5104F500-4782-FE41-B902-DBDEBBFFEFFA}" srcId="{956232D8-5E59-1A43-9F8C-30AD53D70054}" destId="{AB8F98EE-DFB8-FC4F-97B2-0D30538952FC}" srcOrd="1" destOrd="0" parTransId="{AD14FB1C-B4AD-7642-85B0-80921CD83701}" sibTransId="{61C5A569-D347-C44D-AD08-5FC8D83B26F2}"/>
    <dgm:cxn modelId="{1E3A1D03-1145-45E0-9849-A3D92B483165}" type="presOf" srcId="{16EEA1B8-783A-9340-88AA-82731A4FB6B0}" destId="{0792A418-0A44-7B44-AD58-E73367968DFF}" srcOrd="0" destOrd="0" presId="urn:microsoft.com/office/officeart/2005/8/layout/orgChart1"/>
    <dgm:cxn modelId="{FA815304-5239-4568-B989-465AC1CC50B4}" type="presOf" srcId="{CC709E58-4166-F241-8FE0-D1635004258B}" destId="{139F2466-DEE4-B443-A89A-F3CEC232AD67}" srcOrd="0" destOrd="0" presId="urn:microsoft.com/office/officeart/2005/8/layout/orgChart1"/>
    <dgm:cxn modelId="{FCBFED06-4E08-8243-A0A0-BB286F22F540}" srcId="{AC55D302-A86A-6C4E-8369-7031AE0DC46D}" destId="{6AE54C18-C617-7D44-AEED-18D73242D7E7}" srcOrd="1" destOrd="0" parTransId="{749E4AD6-9915-E84A-8544-E0C4D21066B4}" sibTransId="{5D0C6C0E-921F-7E42-A030-8E8BABA8CA9C}"/>
    <dgm:cxn modelId="{D9C4600C-D002-6445-BFE9-432ECF7731F6}" srcId="{956232D8-5E59-1A43-9F8C-30AD53D70054}" destId="{AC55D302-A86A-6C4E-8369-7031AE0DC46D}" srcOrd="0" destOrd="0" parTransId="{5F5289FF-8E5D-3845-80F0-551D73007E6A}" sibTransId="{0EB6A414-87B6-F942-B191-970FF1749F66}"/>
    <dgm:cxn modelId="{8EBA7B11-2F94-EC42-86B5-5E76D79DFF91}" srcId="{AC55D302-A86A-6C4E-8369-7031AE0DC46D}" destId="{B15D1540-6A0E-4847-809C-487CBBFF3FA4}" srcOrd="0" destOrd="0" parTransId="{C59A729F-E211-D04C-8C28-6D7B7F5D80D1}" sibTransId="{87D0DF6E-3721-DE49-9A71-8D41D63174BF}"/>
    <dgm:cxn modelId="{870AB811-5DAC-4988-AC18-D8EB5700286E}" type="presOf" srcId="{AC55D302-A86A-6C4E-8369-7031AE0DC46D}" destId="{FD1AA292-1552-6548-A04D-B0AAB1D86A27}" srcOrd="0" destOrd="0" presId="urn:microsoft.com/office/officeart/2005/8/layout/orgChart1"/>
    <dgm:cxn modelId="{EE17FF12-040D-47C3-B286-3D4A349F8C65}" type="presOf" srcId="{9EF92B84-8C9B-BF4E-B7CB-2BC765510634}" destId="{A44743AD-946B-BF46-96ED-4BE9A5665E9D}" srcOrd="0" destOrd="0" presId="urn:microsoft.com/office/officeart/2005/8/layout/orgChart1"/>
    <dgm:cxn modelId="{36B12619-B5EE-4332-A44A-1915A9BA33E4}" type="presOf" srcId="{AB8F98EE-DFB8-FC4F-97B2-0D30538952FC}" destId="{D12C6848-14AB-C84A-8D72-D3DB1CB38736}" srcOrd="1" destOrd="0" presId="urn:microsoft.com/office/officeart/2005/8/layout/orgChart1"/>
    <dgm:cxn modelId="{8E225322-F625-4668-BD67-B0D853F79DD4}" type="presOf" srcId="{CDF7237F-C98E-F942-80BE-1E4BE37CDE9E}" destId="{0A548507-2F01-0E4C-B26D-FF666C016E58}" srcOrd="1" destOrd="0" presId="urn:microsoft.com/office/officeart/2005/8/layout/orgChart1"/>
    <dgm:cxn modelId="{7A987225-27FD-4617-A3EF-FBF18EE2E923}" type="presOf" srcId="{AB8F98EE-DFB8-FC4F-97B2-0D30538952FC}" destId="{5B86376F-6636-0841-A56B-5EBF9A652A6D}" srcOrd="0" destOrd="0" presId="urn:microsoft.com/office/officeart/2005/8/layout/orgChart1"/>
    <dgm:cxn modelId="{B29BAF26-75E3-47C3-A0BD-34BCD5C3EE54}" type="presOf" srcId="{3742C50D-C2D1-A94C-AEE7-FE930B0EF993}" destId="{F98FD951-894E-784D-950A-CD84EC95B482}" srcOrd="1" destOrd="0" presId="urn:microsoft.com/office/officeart/2005/8/layout/orgChart1"/>
    <dgm:cxn modelId="{4E726D2B-55CD-43A2-8149-699EFAAA9C55}" type="presOf" srcId="{C81765CF-AE17-7E44-979A-1F45CE9E0A7F}" destId="{F90DEA3E-09E9-B24A-A594-289DEF5C0B7D}" srcOrd="0" destOrd="0" presId="urn:microsoft.com/office/officeart/2005/8/layout/orgChart1"/>
    <dgm:cxn modelId="{14462F32-B280-41E0-96AD-385FAB23D076}" type="presOf" srcId="{0CA1298C-F84B-C545-9304-86B073BCCEB6}" destId="{66AB26D5-8D19-A944-B286-5ECC8540CA45}" srcOrd="0" destOrd="0" presId="urn:microsoft.com/office/officeart/2005/8/layout/orgChart1"/>
    <dgm:cxn modelId="{8E613036-C920-44E8-86AC-822D47ED193A}" type="presOf" srcId="{956232D8-5E59-1A43-9F8C-30AD53D70054}" destId="{FB5583E2-5CD7-584A-8D9C-316E3ABB245C}" srcOrd="0" destOrd="0" presId="urn:microsoft.com/office/officeart/2005/8/layout/orgChart1"/>
    <dgm:cxn modelId="{F44BEB5C-0F9E-4E0C-9030-917B010C79B7}" type="presOf" srcId="{ED035A75-E2B7-044D-B438-E7B54CC19DE8}" destId="{4D36FC21-72A9-B542-A79C-86557490D320}" srcOrd="0" destOrd="0" presId="urn:microsoft.com/office/officeart/2005/8/layout/orgChart1"/>
    <dgm:cxn modelId="{0D845568-BF9C-1645-BF31-4E806B214156}" srcId="{AC55D302-A86A-6C4E-8369-7031AE0DC46D}" destId="{CDF7237F-C98E-F942-80BE-1E4BE37CDE9E}" srcOrd="5" destOrd="0" parTransId="{12B255B2-0344-F84A-AFAD-05A33D7D0C8E}" sibTransId="{C72CB604-F31D-7D4C-B928-066C8C971938}"/>
    <dgm:cxn modelId="{74ED986C-9744-964D-82CD-90CD6EAD7448}" srcId="{AC55D302-A86A-6C4E-8369-7031AE0DC46D}" destId="{E593C4E8-D5A6-2740-8D73-313DA4F463D1}" srcOrd="8" destOrd="0" parTransId="{CC709E58-4166-F241-8FE0-D1635004258B}" sibTransId="{61C05607-9A53-944E-B0CC-955B1AC72D39}"/>
    <dgm:cxn modelId="{0D3BCD6C-F251-A54B-8BB8-7F7C7A279ED0}" srcId="{AC55D302-A86A-6C4E-8369-7031AE0DC46D}" destId="{042CEE7E-1ACA-1144-B47C-D9EB8F3879C4}" srcOrd="10" destOrd="0" parTransId="{9EF92B84-8C9B-BF4E-B7CB-2BC765510634}" sibTransId="{B6EE0B6E-1526-0A4F-8E00-A6B493530303}"/>
    <dgm:cxn modelId="{A350E74F-2C5B-4EBF-AEC6-0216B174BC67}" type="presOf" srcId="{3742C50D-C2D1-A94C-AEE7-FE930B0EF993}" destId="{C899A869-8AAC-EA47-A70A-D349222B51E2}" srcOrd="0" destOrd="0" presId="urn:microsoft.com/office/officeart/2005/8/layout/orgChart1"/>
    <dgm:cxn modelId="{E94DC352-F2E5-466A-9F5F-5E5DFB695A21}" type="presOf" srcId="{CDF7237F-C98E-F942-80BE-1E4BE37CDE9E}" destId="{B37CB778-FA02-1A4B-B6B6-8938A667AC43}" srcOrd="0" destOrd="0" presId="urn:microsoft.com/office/officeart/2005/8/layout/orgChart1"/>
    <dgm:cxn modelId="{CAFBEA52-EE32-45C2-B6A4-E6C2CA8C39DF}" type="presOf" srcId="{62A98769-EDCC-D547-B6A8-B469FEA30193}" destId="{8ADF3579-6069-6E4A-B1E3-BB8E12861179}" srcOrd="0" destOrd="0" presId="urn:microsoft.com/office/officeart/2005/8/layout/orgChart1"/>
    <dgm:cxn modelId="{A604AE53-0966-486F-9676-29A798C75642}" type="presOf" srcId="{09DEE08E-016D-3246-8C97-939D342089AB}" destId="{01DB7795-DE71-334C-888F-B9AD1953E1C3}" srcOrd="0" destOrd="0" presId="urn:microsoft.com/office/officeart/2005/8/layout/orgChart1"/>
    <dgm:cxn modelId="{05269C55-5849-415F-B887-D16F79C7D009}" type="presOf" srcId="{6AE54C18-C617-7D44-AEED-18D73242D7E7}" destId="{DEECE745-D53E-1647-A28E-0974A6C5FC5E}" srcOrd="1" destOrd="0" presId="urn:microsoft.com/office/officeart/2005/8/layout/orgChart1"/>
    <dgm:cxn modelId="{7D5D0B59-DC66-43CC-B770-0A0D47E3F700}" type="presOf" srcId="{88A185CA-5F79-1343-8173-C6FA2C2FB3FD}" destId="{585A2CD4-BC26-3941-989B-646050A27C69}" srcOrd="0" destOrd="0" presId="urn:microsoft.com/office/officeart/2005/8/layout/orgChart1"/>
    <dgm:cxn modelId="{D849A259-73E4-2B45-BB4C-4F33FB9F34F2}" srcId="{AC55D302-A86A-6C4E-8369-7031AE0DC46D}" destId="{C942C05E-BAF0-654E-B932-A1AD5119445E}" srcOrd="6" destOrd="0" parTransId="{16EEA1B8-783A-9340-88AA-82731A4FB6B0}" sibTransId="{F33339E7-624F-7149-80BD-B1086BF64779}"/>
    <dgm:cxn modelId="{91BEE27D-CEEF-4E08-B6C0-AFD51C6417EB}" type="presOf" srcId="{E593C4E8-D5A6-2740-8D73-313DA4F463D1}" destId="{6AEEC38B-E176-994A-880D-BD28DDF9902A}" srcOrd="0" destOrd="0" presId="urn:microsoft.com/office/officeart/2005/8/layout/orgChart1"/>
    <dgm:cxn modelId="{C4676885-EA74-1F4E-9CDD-A88BEBE88A8A}" srcId="{AC55D302-A86A-6C4E-8369-7031AE0DC46D}" destId="{62A98769-EDCC-D547-B6A8-B469FEA30193}" srcOrd="4" destOrd="0" parTransId="{0CA1298C-F84B-C545-9304-86B073BCCEB6}" sibTransId="{1658125C-0F5F-B24D-809B-803540CDC8FA}"/>
    <dgm:cxn modelId="{ECE3E488-40BF-44A0-9FED-2077ED367CAC}" type="presOf" srcId="{ED035A75-E2B7-044D-B438-E7B54CC19DE8}" destId="{8DF9F117-FED3-014E-A800-98EDF6FF0148}" srcOrd="1" destOrd="0" presId="urn:microsoft.com/office/officeart/2005/8/layout/orgChart1"/>
    <dgm:cxn modelId="{E78B7E8B-5A02-43E7-B630-9426835ABB52}" type="presOf" srcId="{AC55D302-A86A-6C4E-8369-7031AE0DC46D}" destId="{FCCDAAB9-2A2C-A946-B8BE-86DC765B94D6}" srcOrd="1" destOrd="0" presId="urn:microsoft.com/office/officeart/2005/8/layout/orgChart1"/>
    <dgm:cxn modelId="{24BBAC90-D3CF-4828-9055-B142F33C86A7}" type="presOf" srcId="{1A8ABC3F-DA9E-2D43-94B6-C97B0A92CBDE}" destId="{F0FF5AB8-DF9A-BF41-B136-52133FD4C2DF}" srcOrd="0" destOrd="0" presId="urn:microsoft.com/office/officeart/2005/8/layout/orgChart1"/>
    <dgm:cxn modelId="{878D2F91-F464-4527-A00B-A78EB3E43576}" type="presOf" srcId="{E593C4E8-D5A6-2740-8D73-313DA4F463D1}" destId="{C7C7463A-A5CE-5648-A4D9-0A42044ECCB6}" srcOrd="1" destOrd="0" presId="urn:microsoft.com/office/officeart/2005/8/layout/orgChart1"/>
    <dgm:cxn modelId="{4AC0BE97-E4D7-9D44-BE8A-C9B7E7C3D54F}" srcId="{AC55D302-A86A-6C4E-8369-7031AE0DC46D}" destId="{88A185CA-5F79-1343-8173-C6FA2C2FB3FD}" srcOrd="3" destOrd="0" parTransId="{09DEE08E-016D-3246-8C97-939D342089AB}" sibTransId="{407FE989-EEDD-074C-A7D4-F05E45B347E6}"/>
    <dgm:cxn modelId="{A50F5299-168C-4973-AA25-74220BFE486C}" type="presOf" srcId="{3B6413F7-E9AB-4342-BA4C-F085E4F7C86C}" destId="{456884C0-59E4-FD4C-BBA0-422F8B0EB5BD}" srcOrd="0" destOrd="0" presId="urn:microsoft.com/office/officeart/2005/8/layout/orgChart1"/>
    <dgm:cxn modelId="{0DE30D9D-CA92-4325-B6B9-A2624B73E9F2}" type="presOf" srcId="{6AE54C18-C617-7D44-AEED-18D73242D7E7}" destId="{91B248E7-DEAB-EA41-BADF-756ECDEF4024}" srcOrd="0" destOrd="0" presId="urn:microsoft.com/office/officeart/2005/8/layout/orgChart1"/>
    <dgm:cxn modelId="{D8FBFF9D-3F96-45D3-8C07-C10EB0A9EB41}" type="presOf" srcId="{C942C05E-BAF0-654E-B932-A1AD5119445E}" destId="{A22037A1-9430-1446-822A-CE3CC130031A}" srcOrd="0" destOrd="0" presId="urn:microsoft.com/office/officeart/2005/8/layout/orgChart1"/>
    <dgm:cxn modelId="{5E8081A4-FAE7-4DD1-BF07-AB29DC905CAC}" type="presOf" srcId="{042CEE7E-1ACA-1144-B47C-D9EB8F3879C4}" destId="{6B15CC73-D4F0-A542-B617-69C2B77F159B}" srcOrd="0" destOrd="0" presId="urn:microsoft.com/office/officeart/2005/8/layout/orgChart1"/>
    <dgm:cxn modelId="{54DC96A6-DD9F-49E6-990C-CAAB380F579C}" type="presOf" srcId="{12B255B2-0344-F84A-AFAD-05A33D7D0C8E}" destId="{BC3E8BE3-569D-9841-87D5-F04D3279799D}" srcOrd="0" destOrd="0" presId="urn:microsoft.com/office/officeart/2005/8/layout/orgChart1"/>
    <dgm:cxn modelId="{4FE1B8A8-C9D9-46DD-A5DA-870EBD0A7451}" type="presOf" srcId="{B15D1540-6A0E-4847-809C-487CBBFF3FA4}" destId="{E5F7A745-D5B8-7A49-8EAF-9C37F18D4B24}" srcOrd="0" destOrd="0" presId="urn:microsoft.com/office/officeart/2005/8/layout/orgChart1"/>
    <dgm:cxn modelId="{889D36BC-3A19-4D62-9CBB-33405521E205}" type="presOf" srcId="{B15D1540-6A0E-4847-809C-487CBBFF3FA4}" destId="{DA7AE5BF-A7F8-CC4B-B4D8-48614EE8855A}" srcOrd="1" destOrd="0" presId="urn:microsoft.com/office/officeart/2005/8/layout/orgChart1"/>
    <dgm:cxn modelId="{A962D7BF-1399-8F49-A730-2125F4721932}" srcId="{AC55D302-A86A-6C4E-8369-7031AE0DC46D}" destId="{3B6413F7-E9AB-4342-BA4C-F085E4F7C86C}" srcOrd="9" destOrd="0" parTransId="{BC4C03F6-4E76-704E-B838-610CC2CA6A5A}" sibTransId="{966D46D5-8BC5-7D44-97C4-609AC35CADD6}"/>
    <dgm:cxn modelId="{1AF441C2-E96A-4CB1-851B-5C621AF0D99B}" type="presOf" srcId="{042CEE7E-1ACA-1144-B47C-D9EB8F3879C4}" destId="{8D4ABAFF-0AEF-0745-B89C-4F960407757B}" srcOrd="1" destOrd="0" presId="urn:microsoft.com/office/officeart/2005/8/layout/orgChart1"/>
    <dgm:cxn modelId="{0E92D6C4-0A2F-3743-9224-A2286346ED5F}" srcId="{AC55D302-A86A-6C4E-8369-7031AE0DC46D}" destId="{ED035A75-E2B7-044D-B438-E7B54CC19DE8}" srcOrd="2" destOrd="0" parTransId="{C81765CF-AE17-7E44-979A-1F45CE9E0A7F}" sibTransId="{58320D06-B859-154D-A23C-566F897654B9}"/>
    <dgm:cxn modelId="{ECA066CD-D1D9-409F-9B26-BD521153C32C}" type="presOf" srcId="{88A185CA-5F79-1343-8173-C6FA2C2FB3FD}" destId="{F19C9E4C-9EBC-1045-B4BD-4A0EE646D3FB}" srcOrd="1" destOrd="0" presId="urn:microsoft.com/office/officeart/2005/8/layout/orgChart1"/>
    <dgm:cxn modelId="{03ADA6D1-788A-434F-812C-B4518253F337}" type="presOf" srcId="{C942C05E-BAF0-654E-B932-A1AD5119445E}" destId="{576EBEAD-1CE3-D14F-9BBE-59A322C6C56E}" srcOrd="1" destOrd="0" presId="urn:microsoft.com/office/officeart/2005/8/layout/orgChart1"/>
    <dgm:cxn modelId="{B2A802D3-7B76-4557-9EB9-CC5F1281BEC5}" type="presOf" srcId="{BC4C03F6-4E76-704E-B838-610CC2CA6A5A}" destId="{A86EE099-BE8D-544D-BC98-9FC8CA6871F5}" srcOrd="0" destOrd="0" presId="urn:microsoft.com/office/officeart/2005/8/layout/orgChart1"/>
    <dgm:cxn modelId="{E15D01D8-BD1E-4428-ABDB-BA7F1E07CAA2}" type="presOf" srcId="{3B6413F7-E9AB-4342-BA4C-F085E4F7C86C}" destId="{C6337377-46F0-CA49-841B-0BBABEF07AC0}" srcOrd="1" destOrd="0" presId="urn:microsoft.com/office/officeart/2005/8/layout/orgChart1"/>
    <dgm:cxn modelId="{83A205DF-1B20-4289-9116-3D6D9E626BBE}" type="presOf" srcId="{749E4AD6-9915-E84A-8544-E0C4D21066B4}" destId="{BB0982DC-C203-D345-B987-5FB70A88857A}" srcOrd="0" destOrd="0" presId="urn:microsoft.com/office/officeart/2005/8/layout/orgChart1"/>
    <dgm:cxn modelId="{24D801E5-864F-404E-91AB-62E89E758411}" type="presOf" srcId="{C59A729F-E211-D04C-8C28-6D7B7F5D80D1}" destId="{E676A2ED-96EF-B34B-8EF6-5E023FCC3590}" srcOrd="0" destOrd="0" presId="urn:microsoft.com/office/officeart/2005/8/layout/orgChart1"/>
    <dgm:cxn modelId="{174AC4E7-1097-4D10-BEC0-E7A2CD26E7DD}" type="presOf" srcId="{62A98769-EDCC-D547-B6A8-B469FEA30193}" destId="{5802F60D-A627-E746-BCBE-2CCDF4F6FBEE}" srcOrd="1" destOrd="0" presId="urn:microsoft.com/office/officeart/2005/8/layout/orgChart1"/>
    <dgm:cxn modelId="{94A1EAED-99FD-D54A-8FE3-111D8ED576DB}" srcId="{AC55D302-A86A-6C4E-8369-7031AE0DC46D}" destId="{3742C50D-C2D1-A94C-AEE7-FE930B0EF993}" srcOrd="7" destOrd="0" parTransId="{1A8ABC3F-DA9E-2D43-94B6-C97B0A92CBDE}" sibTransId="{41CFCC4D-7D29-B94F-948C-73977928106F}"/>
    <dgm:cxn modelId="{0EA0FCF1-7037-4067-B7C9-51A9D97BB466}" type="presParOf" srcId="{FB5583E2-5CD7-584A-8D9C-316E3ABB245C}" destId="{7CC0DBB9-46BB-7940-9D8D-440D1BB0CEBB}" srcOrd="0" destOrd="0" presId="urn:microsoft.com/office/officeart/2005/8/layout/orgChart1"/>
    <dgm:cxn modelId="{B83321D1-9A15-4B73-8503-C2CEDC1A0AB0}" type="presParOf" srcId="{7CC0DBB9-46BB-7940-9D8D-440D1BB0CEBB}" destId="{92C32FB8-8197-0348-90C4-0E46CEAEEB0B}" srcOrd="0" destOrd="0" presId="urn:microsoft.com/office/officeart/2005/8/layout/orgChart1"/>
    <dgm:cxn modelId="{7A483880-D749-4916-8F77-8158152ACA99}" type="presParOf" srcId="{92C32FB8-8197-0348-90C4-0E46CEAEEB0B}" destId="{FD1AA292-1552-6548-A04D-B0AAB1D86A27}" srcOrd="0" destOrd="0" presId="urn:microsoft.com/office/officeart/2005/8/layout/orgChart1"/>
    <dgm:cxn modelId="{ECFB0B33-4563-4DD0-BBF8-9F30D46C8EB3}" type="presParOf" srcId="{92C32FB8-8197-0348-90C4-0E46CEAEEB0B}" destId="{FCCDAAB9-2A2C-A946-B8BE-86DC765B94D6}" srcOrd="1" destOrd="0" presId="urn:microsoft.com/office/officeart/2005/8/layout/orgChart1"/>
    <dgm:cxn modelId="{D11208CF-6573-4609-B0DD-80E0A1C520AF}" type="presParOf" srcId="{7CC0DBB9-46BB-7940-9D8D-440D1BB0CEBB}" destId="{E05C62BA-14B1-2543-A900-D4823CD28DC2}" srcOrd="1" destOrd="0" presId="urn:microsoft.com/office/officeart/2005/8/layout/orgChart1"/>
    <dgm:cxn modelId="{EBD5FB4E-0F61-467B-A6BB-5545B1466773}" type="presParOf" srcId="{E05C62BA-14B1-2543-A900-D4823CD28DC2}" destId="{139F2466-DEE4-B443-A89A-F3CEC232AD67}" srcOrd="0" destOrd="0" presId="urn:microsoft.com/office/officeart/2005/8/layout/orgChart1"/>
    <dgm:cxn modelId="{5EDD9220-D711-43DC-87C2-BCFC5DBD22FA}" type="presParOf" srcId="{E05C62BA-14B1-2543-A900-D4823CD28DC2}" destId="{2C29F506-D745-684D-9CC1-6FB2D80D2EE2}" srcOrd="1" destOrd="0" presId="urn:microsoft.com/office/officeart/2005/8/layout/orgChart1"/>
    <dgm:cxn modelId="{6D2E9CDA-AB7F-42FD-819C-3F890259B326}" type="presParOf" srcId="{2C29F506-D745-684D-9CC1-6FB2D80D2EE2}" destId="{A704D7BB-83F1-2D4E-B81A-3DF6DD9C5D4E}" srcOrd="0" destOrd="0" presId="urn:microsoft.com/office/officeart/2005/8/layout/orgChart1"/>
    <dgm:cxn modelId="{12094E87-32D8-4326-8D42-ABA5D08B664D}" type="presParOf" srcId="{A704D7BB-83F1-2D4E-B81A-3DF6DD9C5D4E}" destId="{6AEEC38B-E176-994A-880D-BD28DDF9902A}" srcOrd="0" destOrd="0" presId="urn:microsoft.com/office/officeart/2005/8/layout/orgChart1"/>
    <dgm:cxn modelId="{085B27B4-07E3-41F8-A50C-B6C21D309BB8}" type="presParOf" srcId="{A704D7BB-83F1-2D4E-B81A-3DF6DD9C5D4E}" destId="{C7C7463A-A5CE-5648-A4D9-0A42044ECCB6}" srcOrd="1" destOrd="0" presId="urn:microsoft.com/office/officeart/2005/8/layout/orgChart1"/>
    <dgm:cxn modelId="{2B890AE5-3C27-4236-926E-0362B49C9ECA}" type="presParOf" srcId="{2C29F506-D745-684D-9CC1-6FB2D80D2EE2}" destId="{C75B7C64-721A-7442-B36D-98C4C8233BB1}" srcOrd="1" destOrd="0" presId="urn:microsoft.com/office/officeart/2005/8/layout/orgChart1"/>
    <dgm:cxn modelId="{A79143FB-1C3A-46DA-9CA3-55578698268E}" type="presParOf" srcId="{2C29F506-D745-684D-9CC1-6FB2D80D2EE2}" destId="{AD6ABC5B-AC09-8C4F-A82E-9ACA88CDAE4C}" srcOrd="2" destOrd="0" presId="urn:microsoft.com/office/officeart/2005/8/layout/orgChart1"/>
    <dgm:cxn modelId="{402DE87A-5661-4210-A904-A6BCDEC1A144}" type="presParOf" srcId="{E05C62BA-14B1-2543-A900-D4823CD28DC2}" destId="{A86EE099-BE8D-544D-BC98-9FC8CA6871F5}" srcOrd="2" destOrd="0" presId="urn:microsoft.com/office/officeart/2005/8/layout/orgChart1"/>
    <dgm:cxn modelId="{BDEFF88D-D70F-4862-A45A-AD49332E88A2}" type="presParOf" srcId="{E05C62BA-14B1-2543-A900-D4823CD28DC2}" destId="{94F3CA5F-7790-4741-8070-F1E9D3C11E4B}" srcOrd="3" destOrd="0" presId="urn:microsoft.com/office/officeart/2005/8/layout/orgChart1"/>
    <dgm:cxn modelId="{AA0C93FC-244D-4E0D-B925-D26B73B2DCA5}" type="presParOf" srcId="{94F3CA5F-7790-4741-8070-F1E9D3C11E4B}" destId="{B3D950E5-F461-3A42-9B05-3A5F4403D28D}" srcOrd="0" destOrd="0" presId="urn:microsoft.com/office/officeart/2005/8/layout/orgChart1"/>
    <dgm:cxn modelId="{08525021-3325-486A-8827-AA824FF86E9F}" type="presParOf" srcId="{B3D950E5-F461-3A42-9B05-3A5F4403D28D}" destId="{456884C0-59E4-FD4C-BBA0-422F8B0EB5BD}" srcOrd="0" destOrd="0" presId="urn:microsoft.com/office/officeart/2005/8/layout/orgChart1"/>
    <dgm:cxn modelId="{3F95E3B0-CFA1-4C3B-A675-57ADFCB8759C}" type="presParOf" srcId="{B3D950E5-F461-3A42-9B05-3A5F4403D28D}" destId="{C6337377-46F0-CA49-841B-0BBABEF07AC0}" srcOrd="1" destOrd="0" presId="urn:microsoft.com/office/officeart/2005/8/layout/orgChart1"/>
    <dgm:cxn modelId="{6A22A98B-7EF6-41FE-9D9B-31B7E70DA6C5}" type="presParOf" srcId="{94F3CA5F-7790-4741-8070-F1E9D3C11E4B}" destId="{A23CD7B1-F77E-AA47-94B2-F2E78694E5C5}" srcOrd="1" destOrd="0" presId="urn:microsoft.com/office/officeart/2005/8/layout/orgChart1"/>
    <dgm:cxn modelId="{0D54F790-83D7-433C-A4F8-AA7643C5967F}" type="presParOf" srcId="{94F3CA5F-7790-4741-8070-F1E9D3C11E4B}" destId="{201877D7-046B-6741-B6E4-8067926DD035}" srcOrd="2" destOrd="0" presId="urn:microsoft.com/office/officeart/2005/8/layout/orgChart1"/>
    <dgm:cxn modelId="{4EF6C713-D45C-4D2B-B007-F3F9C530AF4D}" type="presParOf" srcId="{E05C62BA-14B1-2543-A900-D4823CD28DC2}" destId="{A44743AD-946B-BF46-96ED-4BE9A5665E9D}" srcOrd="4" destOrd="0" presId="urn:microsoft.com/office/officeart/2005/8/layout/orgChart1"/>
    <dgm:cxn modelId="{90BED281-4D8A-4D1E-9FEC-BD72717E80BF}" type="presParOf" srcId="{E05C62BA-14B1-2543-A900-D4823CD28DC2}" destId="{3AF2AEC9-1131-6246-922B-052FE4C7D923}" srcOrd="5" destOrd="0" presId="urn:microsoft.com/office/officeart/2005/8/layout/orgChart1"/>
    <dgm:cxn modelId="{074890D4-ADE4-4AC4-9FC3-28094A21AE94}" type="presParOf" srcId="{3AF2AEC9-1131-6246-922B-052FE4C7D923}" destId="{1ADB8154-06B5-FE4E-8A45-097A231CF87D}" srcOrd="0" destOrd="0" presId="urn:microsoft.com/office/officeart/2005/8/layout/orgChart1"/>
    <dgm:cxn modelId="{8227B0FB-E849-4DF4-AB81-1D8D8451DF56}" type="presParOf" srcId="{1ADB8154-06B5-FE4E-8A45-097A231CF87D}" destId="{6B15CC73-D4F0-A542-B617-69C2B77F159B}" srcOrd="0" destOrd="0" presId="urn:microsoft.com/office/officeart/2005/8/layout/orgChart1"/>
    <dgm:cxn modelId="{411A8E6B-5FFF-4F28-AE24-19D6A77E9772}" type="presParOf" srcId="{1ADB8154-06B5-FE4E-8A45-097A231CF87D}" destId="{8D4ABAFF-0AEF-0745-B89C-4F960407757B}" srcOrd="1" destOrd="0" presId="urn:microsoft.com/office/officeart/2005/8/layout/orgChart1"/>
    <dgm:cxn modelId="{E283F267-A73D-46A3-BDCF-071C52D72EFD}" type="presParOf" srcId="{3AF2AEC9-1131-6246-922B-052FE4C7D923}" destId="{0F28BCC9-AE53-9A4A-8BBA-4F7DA28390B1}" srcOrd="1" destOrd="0" presId="urn:microsoft.com/office/officeart/2005/8/layout/orgChart1"/>
    <dgm:cxn modelId="{FF2AE0C6-BF63-4DB3-9747-D8CD88250B1C}" type="presParOf" srcId="{3AF2AEC9-1131-6246-922B-052FE4C7D923}" destId="{A8F6DE87-B69E-5548-8909-3BAEC5BA8B49}" srcOrd="2" destOrd="0" presId="urn:microsoft.com/office/officeart/2005/8/layout/orgChart1"/>
    <dgm:cxn modelId="{79605955-23F8-4E9E-B83E-3F6BDFFCC698}" type="presParOf" srcId="{7CC0DBB9-46BB-7940-9D8D-440D1BB0CEBB}" destId="{29F8449B-6E26-0145-9C58-E99777CB2DBC}" srcOrd="2" destOrd="0" presId="urn:microsoft.com/office/officeart/2005/8/layout/orgChart1"/>
    <dgm:cxn modelId="{AA7FCF15-A0CA-4961-9C78-0D4AD10668F0}" type="presParOf" srcId="{29F8449B-6E26-0145-9C58-E99777CB2DBC}" destId="{E676A2ED-96EF-B34B-8EF6-5E023FCC3590}" srcOrd="0" destOrd="0" presId="urn:microsoft.com/office/officeart/2005/8/layout/orgChart1"/>
    <dgm:cxn modelId="{D39F3146-DCAF-495D-9DBC-8CB96BA53AE2}" type="presParOf" srcId="{29F8449B-6E26-0145-9C58-E99777CB2DBC}" destId="{5C8116D2-AB2F-CC4D-A48C-D7F8679C6683}" srcOrd="1" destOrd="0" presId="urn:microsoft.com/office/officeart/2005/8/layout/orgChart1"/>
    <dgm:cxn modelId="{F5A16E84-014C-42B1-93A8-2F6F1659BB26}" type="presParOf" srcId="{5C8116D2-AB2F-CC4D-A48C-D7F8679C6683}" destId="{A2C1917E-C64E-114E-AA8D-65AFB0C46204}" srcOrd="0" destOrd="0" presId="urn:microsoft.com/office/officeart/2005/8/layout/orgChart1"/>
    <dgm:cxn modelId="{5AB9C314-41DA-4D36-9C46-8D55B70976DA}" type="presParOf" srcId="{A2C1917E-C64E-114E-AA8D-65AFB0C46204}" destId="{E5F7A745-D5B8-7A49-8EAF-9C37F18D4B24}" srcOrd="0" destOrd="0" presId="urn:microsoft.com/office/officeart/2005/8/layout/orgChart1"/>
    <dgm:cxn modelId="{78B0FA38-CEC3-48D0-96B9-F4735082A8BC}" type="presParOf" srcId="{A2C1917E-C64E-114E-AA8D-65AFB0C46204}" destId="{DA7AE5BF-A7F8-CC4B-B4D8-48614EE8855A}" srcOrd="1" destOrd="0" presId="urn:microsoft.com/office/officeart/2005/8/layout/orgChart1"/>
    <dgm:cxn modelId="{2857B596-9B44-425F-AFD6-E6EB89028E68}" type="presParOf" srcId="{5C8116D2-AB2F-CC4D-A48C-D7F8679C6683}" destId="{FA552E42-8C55-E540-B0B2-EAE08864A386}" srcOrd="1" destOrd="0" presId="urn:microsoft.com/office/officeart/2005/8/layout/orgChart1"/>
    <dgm:cxn modelId="{7D1BAB7A-C82E-4A75-8FF2-4E912A40A714}" type="presParOf" srcId="{5C8116D2-AB2F-CC4D-A48C-D7F8679C6683}" destId="{75801867-74E9-2548-B89E-FE048782B0FA}" srcOrd="2" destOrd="0" presId="urn:microsoft.com/office/officeart/2005/8/layout/orgChart1"/>
    <dgm:cxn modelId="{07314A54-5128-4F3C-B246-1E2FDE6B48FB}" type="presParOf" srcId="{29F8449B-6E26-0145-9C58-E99777CB2DBC}" destId="{BB0982DC-C203-D345-B987-5FB70A88857A}" srcOrd="2" destOrd="0" presId="urn:microsoft.com/office/officeart/2005/8/layout/orgChart1"/>
    <dgm:cxn modelId="{8A9F0B60-D44E-40C0-BAB4-D6E56DED5C60}" type="presParOf" srcId="{29F8449B-6E26-0145-9C58-E99777CB2DBC}" destId="{E230B43A-7172-2C4E-912B-5670FED3E502}" srcOrd="3" destOrd="0" presId="urn:microsoft.com/office/officeart/2005/8/layout/orgChart1"/>
    <dgm:cxn modelId="{EE5A9AB9-2C5F-41C0-9792-308899224BFA}" type="presParOf" srcId="{E230B43A-7172-2C4E-912B-5670FED3E502}" destId="{2DB9DB40-8E9C-F94B-9E93-2D164071FCC0}" srcOrd="0" destOrd="0" presId="urn:microsoft.com/office/officeart/2005/8/layout/orgChart1"/>
    <dgm:cxn modelId="{307E14C7-505E-425A-B704-FD8F4CA365CC}" type="presParOf" srcId="{2DB9DB40-8E9C-F94B-9E93-2D164071FCC0}" destId="{91B248E7-DEAB-EA41-BADF-756ECDEF4024}" srcOrd="0" destOrd="0" presId="urn:microsoft.com/office/officeart/2005/8/layout/orgChart1"/>
    <dgm:cxn modelId="{88CAB4F4-4B40-4B97-812B-3042007B75B9}" type="presParOf" srcId="{2DB9DB40-8E9C-F94B-9E93-2D164071FCC0}" destId="{DEECE745-D53E-1647-A28E-0974A6C5FC5E}" srcOrd="1" destOrd="0" presId="urn:microsoft.com/office/officeart/2005/8/layout/orgChart1"/>
    <dgm:cxn modelId="{64D14AE2-118F-4919-ADCE-2ABE2C3F7D2E}" type="presParOf" srcId="{E230B43A-7172-2C4E-912B-5670FED3E502}" destId="{C7E9BDBD-7AA0-E54A-B6C6-F8C4C3B1D775}" srcOrd="1" destOrd="0" presId="urn:microsoft.com/office/officeart/2005/8/layout/orgChart1"/>
    <dgm:cxn modelId="{FFB0D882-DC5E-4D8D-BED1-88CD70A7745F}" type="presParOf" srcId="{E230B43A-7172-2C4E-912B-5670FED3E502}" destId="{91FB8B4C-6D9E-4843-B261-1C871B08C2EF}" srcOrd="2" destOrd="0" presId="urn:microsoft.com/office/officeart/2005/8/layout/orgChart1"/>
    <dgm:cxn modelId="{197EF205-6F7E-49B5-BF60-747B3BB655FD}" type="presParOf" srcId="{29F8449B-6E26-0145-9C58-E99777CB2DBC}" destId="{F90DEA3E-09E9-B24A-A594-289DEF5C0B7D}" srcOrd="4" destOrd="0" presId="urn:microsoft.com/office/officeart/2005/8/layout/orgChart1"/>
    <dgm:cxn modelId="{349CC11B-DAB0-44B0-9EBD-43F903CD53FE}" type="presParOf" srcId="{29F8449B-6E26-0145-9C58-E99777CB2DBC}" destId="{677EF729-65A4-B84B-84CF-C4F00AADEEEC}" srcOrd="5" destOrd="0" presId="urn:microsoft.com/office/officeart/2005/8/layout/orgChart1"/>
    <dgm:cxn modelId="{EEF415BA-33D4-4B43-853F-BF666C39A18F}" type="presParOf" srcId="{677EF729-65A4-B84B-84CF-C4F00AADEEEC}" destId="{4A9DFA3B-853A-AC4F-B922-899A9A2617E1}" srcOrd="0" destOrd="0" presId="urn:microsoft.com/office/officeart/2005/8/layout/orgChart1"/>
    <dgm:cxn modelId="{983ECC37-BDE4-4DBF-9544-09C8E2D1960A}" type="presParOf" srcId="{4A9DFA3B-853A-AC4F-B922-899A9A2617E1}" destId="{4D36FC21-72A9-B542-A79C-86557490D320}" srcOrd="0" destOrd="0" presId="urn:microsoft.com/office/officeart/2005/8/layout/orgChart1"/>
    <dgm:cxn modelId="{D7A3030C-A380-488F-A8AA-2D5763401D66}" type="presParOf" srcId="{4A9DFA3B-853A-AC4F-B922-899A9A2617E1}" destId="{8DF9F117-FED3-014E-A800-98EDF6FF0148}" srcOrd="1" destOrd="0" presId="urn:microsoft.com/office/officeart/2005/8/layout/orgChart1"/>
    <dgm:cxn modelId="{36D3045F-0DDC-4E9E-9B66-32D14D3F9C06}" type="presParOf" srcId="{677EF729-65A4-B84B-84CF-C4F00AADEEEC}" destId="{76C4E5CC-78E5-2140-AB66-7EC8C6F2B415}" srcOrd="1" destOrd="0" presId="urn:microsoft.com/office/officeart/2005/8/layout/orgChart1"/>
    <dgm:cxn modelId="{E1635716-0D17-483D-9FD1-1941660C7536}" type="presParOf" srcId="{677EF729-65A4-B84B-84CF-C4F00AADEEEC}" destId="{8B043610-595D-964E-ACF7-DA52EE59974E}" srcOrd="2" destOrd="0" presId="urn:microsoft.com/office/officeart/2005/8/layout/orgChart1"/>
    <dgm:cxn modelId="{E9B0D7F8-B1CF-4439-ADF2-EF3799EA2A59}" type="presParOf" srcId="{29F8449B-6E26-0145-9C58-E99777CB2DBC}" destId="{01DB7795-DE71-334C-888F-B9AD1953E1C3}" srcOrd="6" destOrd="0" presId="urn:microsoft.com/office/officeart/2005/8/layout/orgChart1"/>
    <dgm:cxn modelId="{9CC5E083-13EF-4359-A065-6F46069825FA}" type="presParOf" srcId="{29F8449B-6E26-0145-9C58-E99777CB2DBC}" destId="{B02DAA7D-3A77-9649-B858-D7BD0DE080B1}" srcOrd="7" destOrd="0" presId="urn:microsoft.com/office/officeart/2005/8/layout/orgChart1"/>
    <dgm:cxn modelId="{EF75CB2A-E2D0-416B-9E3F-6672227C94CE}" type="presParOf" srcId="{B02DAA7D-3A77-9649-B858-D7BD0DE080B1}" destId="{92421655-EB3A-F048-A4B7-B8E00D1117A3}" srcOrd="0" destOrd="0" presId="urn:microsoft.com/office/officeart/2005/8/layout/orgChart1"/>
    <dgm:cxn modelId="{38D2F69A-A3B6-442F-8EC2-0759A8357B4C}" type="presParOf" srcId="{92421655-EB3A-F048-A4B7-B8E00D1117A3}" destId="{585A2CD4-BC26-3941-989B-646050A27C69}" srcOrd="0" destOrd="0" presId="urn:microsoft.com/office/officeart/2005/8/layout/orgChart1"/>
    <dgm:cxn modelId="{B171B776-3EEF-4BFF-B6D8-C098106AF83F}" type="presParOf" srcId="{92421655-EB3A-F048-A4B7-B8E00D1117A3}" destId="{F19C9E4C-9EBC-1045-B4BD-4A0EE646D3FB}" srcOrd="1" destOrd="0" presId="urn:microsoft.com/office/officeart/2005/8/layout/orgChart1"/>
    <dgm:cxn modelId="{AC1EEE94-7C7D-47A8-A4B3-10BBE454C9E2}" type="presParOf" srcId="{B02DAA7D-3A77-9649-B858-D7BD0DE080B1}" destId="{160638A8-518F-6645-8747-18A918C307CF}" srcOrd="1" destOrd="0" presId="urn:microsoft.com/office/officeart/2005/8/layout/orgChart1"/>
    <dgm:cxn modelId="{E74F84F0-F02D-4791-95DC-DC93B5B3BEE5}" type="presParOf" srcId="{B02DAA7D-3A77-9649-B858-D7BD0DE080B1}" destId="{ED5F258A-DC3B-1D49-85DE-8011DEF63EDA}" srcOrd="2" destOrd="0" presId="urn:microsoft.com/office/officeart/2005/8/layout/orgChart1"/>
    <dgm:cxn modelId="{B213C9BE-D9E3-4AF0-86DD-292460F3BF8E}" type="presParOf" srcId="{29F8449B-6E26-0145-9C58-E99777CB2DBC}" destId="{66AB26D5-8D19-A944-B286-5ECC8540CA45}" srcOrd="8" destOrd="0" presId="urn:microsoft.com/office/officeart/2005/8/layout/orgChart1"/>
    <dgm:cxn modelId="{9AC0ECF7-D496-4400-94AA-CB41E3DC986B}" type="presParOf" srcId="{29F8449B-6E26-0145-9C58-E99777CB2DBC}" destId="{FA1703B8-867F-EA4C-A8ED-F1451AFA9C92}" srcOrd="9" destOrd="0" presId="urn:microsoft.com/office/officeart/2005/8/layout/orgChart1"/>
    <dgm:cxn modelId="{E6187E18-26FB-49A8-9959-BD10B0C6F46F}" type="presParOf" srcId="{FA1703B8-867F-EA4C-A8ED-F1451AFA9C92}" destId="{DC946373-9D38-4041-98ED-4044D7910DBA}" srcOrd="0" destOrd="0" presId="urn:microsoft.com/office/officeart/2005/8/layout/orgChart1"/>
    <dgm:cxn modelId="{66FE6B7F-73C8-474B-8A90-814E1527E93D}" type="presParOf" srcId="{DC946373-9D38-4041-98ED-4044D7910DBA}" destId="{8ADF3579-6069-6E4A-B1E3-BB8E12861179}" srcOrd="0" destOrd="0" presId="urn:microsoft.com/office/officeart/2005/8/layout/orgChart1"/>
    <dgm:cxn modelId="{901D09AD-7B4F-4923-8E74-26A63A6702AD}" type="presParOf" srcId="{DC946373-9D38-4041-98ED-4044D7910DBA}" destId="{5802F60D-A627-E746-BCBE-2CCDF4F6FBEE}" srcOrd="1" destOrd="0" presId="urn:microsoft.com/office/officeart/2005/8/layout/orgChart1"/>
    <dgm:cxn modelId="{7ED915AD-77B7-4D35-A97D-936D8AF86992}" type="presParOf" srcId="{FA1703B8-867F-EA4C-A8ED-F1451AFA9C92}" destId="{CF6866DB-947A-0F46-9AFC-61E2A67D31A0}" srcOrd="1" destOrd="0" presId="urn:microsoft.com/office/officeart/2005/8/layout/orgChart1"/>
    <dgm:cxn modelId="{9EEA2C1E-A121-4E5D-A310-9C8BDDC2C8F6}" type="presParOf" srcId="{FA1703B8-867F-EA4C-A8ED-F1451AFA9C92}" destId="{2C23D05C-70BB-744D-B524-1B2EFC5832C4}" srcOrd="2" destOrd="0" presId="urn:microsoft.com/office/officeart/2005/8/layout/orgChart1"/>
    <dgm:cxn modelId="{0217252F-829F-4227-9CEB-AF314ABCD882}" type="presParOf" srcId="{29F8449B-6E26-0145-9C58-E99777CB2DBC}" destId="{BC3E8BE3-569D-9841-87D5-F04D3279799D}" srcOrd="10" destOrd="0" presId="urn:microsoft.com/office/officeart/2005/8/layout/orgChart1"/>
    <dgm:cxn modelId="{0367CE76-77E4-49B0-913F-2F2B8626482F}" type="presParOf" srcId="{29F8449B-6E26-0145-9C58-E99777CB2DBC}" destId="{149E5DD5-94DE-5146-B8A3-4E98D74E73AE}" srcOrd="11" destOrd="0" presId="urn:microsoft.com/office/officeart/2005/8/layout/orgChart1"/>
    <dgm:cxn modelId="{0BC2D967-4C08-49D1-AAB3-18BBB7F2D8AE}" type="presParOf" srcId="{149E5DD5-94DE-5146-B8A3-4E98D74E73AE}" destId="{9F1BB756-EE7C-B149-8EBA-3584E3445018}" srcOrd="0" destOrd="0" presId="urn:microsoft.com/office/officeart/2005/8/layout/orgChart1"/>
    <dgm:cxn modelId="{0DD8296F-1677-44BC-92F1-E3B281F5AD54}" type="presParOf" srcId="{9F1BB756-EE7C-B149-8EBA-3584E3445018}" destId="{B37CB778-FA02-1A4B-B6B6-8938A667AC43}" srcOrd="0" destOrd="0" presId="urn:microsoft.com/office/officeart/2005/8/layout/orgChart1"/>
    <dgm:cxn modelId="{168C3946-152A-4AC3-AFCA-39A9EE5F742F}" type="presParOf" srcId="{9F1BB756-EE7C-B149-8EBA-3584E3445018}" destId="{0A548507-2F01-0E4C-B26D-FF666C016E58}" srcOrd="1" destOrd="0" presId="urn:microsoft.com/office/officeart/2005/8/layout/orgChart1"/>
    <dgm:cxn modelId="{49779245-43C1-496E-ABB6-572BC82E603F}" type="presParOf" srcId="{149E5DD5-94DE-5146-B8A3-4E98D74E73AE}" destId="{DBFACE53-D074-5F43-BC6F-D2A0BCA44BDE}" srcOrd="1" destOrd="0" presId="urn:microsoft.com/office/officeart/2005/8/layout/orgChart1"/>
    <dgm:cxn modelId="{4642FEED-D743-4992-82E2-F79A36F61859}" type="presParOf" srcId="{149E5DD5-94DE-5146-B8A3-4E98D74E73AE}" destId="{E3FF6B3F-69B0-9D40-B683-7C2AA74AD819}" srcOrd="2" destOrd="0" presId="urn:microsoft.com/office/officeart/2005/8/layout/orgChart1"/>
    <dgm:cxn modelId="{0A35DE3E-C2CD-4AE8-8633-B2A5F63B7039}" type="presParOf" srcId="{29F8449B-6E26-0145-9C58-E99777CB2DBC}" destId="{0792A418-0A44-7B44-AD58-E73367968DFF}" srcOrd="12" destOrd="0" presId="urn:microsoft.com/office/officeart/2005/8/layout/orgChart1"/>
    <dgm:cxn modelId="{1AEAC1E0-32F2-4142-BCA6-D915F036B693}" type="presParOf" srcId="{29F8449B-6E26-0145-9C58-E99777CB2DBC}" destId="{8A023BE6-AC99-3E48-91F3-496C2EFF193A}" srcOrd="13" destOrd="0" presId="urn:microsoft.com/office/officeart/2005/8/layout/orgChart1"/>
    <dgm:cxn modelId="{C6994D4A-B767-427D-98F0-FCA87E4188C7}" type="presParOf" srcId="{8A023BE6-AC99-3E48-91F3-496C2EFF193A}" destId="{7B13E8C9-5BA2-2E4F-A878-D3E52B5B499F}" srcOrd="0" destOrd="0" presId="urn:microsoft.com/office/officeart/2005/8/layout/orgChart1"/>
    <dgm:cxn modelId="{FB991430-C0D8-40E4-A089-8E71DBEED56B}" type="presParOf" srcId="{7B13E8C9-5BA2-2E4F-A878-D3E52B5B499F}" destId="{A22037A1-9430-1446-822A-CE3CC130031A}" srcOrd="0" destOrd="0" presId="urn:microsoft.com/office/officeart/2005/8/layout/orgChart1"/>
    <dgm:cxn modelId="{4CD8992D-ACDB-4E69-B391-E878DA47DC17}" type="presParOf" srcId="{7B13E8C9-5BA2-2E4F-A878-D3E52B5B499F}" destId="{576EBEAD-1CE3-D14F-9BBE-59A322C6C56E}" srcOrd="1" destOrd="0" presId="urn:microsoft.com/office/officeart/2005/8/layout/orgChart1"/>
    <dgm:cxn modelId="{0CE03AF5-79FF-4E35-BFFB-3468E1C752A6}" type="presParOf" srcId="{8A023BE6-AC99-3E48-91F3-496C2EFF193A}" destId="{13B56681-39B0-0D49-8DB4-2AF2006569EE}" srcOrd="1" destOrd="0" presId="urn:microsoft.com/office/officeart/2005/8/layout/orgChart1"/>
    <dgm:cxn modelId="{731D3593-1347-412F-8445-895DBA838E08}" type="presParOf" srcId="{8A023BE6-AC99-3E48-91F3-496C2EFF193A}" destId="{D915E4CC-E0AC-7E4B-AA43-B25AA6EAE0ED}" srcOrd="2" destOrd="0" presId="urn:microsoft.com/office/officeart/2005/8/layout/orgChart1"/>
    <dgm:cxn modelId="{2B8547DB-6AEB-464D-9F86-37CDD263D1F0}" type="presParOf" srcId="{29F8449B-6E26-0145-9C58-E99777CB2DBC}" destId="{F0FF5AB8-DF9A-BF41-B136-52133FD4C2DF}" srcOrd="14" destOrd="0" presId="urn:microsoft.com/office/officeart/2005/8/layout/orgChart1"/>
    <dgm:cxn modelId="{C3FD336A-DC71-4685-B0BC-A65B46713F13}" type="presParOf" srcId="{29F8449B-6E26-0145-9C58-E99777CB2DBC}" destId="{CCD2DB0C-475A-3145-B7AE-E16F47E8EE80}" srcOrd="15" destOrd="0" presId="urn:microsoft.com/office/officeart/2005/8/layout/orgChart1"/>
    <dgm:cxn modelId="{F16356A2-58DE-402F-BBD0-0E76F7C38A73}" type="presParOf" srcId="{CCD2DB0C-475A-3145-B7AE-E16F47E8EE80}" destId="{41E2AE3F-20CE-1949-AFDB-C8644E46DAE6}" srcOrd="0" destOrd="0" presId="urn:microsoft.com/office/officeart/2005/8/layout/orgChart1"/>
    <dgm:cxn modelId="{EAF60D30-E4D1-4C8D-8C63-DA25301D8D85}" type="presParOf" srcId="{41E2AE3F-20CE-1949-AFDB-C8644E46DAE6}" destId="{C899A869-8AAC-EA47-A70A-D349222B51E2}" srcOrd="0" destOrd="0" presId="urn:microsoft.com/office/officeart/2005/8/layout/orgChart1"/>
    <dgm:cxn modelId="{4875BD19-9755-4D09-A849-12BBEF2CA695}" type="presParOf" srcId="{41E2AE3F-20CE-1949-AFDB-C8644E46DAE6}" destId="{F98FD951-894E-784D-950A-CD84EC95B482}" srcOrd="1" destOrd="0" presId="urn:microsoft.com/office/officeart/2005/8/layout/orgChart1"/>
    <dgm:cxn modelId="{89E667DF-AF2B-42FA-A1F8-A6B5910B85E3}" type="presParOf" srcId="{CCD2DB0C-475A-3145-B7AE-E16F47E8EE80}" destId="{AA1254CB-DE53-C749-BD17-F887573CE234}" srcOrd="1" destOrd="0" presId="urn:microsoft.com/office/officeart/2005/8/layout/orgChart1"/>
    <dgm:cxn modelId="{15729622-3067-4343-8C23-34BED16CBD51}" type="presParOf" srcId="{CCD2DB0C-475A-3145-B7AE-E16F47E8EE80}" destId="{40E46398-5E10-BA46-95B4-44CF9D80D266}" srcOrd="2" destOrd="0" presId="urn:microsoft.com/office/officeart/2005/8/layout/orgChart1"/>
    <dgm:cxn modelId="{A447A1EE-ABE0-4104-A9D5-1BB1DE1583DB}" type="presParOf" srcId="{FB5583E2-5CD7-584A-8D9C-316E3ABB245C}" destId="{24D3AAA7-D205-1042-98D6-AA924F8E7B81}" srcOrd="1" destOrd="0" presId="urn:microsoft.com/office/officeart/2005/8/layout/orgChart1"/>
    <dgm:cxn modelId="{47D6109D-1E01-4891-A301-1B00B63DE6EF}" type="presParOf" srcId="{24D3AAA7-D205-1042-98D6-AA924F8E7B81}" destId="{EAB4406C-5064-144C-9EE8-BA278A8E8434}" srcOrd="0" destOrd="0" presId="urn:microsoft.com/office/officeart/2005/8/layout/orgChart1"/>
    <dgm:cxn modelId="{B0570735-C430-408E-9347-2C9962A53F4B}" type="presParOf" srcId="{EAB4406C-5064-144C-9EE8-BA278A8E8434}" destId="{5B86376F-6636-0841-A56B-5EBF9A652A6D}" srcOrd="0" destOrd="0" presId="urn:microsoft.com/office/officeart/2005/8/layout/orgChart1"/>
    <dgm:cxn modelId="{898D935B-FF64-4AC7-856C-75C2DEFDC980}" type="presParOf" srcId="{EAB4406C-5064-144C-9EE8-BA278A8E8434}" destId="{D12C6848-14AB-C84A-8D72-D3DB1CB38736}" srcOrd="1" destOrd="0" presId="urn:microsoft.com/office/officeart/2005/8/layout/orgChart1"/>
    <dgm:cxn modelId="{CE91C2C8-FD5C-4D2A-85AC-B9A55E1169D8}" type="presParOf" srcId="{24D3AAA7-D205-1042-98D6-AA924F8E7B81}" destId="{4CC0C307-92D9-904E-BB9B-EF194DDFC4B9}" srcOrd="1" destOrd="0" presId="urn:microsoft.com/office/officeart/2005/8/layout/orgChart1"/>
    <dgm:cxn modelId="{4022CF71-6470-4AFC-807A-303B8EFDA8D1}" type="presParOf" srcId="{24D3AAA7-D205-1042-98D6-AA924F8E7B81}" destId="{406C9E10-386E-5647-A6D6-011E10B4BA9E}" srcOrd="2" destOrd="0" presId="urn:microsoft.com/office/officeart/2005/8/layout/orgChart1"/>
  </dgm:cxnLst>
  <dgm:bg>
    <a:noFill/>
  </dgm:bg>
  <dgm:whole>
    <a:ln w="28575"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F5AB8-DF9A-BF41-B136-52133FD4C2DF}">
      <dsp:nvSpPr>
        <dsp:cNvPr id="0" name=""/>
        <dsp:cNvSpPr/>
      </dsp:nvSpPr>
      <dsp:spPr>
        <a:xfrm>
          <a:off x="2997017" y="320802"/>
          <a:ext cx="182427" cy="275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309"/>
              </a:lnTo>
              <a:lnTo>
                <a:pt x="182427" y="2751309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2A418-0A44-7B44-AD58-E73367968DFF}">
      <dsp:nvSpPr>
        <dsp:cNvPr id="0" name=""/>
        <dsp:cNvSpPr/>
      </dsp:nvSpPr>
      <dsp:spPr>
        <a:xfrm>
          <a:off x="2997017" y="320802"/>
          <a:ext cx="464912" cy="3316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6284"/>
              </a:lnTo>
              <a:lnTo>
                <a:pt x="464912" y="3316284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E8BE3-569D-9841-87D5-F04D3279799D}">
      <dsp:nvSpPr>
        <dsp:cNvPr id="0" name=""/>
        <dsp:cNvSpPr/>
      </dsp:nvSpPr>
      <dsp:spPr>
        <a:xfrm>
          <a:off x="2997017" y="320802"/>
          <a:ext cx="182427" cy="2115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720"/>
              </a:lnTo>
              <a:lnTo>
                <a:pt x="182427" y="211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B26D5-8D19-A944-B286-5ECC8540CA45}">
      <dsp:nvSpPr>
        <dsp:cNvPr id="0" name=""/>
        <dsp:cNvSpPr/>
      </dsp:nvSpPr>
      <dsp:spPr>
        <a:xfrm>
          <a:off x="2559404" y="320802"/>
          <a:ext cx="437613" cy="1694650"/>
        </a:xfrm>
        <a:custGeom>
          <a:avLst/>
          <a:gdLst/>
          <a:ahLst/>
          <a:cxnLst/>
          <a:rect l="0" t="0" r="0" b="0"/>
          <a:pathLst>
            <a:path>
              <a:moveTo>
                <a:pt x="437613" y="0"/>
              </a:moveTo>
              <a:lnTo>
                <a:pt x="437613" y="1694650"/>
              </a:lnTo>
              <a:lnTo>
                <a:pt x="0" y="169465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B7795-DE71-334C-888F-B9AD1953E1C3}">
      <dsp:nvSpPr>
        <dsp:cNvPr id="0" name=""/>
        <dsp:cNvSpPr/>
      </dsp:nvSpPr>
      <dsp:spPr>
        <a:xfrm>
          <a:off x="2997017" y="320802"/>
          <a:ext cx="818017" cy="823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295"/>
              </a:lnTo>
              <a:lnTo>
                <a:pt x="818017" y="823295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DEA3E-09E9-B24A-A594-289DEF5C0B7D}">
      <dsp:nvSpPr>
        <dsp:cNvPr id="0" name=""/>
        <dsp:cNvSpPr/>
      </dsp:nvSpPr>
      <dsp:spPr>
        <a:xfrm>
          <a:off x="2624855" y="320802"/>
          <a:ext cx="372162" cy="2366298"/>
        </a:xfrm>
        <a:custGeom>
          <a:avLst/>
          <a:gdLst/>
          <a:ahLst/>
          <a:cxnLst/>
          <a:rect l="0" t="0" r="0" b="0"/>
          <a:pathLst>
            <a:path>
              <a:moveTo>
                <a:pt x="372162" y="0"/>
              </a:moveTo>
              <a:lnTo>
                <a:pt x="372162" y="2366298"/>
              </a:lnTo>
              <a:lnTo>
                <a:pt x="0" y="2366298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982DC-C203-D345-B987-5FB70A88857A}">
      <dsp:nvSpPr>
        <dsp:cNvPr id="0" name=""/>
        <dsp:cNvSpPr/>
      </dsp:nvSpPr>
      <dsp:spPr>
        <a:xfrm>
          <a:off x="2997017" y="320802"/>
          <a:ext cx="182427" cy="1248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699"/>
              </a:lnTo>
              <a:lnTo>
                <a:pt x="182427" y="1248699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6A2ED-96EF-B34B-8EF6-5E023FCC3590}">
      <dsp:nvSpPr>
        <dsp:cNvPr id="0" name=""/>
        <dsp:cNvSpPr/>
      </dsp:nvSpPr>
      <dsp:spPr>
        <a:xfrm>
          <a:off x="2449202" y="320802"/>
          <a:ext cx="547815" cy="795524"/>
        </a:xfrm>
        <a:custGeom>
          <a:avLst/>
          <a:gdLst/>
          <a:ahLst/>
          <a:cxnLst/>
          <a:rect l="0" t="0" r="0" b="0"/>
          <a:pathLst>
            <a:path>
              <a:moveTo>
                <a:pt x="547815" y="0"/>
              </a:moveTo>
              <a:lnTo>
                <a:pt x="547815" y="795524"/>
              </a:lnTo>
              <a:lnTo>
                <a:pt x="0" y="795524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743AD-946B-BF46-96ED-4BE9A5665E9D}">
      <dsp:nvSpPr>
        <dsp:cNvPr id="0" name=""/>
        <dsp:cNvSpPr/>
      </dsp:nvSpPr>
      <dsp:spPr>
        <a:xfrm>
          <a:off x="2997017" y="320802"/>
          <a:ext cx="3450943" cy="3685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3785"/>
              </a:lnTo>
              <a:lnTo>
                <a:pt x="3450943" y="3593785"/>
              </a:lnTo>
              <a:lnTo>
                <a:pt x="3450943" y="3685453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EE099-BE8D-544D-BC98-9FC8CA6871F5}">
      <dsp:nvSpPr>
        <dsp:cNvPr id="0" name=""/>
        <dsp:cNvSpPr/>
      </dsp:nvSpPr>
      <dsp:spPr>
        <a:xfrm>
          <a:off x="2997017" y="320802"/>
          <a:ext cx="364593" cy="3776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772"/>
              </a:lnTo>
              <a:lnTo>
                <a:pt x="364593" y="3684772"/>
              </a:lnTo>
              <a:lnTo>
                <a:pt x="364593" y="377644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F2466-DEE4-B443-A89A-F3CEC232AD67}">
      <dsp:nvSpPr>
        <dsp:cNvPr id="0" name=""/>
        <dsp:cNvSpPr/>
      </dsp:nvSpPr>
      <dsp:spPr>
        <a:xfrm>
          <a:off x="951009" y="320802"/>
          <a:ext cx="2046007" cy="3495621"/>
        </a:xfrm>
        <a:custGeom>
          <a:avLst/>
          <a:gdLst/>
          <a:ahLst/>
          <a:cxnLst/>
          <a:rect l="0" t="0" r="0" b="0"/>
          <a:pathLst>
            <a:path>
              <a:moveTo>
                <a:pt x="2046007" y="0"/>
              </a:moveTo>
              <a:lnTo>
                <a:pt x="2046007" y="3403953"/>
              </a:lnTo>
              <a:lnTo>
                <a:pt x="0" y="3403953"/>
              </a:lnTo>
              <a:lnTo>
                <a:pt x="0" y="3495621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AA292-1552-6548-A04D-B0AAB1D86A27}">
      <dsp:nvSpPr>
        <dsp:cNvPr id="0" name=""/>
        <dsp:cNvSpPr/>
      </dsp:nvSpPr>
      <dsp:spPr>
        <a:xfrm>
          <a:off x="2560504" y="0"/>
          <a:ext cx="873026" cy="320802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>
              <a:solidFill>
                <a:schemeClr val="tx1"/>
              </a:solidFill>
              <a:latin typeface="Times New Roman"/>
              <a:cs typeface="Times New Roman"/>
            </a:rPr>
            <a:t>АМК ПП</a:t>
          </a:r>
        </a:p>
      </dsp:txBody>
      <dsp:txXfrm>
        <a:off x="2560504" y="0"/>
        <a:ext cx="873026" cy="320802"/>
      </dsp:txXfrm>
    </dsp:sp>
    <dsp:sp modelId="{6AEEC38B-E176-994A-880D-BD28DDF9902A}">
      <dsp:nvSpPr>
        <dsp:cNvPr id="0" name=""/>
        <dsp:cNvSpPr/>
      </dsp:nvSpPr>
      <dsp:spPr>
        <a:xfrm>
          <a:off x="72011" y="3816424"/>
          <a:ext cx="1757996" cy="716737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00"/>
              </a:solidFill>
              <a:latin typeface="Times New Roman"/>
              <a:cs typeface="Times New Roman"/>
            </a:rPr>
            <a:t>хроническое АМК ПП</a:t>
          </a:r>
        </a:p>
      </dsp:txBody>
      <dsp:txXfrm>
        <a:off x="72011" y="3816424"/>
        <a:ext cx="1757996" cy="716737"/>
      </dsp:txXfrm>
    </dsp:sp>
    <dsp:sp modelId="{456884C0-59E4-FD4C-BBA0-422F8B0EB5BD}">
      <dsp:nvSpPr>
        <dsp:cNvPr id="0" name=""/>
        <dsp:cNvSpPr/>
      </dsp:nvSpPr>
      <dsp:spPr>
        <a:xfrm>
          <a:off x="2331989" y="4097242"/>
          <a:ext cx="2059242" cy="655285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rgbClr val="000000"/>
              </a:solidFill>
              <a:latin typeface="Times New Roman"/>
              <a:cs typeface="Times New Roman"/>
            </a:rPr>
            <a:t>межменструальное</a:t>
          </a:r>
          <a:r>
            <a:rPr lang="ru-RU" sz="1400" b="1" kern="1200" dirty="0">
              <a:solidFill>
                <a:srgbClr val="000000"/>
              </a:solidFill>
              <a:latin typeface="Times New Roman"/>
              <a:cs typeface="Times New Roman"/>
            </a:rPr>
            <a:t> АМК ПП</a:t>
          </a:r>
        </a:p>
      </dsp:txBody>
      <dsp:txXfrm>
        <a:off x="2331989" y="4097242"/>
        <a:ext cx="2059242" cy="655285"/>
      </dsp:txXfrm>
    </dsp:sp>
    <dsp:sp modelId="{6B15CC73-D4F0-A542-B617-69C2B77F159B}">
      <dsp:nvSpPr>
        <dsp:cNvPr id="0" name=""/>
        <dsp:cNvSpPr/>
      </dsp:nvSpPr>
      <dsp:spPr>
        <a:xfrm>
          <a:off x="5580574" y="4006256"/>
          <a:ext cx="1734773" cy="746271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00"/>
              </a:solidFill>
              <a:latin typeface="Times New Roman"/>
              <a:cs typeface="Times New Roman"/>
            </a:rPr>
            <a:t>острое АМК ПП,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00"/>
              </a:solidFill>
              <a:latin typeface="Times New Roman"/>
              <a:cs typeface="Times New Roman"/>
            </a:rPr>
            <a:t>в том числе тяжелое</a:t>
          </a:r>
        </a:p>
      </dsp:txBody>
      <dsp:txXfrm>
        <a:off x="5580574" y="4006256"/>
        <a:ext cx="1734773" cy="746271"/>
      </dsp:txXfrm>
    </dsp:sp>
    <dsp:sp modelId="{E5F7A745-D5B8-7A49-8EAF-9C37F18D4B24}">
      <dsp:nvSpPr>
        <dsp:cNvPr id="0" name=""/>
        <dsp:cNvSpPr/>
      </dsp:nvSpPr>
      <dsp:spPr>
        <a:xfrm>
          <a:off x="242208" y="944908"/>
          <a:ext cx="2206993" cy="342837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оценка жалоб, анамнез</a:t>
          </a:r>
        </a:p>
      </dsp:txBody>
      <dsp:txXfrm>
        <a:off x="242208" y="944908"/>
        <a:ext cx="2206993" cy="342837"/>
      </dsp:txXfrm>
    </dsp:sp>
    <dsp:sp modelId="{91B248E7-DEAB-EA41-BADF-756ECDEF4024}">
      <dsp:nvSpPr>
        <dsp:cNvPr id="0" name=""/>
        <dsp:cNvSpPr/>
      </dsp:nvSpPr>
      <dsp:spPr>
        <a:xfrm>
          <a:off x="3179445" y="1405643"/>
          <a:ext cx="1751483" cy="327716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исследование уровня ХГЧ</a:t>
          </a:r>
        </a:p>
      </dsp:txBody>
      <dsp:txXfrm>
        <a:off x="3179445" y="1405643"/>
        <a:ext cx="1751483" cy="327716"/>
      </dsp:txXfrm>
    </dsp:sp>
    <dsp:sp modelId="{4D36FC21-72A9-B542-A79C-86557490D320}">
      <dsp:nvSpPr>
        <dsp:cNvPr id="0" name=""/>
        <dsp:cNvSpPr/>
      </dsp:nvSpPr>
      <dsp:spPr>
        <a:xfrm>
          <a:off x="504055" y="2232247"/>
          <a:ext cx="2120800" cy="909706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rgbClr val="000000"/>
              </a:solidFill>
              <a:latin typeface="Times New Roman"/>
              <a:cs typeface="Times New Roman"/>
            </a:rPr>
            <a:t>эхография</a:t>
          </a: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ru-RU" sz="1400" kern="1200" dirty="0" err="1">
              <a:solidFill>
                <a:srgbClr val="000000"/>
              </a:solidFill>
              <a:latin typeface="Times New Roman"/>
              <a:cs typeface="Times New Roman"/>
            </a:rPr>
            <a:t>вагиноскопия</a:t>
          </a: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ru-RU" sz="1400" kern="1200" dirty="0" err="1">
              <a:solidFill>
                <a:srgbClr val="C00000"/>
              </a:solidFill>
              <a:latin typeface="Times New Roman"/>
              <a:cs typeface="Times New Roman"/>
            </a:rPr>
            <a:t>оф</a:t>
          </a:r>
          <a:r>
            <a:rPr lang="ru-RU" sz="1400" kern="1200" dirty="0">
              <a:solidFill>
                <a:srgbClr val="C00000"/>
              </a:solidFill>
              <a:latin typeface="Times New Roman"/>
              <a:cs typeface="Times New Roman"/>
            </a:rPr>
            <a:t>. </a:t>
          </a:r>
          <a:r>
            <a:rPr lang="ru-RU" sz="1400" b="1" kern="1200" dirty="0" err="1">
              <a:solidFill>
                <a:srgbClr val="C00000"/>
              </a:solidFill>
              <a:latin typeface="Times New Roman"/>
              <a:cs typeface="Times New Roman"/>
            </a:rPr>
            <a:t>гистероскопия</a:t>
          </a: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                               и гинекологическое исследование</a:t>
          </a:r>
        </a:p>
      </dsp:txBody>
      <dsp:txXfrm>
        <a:off x="504055" y="2232247"/>
        <a:ext cx="2120800" cy="909706"/>
      </dsp:txXfrm>
    </dsp:sp>
    <dsp:sp modelId="{585A2CD4-BC26-3941-989B-646050A27C69}">
      <dsp:nvSpPr>
        <dsp:cNvPr id="0" name=""/>
        <dsp:cNvSpPr/>
      </dsp:nvSpPr>
      <dsp:spPr>
        <a:xfrm>
          <a:off x="3815035" y="981913"/>
          <a:ext cx="2660854" cy="324368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общий анализ крови и мочи</a:t>
          </a:r>
        </a:p>
      </dsp:txBody>
      <dsp:txXfrm>
        <a:off x="3815035" y="981913"/>
        <a:ext cx="2660854" cy="324368"/>
      </dsp:txXfrm>
    </dsp:sp>
    <dsp:sp modelId="{8ADF3579-6069-6E4A-B1E3-BB8E12861179}">
      <dsp:nvSpPr>
        <dsp:cNvPr id="0" name=""/>
        <dsp:cNvSpPr/>
      </dsp:nvSpPr>
      <dsp:spPr>
        <a:xfrm>
          <a:off x="229479" y="1823186"/>
          <a:ext cx="2329924" cy="384533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rgbClr val="000000"/>
              </a:solidFill>
              <a:latin typeface="Times New Roman"/>
              <a:cs typeface="Times New Roman"/>
            </a:rPr>
            <a:t>соматоскопия</a:t>
          </a: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, контроль АД,</a:t>
          </a:r>
        </a:p>
      </dsp:txBody>
      <dsp:txXfrm>
        <a:off x="229479" y="1823186"/>
        <a:ext cx="2329924" cy="384533"/>
      </dsp:txXfrm>
    </dsp:sp>
    <dsp:sp modelId="{B37CB778-FA02-1A4B-B6B6-8938A667AC43}">
      <dsp:nvSpPr>
        <dsp:cNvPr id="0" name=""/>
        <dsp:cNvSpPr/>
      </dsp:nvSpPr>
      <dsp:spPr>
        <a:xfrm>
          <a:off x="3179445" y="2274338"/>
          <a:ext cx="4081294" cy="324368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ориентировочное исследование системы гемостаза и биохимии крови</a:t>
          </a:r>
        </a:p>
      </dsp:txBody>
      <dsp:txXfrm>
        <a:off x="3179445" y="2274338"/>
        <a:ext cx="4081294" cy="324368"/>
      </dsp:txXfrm>
    </dsp:sp>
    <dsp:sp modelId="{A22037A1-9430-1446-822A-CE3CC130031A}">
      <dsp:nvSpPr>
        <dsp:cNvPr id="0" name=""/>
        <dsp:cNvSpPr/>
      </dsp:nvSpPr>
      <dsp:spPr>
        <a:xfrm>
          <a:off x="3461930" y="3474902"/>
          <a:ext cx="2589397" cy="324368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скрининг на эндокринопатии</a:t>
          </a:r>
        </a:p>
      </dsp:txBody>
      <dsp:txXfrm>
        <a:off x="3461930" y="3474902"/>
        <a:ext cx="2589397" cy="324368"/>
      </dsp:txXfrm>
    </dsp:sp>
    <dsp:sp modelId="{C899A869-8AAC-EA47-A70A-D349222B51E2}">
      <dsp:nvSpPr>
        <dsp:cNvPr id="0" name=""/>
        <dsp:cNvSpPr/>
      </dsp:nvSpPr>
      <dsp:spPr>
        <a:xfrm>
          <a:off x="3179445" y="2909927"/>
          <a:ext cx="3095089" cy="324368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скрининг на наследственные </a:t>
          </a:r>
          <a:r>
            <a:rPr lang="ru-RU" sz="1400" kern="1200" dirty="0" err="1">
              <a:solidFill>
                <a:srgbClr val="000000"/>
              </a:solidFill>
              <a:latin typeface="Times New Roman"/>
              <a:cs typeface="Times New Roman"/>
            </a:rPr>
            <a:t>коагулопатии</a:t>
          </a:r>
          <a:endParaRPr lang="ru-RU" sz="1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3179445" y="2909927"/>
        <a:ext cx="3095089" cy="324368"/>
      </dsp:txXfrm>
    </dsp:sp>
    <dsp:sp modelId="{5B86376F-6636-0841-A56B-5EBF9A652A6D}">
      <dsp:nvSpPr>
        <dsp:cNvPr id="0" name=""/>
        <dsp:cNvSpPr/>
      </dsp:nvSpPr>
      <dsp:spPr>
        <a:xfrm>
          <a:off x="1384031" y="430202"/>
          <a:ext cx="3901215" cy="324368"/>
        </a:xfrm>
        <a:prstGeom prst="rect">
          <a:avLst/>
        </a:prstGeom>
        <a:solidFill>
          <a:schemeClr val="bg1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/>
              <a:cs typeface="Times New Roman"/>
            </a:rPr>
            <a:t>получение информированного добровольного согласия на медицинское вмешательство</a:t>
          </a:r>
        </a:p>
      </dsp:txBody>
      <dsp:txXfrm>
        <a:off x="1384031" y="430202"/>
        <a:ext cx="3901215" cy="324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974105-5014-4E39-87E2-B11BEFCF5F4E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550134-AD47-4611-90BB-C2B2DC079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11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B04BC-726A-4309-BF5A-B236860C9F0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45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50134-AD47-4611-90BB-C2B2DC07999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Общими целями лечения маточных кровотечений пубертатного периода являются: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остановка кровотечения во избежание острого геморрагического синдрома;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стабилизация и коррекция менструального цикла и состояния эндометрия;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антианемическая терапия;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коррекция сопутствующих заболеваний.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1AC89-4061-4064-A66D-87FA8B3E3BF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12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dirty="0"/>
              <a:t>National Collaborating Centre for Women's and Children's Health. </a:t>
            </a:r>
            <a:r>
              <a:rPr lang="en-GB" sz="1000" i="1" dirty="0"/>
              <a:t>Heavy Menstrual Bleeding Clinical Guideline 44.</a:t>
            </a:r>
            <a:r>
              <a:rPr lang="en-GB" sz="1000" dirty="0"/>
              <a:t> London: RCOG Press for NICE; 2007.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t-BR" sz="1000" dirty="0"/>
              <a:t>Bitzer J, et al. Medical </a:t>
            </a:r>
            <a:r>
              <a:rPr lang="en-GB" sz="1000" dirty="0"/>
              <a:t>management of heavy menstrual bleeding: a comprehensive review of the literature. </a:t>
            </a:r>
            <a:r>
              <a:rPr lang="en-US" sz="1000" dirty="0" err="1"/>
              <a:t>Obstet</a:t>
            </a:r>
            <a:r>
              <a:rPr lang="en-US" sz="1000" dirty="0"/>
              <a:t> </a:t>
            </a:r>
            <a:r>
              <a:rPr lang="en-US" sz="1000" dirty="0" err="1"/>
              <a:t>Gynecol</a:t>
            </a:r>
            <a:r>
              <a:rPr lang="en-US" sz="1000" dirty="0"/>
              <a:t> Survey, 2015 Feb;70(2):115-30</a:t>
            </a:r>
            <a:endParaRPr lang="en-GB" sz="10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Irvine GA, et al. Randomised comparative trial of the levonorgestrel intrauterine system and norethisterone for treatment of idiopathic menorrhagia. 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British J Obstet Gynaecol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1998;105(6):592–8.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Fox KE. Management of heavy menstrual bleeding in general practice.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Res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2012;28(9):1517-1525. 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Singh S, et al. SOGC Clinical Practice Guideline. Abnormal Uterine Bleeding in Pre-Menopausal Women. J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Gynaecol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2013;35(5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eSuppl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):S1-S28.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000" dirty="0"/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83A1-CC9E-46AD-8E4D-14594CBC69C5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983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dirty="0"/>
              <a:t>National Collaborating Centre for Women's and Children's Health. </a:t>
            </a:r>
            <a:r>
              <a:rPr lang="en-GB" sz="1000" i="1" dirty="0"/>
              <a:t>Heavy Menstrual Bleeding Clinical Guideline 44.</a:t>
            </a:r>
            <a:r>
              <a:rPr lang="en-GB" sz="1000" dirty="0"/>
              <a:t> London: RCOG Press for NICE; 2007.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000" dirty="0" err="1"/>
              <a:t>Bitzer</a:t>
            </a:r>
            <a:r>
              <a:rPr lang="en-US" sz="1000" dirty="0"/>
              <a:t> J, et al. Medical management of heavy menstrual bleeding: a comprehensive review of the literature. </a:t>
            </a:r>
            <a:r>
              <a:rPr lang="en-US" sz="1000" dirty="0" err="1"/>
              <a:t>Obstet</a:t>
            </a:r>
            <a:r>
              <a:rPr lang="en-US" sz="1000" dirty="0"/>
              <a:t> </a:t>
            </a:r>
            <a:r>
              <a:rPr lang="en-US" sz="1000" dirty="0" err="1"/>
              <a:t>Gynecol</a:t>
            </a:r>
            <a:r>
              <a:rPr lang="en-US" sz="1000" dirty="0"/>
              <a:t> Survey, 2015 Feb;70(2):115-30</a:t>
            </a:r>
            <a:r>
              <a:rPr lang="ru-RU" sz="100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Fraser IS, et al. Effective treatment of heavy and/or prolonged menstrual bleeding without organic cause: pooled analysis of two multinational, randomized, double-blind trials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oestradiol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valerate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dienogest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Contraception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 Care 2011;16:258-269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Jensen JT, et al. Effective treatment of heavy menstrual bleeding with estradiol valerate and dienogest: A randomized controlled trial.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 Gynecol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2011;117:777-87.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Клайра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инструкция по применению.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0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83A1-CC9E-46AD-8E4D-14594CBC69C5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746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EB620D-FE16-4A9E-B954-5AD8773CE0BD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164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 больным с МКПП показано назначение препаратов железа для предотвращения и профилактики развития железодефицитной анемии. Доказана высокая эффективность применения железа сульфата в комбинации с аскорбиновой кислотой, обеспечивающая поступление в организм больной 100 мг двухвалентного железа в сутки.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>
              <a:effectLst/>
            </a:endParaRPr>
          </a:p>
          <a:p>
            <a:r>
              <a:rPr lang="ru-RU" sz="1200" b="1" dirty="0">
                <a:effectLst/>
              </a:rPr>
              <a:t>Длительность основного курса лечения препаратами железа у больных с МК ПП не должна быть меньше 6-10 недель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Продолжительность профилактического курса препаратами железа с целью создания депо железа в организме составляет:</a:t>
            </a:r>
            <a:endParaRPr lang="ru-RU" dirty="0">
              <a:effectLst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анемии легкой степени – 6 – 8 недель</a:t>
            </a:r>
            <a:endParaRPr lang="ru-RU" dirty="0">
              <a:effectLst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анемии средней тяжести – 8 – 10 недель</a:t>
            </a:r>
            <a:endParaRPr lang="ru-RU" dirty="0">
              <a:effectLst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анемии тяжелой степени – 10 – 12 недель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771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- Согласно рекомендации NICE, ОМК - объём кровотечений, которое оказывает негативное влияние на качество жизни женщины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50134-AD47-4611-90BB-C2B2DC07999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Общими целями лечения маточных кровотечений пубертатного периода являются: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остановка кровотечения во избежание острого геморрагического синдрома;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стабилизация и коррекция менструального цикла и состояния эндометрия;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антианемическая терапия;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коррекция сопутствующих заболеваний.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1AC89-4061-4064-A66D-87FA8B3E3BF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1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61F32-1527-468F-A1CA-9C2E5CB30F2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08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dirty="0"/>
              <a:t>National Collaborating Centre for Women's and Children's Health. </a:t>
            </a:r>
            <a:r>
              <a:rPr lang="en-GB" sz="1000" i="1" dirty="0"/>
              <a:t>Heavy Menstrual Bleeding Clinical Guideline 44.</a:t>
            </a:r>
            <a:r>
              <a:rPr lang="en-GB" sz="1000" dirty="0"/>
              <a:t> London: RCOG Press for NICE; 200.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dirty="0"/>
              <a:t>Singh S, et al. SOGC Clinical Practice Guideline. </a:t>
            </a:r>
            <a:r>
              <a:rPr lang="en-GB" sz="1000" i="1" dirty="0"/>
              <a:t>Abnormal Uterine Bleeding in Pre-Menopausal Women</a:t>
            </a:r>
            <a:r>
              <a:rPr lang="en-GB" sz="1000" dirty="0"/>
              <a:t>. J Obstet Gynaecol Can 2013;35(5 eSuppl):S1-S28. </a:t>
            </a:r>
            <a:endParaRPr lang="ru-RU" sz="10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000" dirty="0"/>
              <a:t>Fox KE. Management of heavy menstrual bleeding in general practice. </a:t>
            </a:r>
            <a:r>
              <a:rPr lang="en-US" sz="1000" dirty="0" err="1"/>
              <a:t>Curr</a:t>
            </a:r>
            <a:r>
              <a:rPr lang="en-US" sz="1000" dirty="0"/>
              <a:t> Med Res </a:t>
            </a:r>
            <a:r>
              <a:rPr lang="en-US" sz="1000" dirty="0" err="1"/>
              <a:t>Opin</a:t>
            </a:r>
            <a:r>
              <a:rPr lang="en-US" sz="1000" dirty="0"/>
              <a:t> 2012;28(9):1517-1525.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83A1-CC9E-46AD-8E4D-14594CBC69C5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149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dirty="0"/>
              <a:t>Coulter A, et al. Treating menorrhagia in primary care: an overview of drug trials and a survey of prescribing practice. </a:t>
            </a:r>
            <a:r>
              <a:rPr lang="en-GB" sz="1000" i="1" dirty="0"/>
              <a:t>Int J Technol Assess Health Care </a:t>
            </a:r>
            <a:r>
              <a:rPr lang="en-GB" sz="1000" dirty="0"/>
              <a:t>1995; 11(3): 456-471.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dirty="0"/>
              <a:t>National Collaborating Centre for Women's and Children's Health. </a:t>
            </a:r>
            <a:r>
              <a:rPr lang="en-GB" sz="1000" i="1" dirty="0"/>
              <a:t>Heavy Menstrual Bleeding Clinical Guideline 44.</a:t>
            </a:r>
            <a:r>
              <a:rPr lang="en-GB" sz="1000" dirty="0"/>
              <a:t> London: RCOG Press for NICE; 2007.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t-BR" sz="1000" dirty="0"/>
              <a:t>Bitzer J, et al. Medical </a:t>
            </a:r>
            <a:r>
              <a:rPr lang="en-GB" sz="1000" dirty="0"/>
              <a:t>management of heavy menstrual bleeding: a comprehensive review of the literature</a:t>
            </a:r>
            <a:r>
              <a:rPr lang="ru-RU" sz="1000" dirty="0"/>
              <a:t>.</a:t>
            </a:r>
            <a:r>
              <a:rPr lang="en-US" sz="1000" dirty="0"/>
              <a:t> </a:t>
            </a:r>
            <a:r>
              <a:rPr lang="en-US" sz="1000" dirty="0" err="1"/>
              <a:t>Obstet</a:t>
            </a:r>
            <a:r>
              <a:rPr lang="en-US" sz="1000" dirty="0"/>
              <a:t> </a:t>
            </a:r>
            <a:r>
              <a:rPr lang="en-US" sz="1000" dirty="0" err="1"/>
              <a:t>Gynecol</a:t>
            </a:r>
            <a:r>
              <a:rPr lang="en-US" sz="1000" dirty="0"/>
              <a:t> Survey, 2015 Feb;70(2):115-30</a:t>
            </a:r>
            <a:r>
              <a:rPr lang="ru-RU" sz="1000" dirty="0"/>
              <a:t>.</a:t>
            </a:r>
            <a:r>
              <a:rPr lang="ru-RU" sz="1000" baseline="0" dirty="0"/>
              <a:t> </a:t>
            </a:r>
            <a:endParaRPr lang="en-GB" sz="10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Lethaby A, et al. Nonsteroidal anti-inflammatory drugs for heavy menstrual bleeding. 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Cochrane Database Syst Rev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2007;4:CD000400.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dirty="0"/>
              <a:t>Singh S, et al. SOGC Clinical Practice Guideline. </a:t>
            </a:r>
            <a:r>
              <a:rPr lang="en-GB" sz="1000" i="0" dirty="0"/>
              <a:t>Abnormal Uterine Bleeding in Pre-Menopausal Women</a:t>
            </a:r>
            <a:r>
              <a:rPr lang="en-GB" sz="1000" i="1" dirty="0"/>
              <a:t>. J Obstet Gynaecol Can </a:t>
            </a:r>
            <a:r>
              <a:rPr lang="en-GB" sz="1000" dirty="0"/>
              <a:t>2013;35(5 eSuppl):S1-S28. </a:t>
            </a:r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0EAEC-CDCF-4F46-AD6B-3E137460D498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330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0" i="0" kern="1200" baseline="0" dirty="0">
              <a:solidFill>
                <a:schemeClr val="dk1"/>
              </a:solidFill>
              <a:effectLst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dirty="0"/>
              <a:t>National Collaborating Centre for Women's and Children's Health. </a:t>
            </a:r>
            <a:r>
              <a:rPr lang="en-GB" sz="1000" i="1" dirty="0"/>
              <a:t>Heavy Menstrual Bleeding Clinical Guideline 44.</a:t>
            </a:r>
            <a:r>
              <a:rPr lang="en-GB" sz="1000" dirty="0"/>
              <a:t> London: RCOG Press for NICE; 2007;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</a:rPr>
              <a:t>Levy</a:t>
            </a:r>
            <a:r>
              <a:rPr lang="en-GB" sz="1000" b="0" kern="1200" baseline="0" dirty="0">
                <a:solidFill>
                  <a:schemeClr val="tx1"/>
                </a:solidFill>
                <a:effectLst/>
              </a:rPr>
              <a:t> S, Volans G. </a:t>
            </a:r>
            <a:r>
              <a:rPr lang="en-GB" sz="1000" b="0" i="0" kern="1200" dirty="0">
                <a:solidFill>
                  <a:schemeClr val="tx1"/>
                </a:solidFill>
                <a:effectLst/>
              </a:rPr>
              <a:t>The use of analgesics in patients with asthma. </a:t>
            </a:r>
            <a:r>
              <a:rPr lang="en-GB" sz="1000" b="0" i="1" kern="1200" dirty="0">
                <a:solidFill>
                  <a:schemeClr val="tx1"/>
                </a:solidFill>
                <a:effectLst/>
              </a:rPr>
              <a:t>Drug</a:t>
            </a:r>
            <a:r>
              <a:rPr lang="en-GB" sz="1000" b="0" i="1" kern="1200" baseline="0" dirty="0">
                <a:solidFill>
                  <a:schemeClr val="tx1"/>
                </a:solidFill>
                <a:effectLst/>
              </a:rPr>
              <a:t> Saf </a:t>
            </a:r>
            <a:r>
              <a:rPr lang="en-GB" sz="1000" b="0" i="0" kern="1200" dirty="0">
                <a:solidFill>
                  <a:schemeClr val="tx1"/>
                </a:solidFill>
                <a:effectLst/>
              </a:rPr>
              <a:t>2001;24(11):829-41.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D6E72-DF0C-4087-9EC6-F0BA913AC2F1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53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Показания к гормональному гемостазу: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отсутствие эффекта от симптоматической терапии;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анемия средней или тяжёлой степени на фоне длительного кровотечения;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рецидивирующие кровотечения при отсутствии органических заболеваний матки.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Противопоказания для гормонального гемостаза: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беременность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опухоли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отягощенный анамнез по тромбоэмболии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гиперкоагуляция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ревматизм, активная фаза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активные гепатиты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1AC89-4061-4064-A66D-87FA8B3E3BF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97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50134-AD47-4611-90BB-C2B2DC07999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D75EA8-3292-4D57-AA7A-7B0BD4473BF8}" type="datetimeFigureOut">
              <a:rPr lang="ru-RU" smtClean="0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D3F64-9D5D-4701-B3D2-FF4933BB5D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94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69B0A-A83C-4FD4-AC0D-7E1DB0D2C906}" type="datetimeFigureOut">
              <a:rPr lang="ru-RU" smtClean="0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AE09B-5AD0-4600-92F5-EA8F69C80A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6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CF6DC-F99F-4643-B0F4-6F50E0FFE957}" type="datetimeFigureOut">
              <a:rPr lang="ru-RU" smtClean="0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C8EDC-E6FF-4A08-BA1E-2AA4DE7E76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7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2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55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3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0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49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85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89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1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7310A2-C738-4E96-9D1B-ED19F5318ACD}" type="datetimeFigureOut">
              <a:rPr lang="ru-RU" smtClean="0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33D03-DD69-426C-8B08-A080A86861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93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84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51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69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736461" y="1138299"/>
            <a:ext cx="8099900" cy="252000"/>
          </a:xfrm>
        </p:spPr>
        <p:txBody>
          <a:bodyPr anchor="t"/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  <a:lvl2pPr marL="0" indent="0" algn="l">
              <a:buNone/>
              <a:defRPr sz="1350">
                <a:solidFill>
                  <a:schemeClr val="accent1"/>
                </a:solidFill>
              </a:defRPr>
            </a:lvl2pPr>
            <a:lvl3pPr marL="0" indent="0" algn="l">
              <a:buNone/>
              <a:defRPr sz="1350">
                <a:solidFill>
                  <a:schemeClr val="accent1"/>
                </a:solidFill>
              </a:defRPr>
            </a:lvl3pPr>
            <a:lvl4pPr marL="0" indent="0" algn="l">
              <a:buNone/>
              <a:defRPr sz="1350">
                <a:solidFill>
                  <a:schemeClr val="accent1"/>
                </a:solidFill>
              </a:defRPr>
            </a:lvl4pPr>
            <a:lvl5pPr marL="0" indent="0" algn="l">
              <a:buNone/>
              <a:defRPr sz="1350">
                <a:solidFill>
                  <a:schemeClr val="accent1"/>
                </a:solidFill>
              </a:defRPr>
            </a:lvl5pPr>
            <a:lvl6pPr marL="0" indent="0" algn="l">
              <a:buNone/>
              <a:defRPr sz="1350">
                <a:solidFill>
                  <a:schemeClr val="accent1"/>
                </a:solidFill>
              </a:defRPr>
            </a:lvl6pPr>
            <a:lvl7pPr marL="0" indent="0" algn="l">
              <a:buNone/>
              <a:defRPr sz="1350">
                <a:solidFill>
                  <a:schemeClr val="accent1"/>
                </a:solidFill>
              </a:defRPr>
            </a:lvl7pPr>
            <a:lvl8pPr marL="0" indent="0" algn="l">
              <a:buNone/>
              <a:defRPr sz="1350">
                <a:solidFill>
                  <a:schemeClr val="accent1"/>
                </a:solidFill>
              </a:defRPr>
            </a:lvl8pPr>
            <a:lvl9pPr marL="0" indent="0" algn="l">
              <a:buNone/>
              <a:defRPr sz="1350">
                <a:solidFill>
                  <a:schemeClr val="accent1"/>
                </a:solidFill>
              </a:defRPr>
            </a:lvl9pPr>
          </a:lstStyle>
          <a:p>
            <a:pPr lv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6166E1B-5D18-476A-8C5F-E90A4ECE4845}" type="datetime1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736461" y="1732751"/>
            <a:ext cx="8099900" cy="47519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 dirty="0"/>
          </a:p>
        </p:txBody>
      </p:sp>
      <p:sp>
        <p:nvSpPr>
          <p:cNvPr id="10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64513" y="509323"/>
            <a:ext cx="45906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75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675" dirty="0">
                <a:solidFill>
                  <a:schemeClr val="tx1"/>
                </a:solidFill>
              </a:rPr>
              <a:t>Schutz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FFCA3FD-59D0-4EFA-AE2D-E4602FF3D0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64" userDrawn="1">
          <p15:clr>
            <a:srgbClr val="FBAE40"/>
          </p15:clr>
        </p15:guide>
        <p15:guide id="2" pos="5568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40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B47BE4-E969-464F-8617-F21EAA20E068}" type="datetimeFigureOut">
              <a:rPr lang="ru-RU" smtClean="0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C425C-D76F-4871-A1EF-F24153494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7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8E41F-4786-4D62-B423-AC6EC561E9A1}" type="datetimeFigureOut">
              <a:rPr lang="ru-RU" smtClean="0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16D83-5B1B-4A81-9DE2-56A1481E3C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5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A2CD7-F857-4D3C-8215-1BC99FA45FCB}" type="datetimeFigureOut">
              <a:rPr lang="ru-RU" smtClean="0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6042A-324C-4A8D-A01C-15AE37E556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0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2380E-3ACC-4B75-BE6D-2EB8AB8E2A19}" type="datetimeFigureOut">
              <a:rPr lang="ru-RU" smtClean="0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8B36E-CCE2-4361-BF5D-40E2927E8D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5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3CB50-7EC3-48AC-AD55-E9F81CDFA28D}" type="datetimeFigureOut">
              <a:rPr lang="ru-RU" smtClean="0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2E86E-BE46-4F8C-B860-EDE98EA973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7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EBEA4-4D41-4146-BE70-1F488BA911E3}" type="datetimeFigureOut">
              <a:rPr lang="ru-RU" smtClean="0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BD9E-7101-438E-A492-8F7DE84D3C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0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97F3FA-3FFC-4435-9D9B-4DE32224980A}" type="datetimeFigureOut">
              <a:rPr lang="ru-RU" smtClean="0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A542F-6E7E-413A-8D1D-9C9B2A6C3B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4D408F-C15D-40BC-B8F4-B32F33DF4DDD}" type="datetimeFigureOut">
              <a:rPr lang="ru-RU" smtClean="0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CC0B73-CDAB-4095-8C05-DB8B707972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6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F475A-C45D-463C-8502-A4669487058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18.03.2025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57484A-81D5-49BB-A5A1-DFF94DBC7DE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984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localhost\C:\Users\&#1042;&#1045;&#1056;&#1040;\Desktop\&#1072;&#1089;&#1087;&#1080;&#1088;&#1072;&#1085;&#1090;&#1099;\&#1053;&#1072;&#1089;&#1090;&#1103;%20&#1082;&#1086;&#1085;&#1077;&#1095;&#1085;&#1099;&#1080;&#774;%20&#1074;&#1072;&#1088;&#1080;&#1072;&#1085;&#1090;1\&#1055;&#1056;&#1045;&#1047;&#1045;&#1053;&#1058;&#1040;&#1062;&#1048;&#1071;%20&#1053;&#1048;&#1040;&#1055;%20&#1053;&#1040;&#1057;&#1058;&#1071;\1.avi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5"/>
          <p:cNvSpPr>
            <a:spLocks noChangeArrowheads="1"/>
          </p:cNvSpPr>
          <p:nvPr/>
        </p:nvSpPr>
        <p:spPr bwMode="auto">
          <a:xfrm>
            <a:off x="1115616" y="5013176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Проф. В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.О. Андреева </a:t>
            </a:r>
          </a:p>
        </p:txBody>
      </p:sp>
      <p:pic>
        <p:nvPicPr>
          <p:cNvPr id="6" name="Рисунок 5" descr="369664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75656" y="5085184"/>
            <a:ext cx="928694" cy="704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62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2987824" y="188640"/>
            <a:ext cx="38884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НАУЧНО-ИССЛЕДОВАТЕЛЬСКИЙ ИНСТИТУТ АКУШЕРСТВА И ПЕДИАТРИИ ФГБОУ ВО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РостГМУ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</a:p>
        </p:txBody>
      </p:sp>
      <p:pic>
        <p:nvPicPr>
          <p:cNvPr id="8" name="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4176" y="0"/>
            <a:ext cx="24098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3573016"/>
            <a:ext cx="7704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Аномальные маточные кровотечения пубертатного периода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— старая проблема, новые решения </a:t>
            </a:r>
          </a:p>
        </p:txBody>
      </p:sp>
      <p:pic>
        <p:nvPicPr>
          <p:cNvPr id="10" name="Picture 3" descr="https://rusapag.medtouch.org/static/img/ruspa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381250" cy="214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ЭТИОЛОГИЯ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Органическая патология 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полип-Р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/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аденомиоз-А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/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лейомиома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-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L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/малигнизация и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атипичная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гиперплазия -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M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) суммарно выявляется в </a:t>
            </a:r>
            <a:r>
              <a:rPr lang="ru-RU" sz="2000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10% случаев 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в структуре причин АМК у подростков в возрасте до 17 лет включительно. </a:t>
            </a:r>
            <a:endParaRPr lang="ru-RU" sz="2000" dirty="0"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b="1" dirty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err="1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Коагулопатии</a:t>
            </a:r>
            <a:r>
              <a:rPr lang="ru-RU" sz="20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(«С») </a:t>
            </a:r>
            <a:r>
              <a:rPr lang="ru-RU" sz="2000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20% в 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структуре ОМК. Регулярные ОМК с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менархе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 могут быть одним из симптомов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коагулопатии</a:t>
            </a:r>
            <a:endParaRPr lang="ru-RU" sz="2000" dirty="0"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endParaRPr lang="ru-RU" sz="20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Врожденные </a:t>
            </a:r>
            <a:r>
              <a:rPr lang="ru-RU" sz="2000" b="1" dirty="0" err="1">
                <a:solidFill>
                  <a:srgbClr val="C00000"/>
                </a:solidFill>
              </a:rPr>
              <a:t>коагулопатии</a:t>
            </a:r>
            <a:r>
              <a:rPr lang="ru-RU" sz="2000" b="1" dirty="0">
                <a:solidFill>
                  <a:srgbClr val="C00000"/>
                </a:solidFill>
              </a:rPr>
              <a:t>: </a:t>
            </a:r>
          </a:p>
          <a:p>
            <a:pPr lvl="0"/>
            <a:r>
              <a:rPr lang="ru-RU" sz="2000" dirty="0"/>
              <a:t>болезнь </a:t>
            </a:r>
            <a:r>
              <a:rPr lang="ru-RU" sz="2000" dirty="0" err="1"/>
              <a:t>Виллебранда</a:t>
            </a:r>
            <a:r>
              <a:rPr lang="ru-RU" sz="2000" dirty="0"/>
              <a:t> (</a:t>
            </a:r>
            <a:r>
              <a:rPr lang="en-US" sz="2000" dirty="0" err="1"/>
              <a:t>vWD</a:t>
            </a:r>
            <a:r>
              <a:rPr lang="ru-RU" sz="2000" dirty="0"/>
              <a:t>)</a:t>
            </a:r>
          </a:p>
          <a:p>
            <a:pPr lvl="0"/>
            <a:r>
              <a:rPr lang="ru-RU" sz="2000" dirty="0"/>
              <a:t>гемофилии А (</a:t>
            </a:r>
            <a:r>
              <a:rPr lang="en-US" sz="2000" dirty="0"/>
              <a:t>VIII</a:t>
            </a:r>
            <a:r>
              <a:rPr lang="ru-RU" sz="2000" dirty="0"/>
              <a:t> фактор) / В (</a:t>
            </a:r>
            <a:r>
              <a:rPr lang="en-US" sz="2000" dirty="0"/>
              <a:t>IX</a:t>
            </a:r>
            <a:r>
              <a:rPr lang="ru-RU" sz="2000" dirty="0"/>
              <a:t> фактор) / С (</a:t>
            </a:r>
            <a:r>
              <a:rPr lang="en-US" sz="2000" dirty="0"/>
              <a:t>XI</a:t>
            </a:r>
            <a:r>
              <a:rPr lang="ru-RU" sz="2000" dirty="0"/>
              <a:t> фактор), </a:t>
            </a:r>
          </a:p>
          <a:p>
            <a:pPr lvl="0"/>
            <a:r>
              <a:rPr lang="ru-RU" sz="2000" dirty="0"/>
              <a:t>дисфункция тромбоцитов (синдромы </a:t>
            </a:r>
            <a:r>
              <a:rPr lang="ru-RU" sz="2000" dirty="0" err="1"/>
              <a:t>Вискотта-Олдрича</a:t>
            </a:r>
            <a:r>
              <a:rPr lang="ru-RU" sz="2000" dirty="0"/>
              <a:t> или </a:t>
            </a:r>
            <a:r>
              <a:rPr lang="ru-RU" sz="2000" dirty="0" err="1"/>
              <a:t>Бернара-Сулье</a:t>
            </a:r>
            <a:r>
              <a:rPr lang="ru-RU" sz="2000" dirty="0"/>
              <a:t>, </a:t>
            </a:r>
            <a:r>
              <a:rPr lang="ru-RU" sz="2000" dirty="0" err="1"/>
              <a:t>тромбастения</a:t>
            </a:r>
            <a:r>
              <a:rPr lang="ru-RU" sz="2000" dirty="0"/>
              <a:t> </a:t>
            </a:r>
            <a:r>
              <a:rPr lang="ru-RU" sz="2000" dirty="0" err="1"/>
              <a:t>Гланцмана</a:t>
            </a:r>
            <a:r>
              <a:rPr lang="ru-RU" sz="2000" dirty="0"/>
              <a:t>, тромбоцитопения), </a:t>
            </a:r>
          </a:p>
          <a:p>
            <a:pPr lvl="0"/>
            <a:r>
              <a:rPr lang="ru-RU" sz="2000" dirty="0" err="1"/>
              <a:t>лизосомные</a:t>
            </a:r>
            <a:r>
              <a:rPr lang="ru-RU" sz="2000" dirty="0"/>
              <a:t> болезни накопления (болезнь Гоше). </a:t>
            </a:r>
          </a:p>
          <a:p>
            <a:pPr>
              <a:buNone/>
            </a:pPr>
            <a:endParaRPr lang="ru-RU" sz="20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Приобретенные </a:t>
            </a:r>
            <a:r>
              <a:rPr lang="ru-RU" sz="2000" b="1" dirty="0" err="1">
                <a:solidFill>
                  <a:srgbClr val="C00000"/>
                </a:solidFill>
              </a:rPr>
              <a:t>коагулопатии</a:t>
            </a:r>
            <a:endParaRPr lang="ru-RU" sz="2000" b="1" dirty="0">
              <a:solidFill>
                <a:srgbClr val="C00000"/>
              </a:solidFill>
            </a:endParaRPr>
          </a:p>
          <a:p>
            <a:pPr lvl="0"/>
            <a:r>
              <a:rPr lang="ru-RU" sz="2000" dirty="0" err="1"/>
              <a:t>идиопатическая</a:t>
            </a:r>
            <a:r>
              <a:rPr lang="ru-RU" sz="2000" dirty="0"/>
              <a:t> тромбоцитопения (болезнь </a:t>
            </a:r>
            <a:r>
              <a:rPr lang="ru-RU" sz="2000" dirty="0" err="1"/>
              <a:t>Верльгофа</a:t>
            </a:r>
            <a:r>
              <a:rPr lang="ru-RU" sz="2000" dirty="0"/>
              <a:t>), </a:t>
            </a:r>
          </a:p>
          <a:p>
            <a:pPr lvl="0"/>
            <a:r>
              <a:rPr lang="ru-RU" sz="2000" dirty="0" err="1"/>
              <a:t>тромбоцитарная</a:t>
            </a:r>
            <a:r>
              <a:rPr lang="ru-RU" sz="2000" dirty="0"/>
              <a:t> тромбоцитопения, </a:t>
            </a:r>
            <a:r>
              <a:rPr lang="ru-RU" sz="2000" dirty="0" err="1"/>
              <a:t>гемолитико-уремический</a:t>
            </a:r>
            <a:r>
              <a:rPr lang="ru-RU" sz="2000" dirty="0"/>
              <a:t> синдром или уремия,</a:t>
            </a:r>
          </a:p>
          <a:p>
            <a:pPr lvl="0"/>
            <a:r>
              <a:rPr lang="ru-RU" sz="2000" dirty="0"/>
              <a:t>диссеминированное внутрисосудистое свертывание (</a:t>
            </a:r>
            <a:r>
              <a:rPr lang="ru-RU" sz="2000" dirty="0" err="1"/>
              <a:t>ДВС-синдром</a:t>
            </a:r>
            <a:r>
              <a:rPr lang="ru-RU" sz="2000" dirty="0"/>
              <a:t>), </a:t>
            </a:r>
          </a:p>
          <a:p>
            <a:pPr lvl="0"/>
            <a:r>
              <a:rPr lang="ru-RU" sz="2000" dirty="0"/>
              <a:t>острая лейкемия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ЭТИОЛОГИЯ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Овуляторная</a:t>
            </a:r>
            <a:r>
              <a:rPr lang="ru-RU" b="1" dirty="0">
                <a:solidFill>
                  <a:srgbClr val="C00000"/>
                </a:solidFill>
              </a:rPr>
              <a:t> дисфункция «О» - </a:t>
            </a:r>
            <a:r>
              <a:rPr lang="ru-RU" dirty="0"/>
              <a:t>наиболее частая причина АМК у подростков вследствие незрелости репродуктивной системы в сроки, близкие от </a:t>
            </a:r>
            <a:r>
              <a:rPr lang="ru-RU" dirty="0" err="1"/>
              <a:t>менархе</a:t>
            </a:r>
            <a:r>
              <a:rPr lang="ru-RU" dirty="0"/>
              <a:t> (≈3 года), ассоциирована с эндокринной патологией (СПКЯ, ВДКН, дисфункция гипоталамуса и щитовидной железы, </a:t>
            </a:r>
            <a:r>
              <a:rPr lang="ru-RU" dirty="0" err="1"/>
              <a:t>андроген-продуцирующие</a:t>
            </a:r>
            <a:r>
              <a:rPr lang="ru-RU" dirty="0"/>
              <a:t> опухоли, </a:t>
            </a:r>
            <a:r>
              <a:rPr lang="ru-RU" dirty="0" err="1"/>
              <a:t>гиперпролактинемия</a:t>
            </a:r>
            <a:r>
              <a:rPr lang="ru-RU" dirty="0"/>
              <a:t>, преждевременная недостаточность яичников), психическое напряжение, нарушение пищевого поведения (ожирение, </a:t>
            </a:r>
            <a:r>
              <a:rPr lang="ru-RU" dirty="0" err="1"/>
              <a:t>анорексия</a:t>
            </a:r>
            <a:r>
              <a:rPr lang="ru-RU" dirty="0"/>
              <a:t>), экстремальные спортивные тренировки могут привести к </a:t>
            </a:r>
            <a:r>
              <a:rPr lang="ru-RU" dirty="0" err="1"/>
              <a:t>некоординированной</a:t>
            </a:r>
            <a:r>
              <a:rPr lang="ru-RU" dirty="0"/>
              <a:t> пролиферации и несбалансированному отторжению  эндометрия в условиях дефицита прогестерона и, как следствие,  к длительному и/или обильному маточному кровотечению.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323528" y="1304764"/>
            <a:ext cx="828092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Препараты половых гормонов: эстрогены,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прогестины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т.ч. лекарственные средства, влияющие на их синтез или являющиеся аналогами;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Модуляторы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эстрогеновых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тамоксифен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прогестероновых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мифепристон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рецепторов;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НПВП могут вызывать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овуляторные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расстройства;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Препараты, влияющие на метаболизм дофамина, включая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фенотиазины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трициклические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антидепрессанты;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Прямые оральные антикоагулянты (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апиксабан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 низкомолекулярные гепарины;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Антикоагулянты непрямого действия (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варфарин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 др.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Антибиотики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рифампицин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гризеофулвин</a:t>
            </a: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450850" fontAlgn="base">
              <a:spcAft>
                <a:spcPct val="0"/>
              </a:spcAft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Лекарственные средства, которые могут провоцировать АМК:</a:t>
            </a:r>
            <a:endParaRPr lang="ru-RU" sz="24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984003"/>
              </p:ext>
            </p:extLst>
          </p:nvPr>
        </p:nvGraphicFramePr>
        <p:xfrm>
          <a:off x="395536" y="1196752"/>
          <a:ext cx="74888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3" y="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Диагностика и лечение АМКПП</a:t>
            </a:r>
            <a:b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клинические рекомендации (протокол) 2016 г., 2021 г.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3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C00000"/>
                </a:solidFill>
                <a:latin typeface="Arial Black" pitchFamily="34" charset="0"/>
              </a:rPr>
              <a:t>Физикальное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 исследование</a:t>
            </a:r>
          </a:p>
        </p:txBody>
      </p:sp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467544" y="888246"/>
            <a:ext cx="79928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Необходимо: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ценка антропометрических показателей (роста, массы тела и ИМТ) в сопоставлении с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центильными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таблицами возрастных нормативов, определение стадии полового созревания по шкале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Таннера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указанием балльной оценки состояния молочных желез (В1-5) и лобкового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оволосения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(Р1-5).</a:t>
            </a:r>
            <a:r>
              <a:rPr kumimoji="0" lang="ru-RU" sz="14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630238" algn="just"/>
            <a:endParaRPr lang="ru-RU" sz="14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630238" algn="just"/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 описание дерматологических признаков различных заболеваний и состояний:</a:t>
            </a:r>
            <a:endParaRPr kumimoji="0" lang="ru-RU" sz="14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анемии (сухость, бледность, желтизна ладоней, склер и верхнего неба ) или повышенной кровоточивости (петехии,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экхимозы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пурпура, гематомы),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гиперандрогенной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дермопатии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СПКЯ и ВДКН (наличие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акне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себореи, гирсутизма),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багровых или розовых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стрий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акантоза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дисфункции гипоталамуса,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множественных родимых пятен или витилиго при спонтанном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пубертате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подростков с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дисгенезией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гонад,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множественные рубцы от порезов или очаги самоповреждений при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патомимии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i="1" dirty="0"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/>
              <a:t>Наличие кровяных выделений из влагалища у пациентки с уровнем полового развития 1-2 стадии по </a:t>
            </a:r>
            <a:r>
              <a:rPr lang="ru-RU" sz="1400" dirty="0" err="1"/>
              <a:t>Таннеру</a:t>
            </a:r>
            <a:r>
              <a:rPr lang="ru-RU" sz="1400" dirty="0"/>
              <a:t> требует уточнения источника кровотечения.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/>
          </a:p>
          <a:p>
            <a:pPr indent="630238" algn="just" eaLnBrk="0" hangingPunct="0">
              <a:buFontTx/>
              <a:buChar char="•"/>
            </a:pPr>
            <a:r>
              <a:rPr lang="ru-RU" sz="1400" dirty="0"/>
              <a:t>наружный осмотр и </a:t>
            </a:r>
            <a:r>
              <a:rPr lang="ru-RU" sz="1400" dirty="0" err="1"/>
              <a:t>вагиноскопия</a:t>
            </a:r>
            <a:r>
              <a:rPr lang="ru-RU" sz="1400" dirty="0"/>
              <a:t> (предпочтительно жидкостная эндоскопия с использованием </a:t>
            </a:r>
            <a:r>
              <a:rPr lang="ru-RU" sz="1400" dirty="0" err="1"/>
              <a:t>гистероскопа</a:t>
            </a:r>
            <a:r>
              <a:rPr lang="ru-RU" sz="1400" dirty="0"/>
              <a:t> или цистоскопа) исключает травму и структурные изменения вульвы и влагалища как причину кровотечения. </a:t>
            </a:r>
          </a:p>
          <a:p>
            <a:pPr indent="630238" algn="just" eaLnBrk="0" hangingPunct="0">
              <a:buFontTx/>
              <a:buChar char="•"/>
            </a:pPr>
            <a:r>
              <a:rPr lang="ru-RU" sz="1400" b="1" dirty="0" err="1">
                <a:solidFill>
                  <a:srgbClr val="C00000"/>
                </a:solidFill>
              </a:rPr>
              <a:t>Ректо-абдоминальное</a:t>
            </a:r>
            <a:r>
              <a:rPr lang="ru-RU" sz="1400" b="1" dirty="0">
                <a:solidFill>
                  <a:srgbClr val="C00000"/>
                </a:solidFill>
              </a:rPr>
              <a:t> исследование обычно не требуется, их заменяет УЗИ органов малого таза и </a:t>
            </a:r>
            <a:r>
              <a:rPr lang="ru-RU" sz="1400" b="1" dirty="0" err="1">
                <a:solidFill>
                  <a:srgbClr val="C00000"/>
                </a:solidFill>
              </a:rPr>
              <a:t>гистероскопия</a:t>
            </a:r>
            <a:r>
              <a:rPr lang="ru-RU" sz="1400" b="1" dirty="0">
                <a:solidFill>
                  <a:srgbClr val="C00000"/>
                </a:solidFill>
              </a:rPr>
              <a:t>. </a:t>
            </a:r>
          </a:p>
          <a:p>
            <a:pPr indent="630238" algn="just" eaLnBrk="0" hangingPunct="0">
              <a:buFontTx/>
              <a:buChar char="•"/>
            </a:pPr>
            <a:r>
              <a:rPr lang="ru-RU" sz="1400" dirty="0"/>
              <a:t>У сексуально-активных подростков допускается осмотр шейки матки и стенок влагалища в зеркалах, а также </a:t>
            </a:r>
            <a:r>
              <a:rPr lang="ru-RU" sz="1400" dirty="0" err="1"/>
              <a:t>бимануальное</a:t>
            </a:r>
            <a:r>
              <a:rPr lang="ru-RU" sz="1400" dirty="0"/>
              <a:t> абдоминально-влагалищное исследование.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Лабораторная диагностика</a:t>
            </a:r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323528" y="1340768"/>
            <a:ext cx="81369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817563" algn="just"/>
            <a:r>
              <a:rPr lang="ru-RU" sz="1600" dirty="0">
                <a:latin typeface="Arial Black" pitchFamily="34" charset="0"/>
              </a:rPr>
              <a:t>Рекомендуется проводить микроскопическое исследование пристеночных влагалищных мазков у девочек-подростков с АМК для исключения воспалительных заболеваний влагалища и матки</a:t>
            </a:r>
          </a:p>
          <a:p>
            <a:pPr indent="817563" algn="just"/>
            <a:r>
              <a:rPr lang="ru-RU" sz="1600" dirty="0">
                <a:latin typeface="Arial Black" pitchFamily="34" charset="0"/>
              </a:rPr>
              <a:t> </a:t>
            </a:r>
          </a:p>
          <a:p>
            <a:pPr marL="0" marR="0" lvl="0" indent="817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 АМК у сексуально-активных подростков рекомендован скрининг на инфекции </a:t>
            </a:r>
            <a:r>
              <a:rPr kumimoji="0" lang="ru-RU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Neisseria</a:t>
            </a: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gonorrhoeae</a:t>
            </a: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Chylamidia</a:t>
            </a: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trachomatis</a:t>
            </a: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с помощью тестов на амплификацию нуклеиновых кислот в мазках(соскобах) со стенок влагалища, уретры и цервикального канала (при наличии условий). </a:t>
            </a:r>
          </a:p>
          <a:p>
            <a:pPr marL="0" marR="0" lvl="0" indent="817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817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 подозрении на патологию шейки матки у всех девочек-подростков и в целях профилактического скрининга у сексуально активных девочек-подростков в возрасте 17 лет рекомендуется цитологического исследования мазка(соскоба) с шейки матки в целях раннего выявления </a:t>
            </a:r>
            <a:r>
              <a:rPr kumimoji="0" lang="ru-RU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предраковых</a:t>
            </a: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и раковых поражений шейки матки как причины АМК.</a:t>
            </a: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Скрининг для выявления нарушений гемостаза у девочек-подростков с ОМК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79201" name="Rectangle 1"/>
          <p:cNvSpPr>
            <a:spLocks noChangeArrowheads="1"/>
          </p:cNvSpPr>
          <p:nvPr/>
        </p:nvSpPr>
        <p:spPr bwMode="auto">
          <a:xfrm>
            <a:off x="971600" y="1484784"/>
            <a:ext cx="741580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Проводится только на основании наличия одного или нескольких следующих признаков: </a:t>
            </a: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Регулярные обильные менструальные кровотечения с </a:t>
            </a:r>
            <a:r>
              <a:rPr kumimoji="0" lang="ru-RU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менархе</a:t>
            </a: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Кровотечение во время любых хирургических, в том числе стоматологических вмешательствах, кровотечение в родах и в послеродовом периоде (одна из указанных причин); </a:t>
            </a: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Возникновение два и более раз в месяц </a:t>
            </a:r>
            <a:r>
              <a:rPr kumimoji="0" lang="ru-RU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экхимозов</a:t>
            </a: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(кровоподтеков) или подкожных гематом, носового кровотечения, кровоточивости (кровотечения) из десен;</a:t>
            </a: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любые тяжелые кровотечения в семейном анамнезе.</a:t>
            </a: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683568" y="4365104"/>
            <a:ext cx="60486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Коагулограмма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протромбиновое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время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фибриноген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активность по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Квику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 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АЧТВ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тромбиновое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время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антитромбин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–III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Инструментальная диагностика</a:t>
            </a:r>
            <a:br>
              <a:rPr lang="ru-RU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82273" name="Rectangle 1"/>
          <p:cNvSpPr>
            <a:spLocks noChangeArrowheads="1"/>
          </p:cNvSpPr>
          <p:nvPr/>
        </p:nvSpPr>
        <p:spPr bwMode="auto">
          <a:xfrm>
            <a:off x="539552" y="1447329"/>
            <a:ext cx="8280920" cy="105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УЗИ органов малого таза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-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верификации диагноза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трансабдоминальным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трансректальным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доступом у девственниц и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трансвагинальным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доступом у сексуально активных подростков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. 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36912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>
                <a:latin typeface="Arial Black" pitchFamily="34" charset="0"/>
              </a:rPr>
              <a:t>         </a:t>
            </a:r>
            <a:r>
              <a:rPr lang="ru-RU" sz="1400" dirty="0">
                <a:solidFill>
                  <a:srgbClr val="C00000"/>
                </a:solidFill>
                <a:latin typeface="Arial Black" pitchFamily="34" charset="0"/>
              </a:rPr>
              <a:t>МРТ органов малого таза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рекомендуется в качестве дополнительного метода для уточняющей диагностики органической патологии матки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лейомиомы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аденомиоза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злокачественной опухоли матки, аномалии развития матки и др.)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ru-RU" sz="1400" i="1" dirty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i="1" dirty="0">
                <a:latin typeface="Arial Black" pitchFamily="34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подозрении на внутриматочную патологию по данным УЗИ или при неэффективности медикаментозной терапии предпочтительна </a:t>
            </a:r>
            <a:r>
              <a:rPr lang="ru-RU" sz="1400" dirty="0">
                <a:solidFill>
                  <a:srgbClr val="C00000"/>
                </a:solidFill>
                <a:latin typeface="Arial Black" pitchFamily="34" charset="0"/>
              </a:rPr>
              <a:t>диагностическая жидкостная бесконтактная </a:t>
            </a:r>
            <a:r>
              <a:rPr lang="ru-RU" sz="1400" dirty="0" err="1">
                <a:solidFill>
                  <a:srgbClr val="C00000"/>
                </a:solidFill>
                <a:latin typeface="Arial Black" pitchFamily="34" charset="0"/>
              </a:rPr>
              <a:t>гистероскопия</a:t>
            </a:r>
            <a:r>
              <a:rPr lang="ru-RU" sz="1400" dirty="0">
                <a:solidFill>
                  <a:srgbClr val="C00000"/>
                </a:solidFill>
                <a:latin typeface="Arial Black" pitchFamily="34" charset="0"/>
              </a:rPr>
              <a:t> (без влагалищных зеркал, без захвата шейки матки пулевыми щипцами и без расширения цервикального канала) с использованием геля с </a:t>
            </a:r>
            <a:r>
              <a:rPr lang="ru-RU" sz="1400" dirty="0" err="1">
                <a:solidFill>
                  <a:srgbClr val="C00000"/>
                </a:solidFill>
                <a:latin typeface="Arial Black" pitchFamily="34" charset="0"/>
              </a:rPr>
              <a:t>лидокаином</a:t>
            </a:r>
            <a:r>
              <a:rPr lang="ru-RU" sz="1400" dirty="0">
                <a:solidFill>
                  <a:srgbClr val="C00000"/>
                </a:solidFill>
                <a:latin typeface="Arial Black" pitchFamily="34" charset="0"/>
              </a:rPr>
              <a:t> для локальной анестезии области заднего свода влагалища и </a:t>
            </a:r>
            <a:r>
              <a:rPr lang="ru-RU" sz="1400" dirty="0" err="1">
                <a:solidFill>
                  <a:srgbClr val="C00000"/>
                </a:solidFill>
                <a:latin typeface="Arial Black" pitchFamily="34" charset="0"/>
              </a:rPr>
              <a:t>истмического</a:t>
            </a:r>
            <a:r>
              <a:rPr lang="ru-RU" sz="1400" dirty="0">
                <a:solidFill>
                  <a:srgbClr val="C00000"/>
                </a:solidFill>
                <a:latin typeface="Arial Black" pitchFamily="34" charset="0"/>
              </a:rPr>
              <a:t> отдела матки (при наличии условий).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Обнаружение по данным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гистероскопии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гиперплазии эндометрия (диффузной, очаговой,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аденоматозной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рака эндометрия или хронического эндометрита является показанием к биопсии эндометрия с патологоанатомическим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иммунногистохимическим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исследованием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биоптата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выбора лечебной тактики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917577"/>
            <a:ext cx="8286750" cy="502126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 descr="369664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8149" y="142852"/>
            <a:ext cx="928694" cy="704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5220072" y="2060848"/>
            <a:ext cx="244827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Рисунок 3" descr="Подростков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457950" cy="3476625"/>
          </a:xfrm>
          <a:prstGeom prst="rect">
            <a:avLst/>
          </a:prstGeom>
          <a:noFill/>
        </p:spPr>
      </p:pic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2771800" y="2852936"/>
            <a:ext cx="1368152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Гистероскопия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биопсия эндометрия по</a:t>
            </a:r>
            <a:r>
              <a:rPr kumimoji="0" lang="ru-RU" sz="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показаниям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(при наличии условий)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627784" y="980728"/>
            <a:ext cx="3124200" cy="266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Пациентки с АМК в пубертатном периоде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755576" y="1772816"/>
            <a:ext cx="1692399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Медикаментозная терапия: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Транексамовая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кислота**, НПВП,                             гормональный гемостаз (КОК или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прогестагены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51520" y="75982"/>
            <a:ext cx="756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Алгоритм ведения пациенток с АМК в возрасте до 17 лет включительно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5531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АКТУАЛЬНОСТЬ</a:t>
            </a:r>
          </a:p>
        </p:txBody>
      </p:sp>
      <p:grpSp>
        <p:nvGrpSpPr>
          <p:cNvPr id="2" name="Group 36"/>
          <p:cNvGrpSpPr>
            <a:grpSpLocks noGrp="1"/>
          </p:cNvGrpSpPr>
          <p:nvPr/>
        </p:nvGrpSpPr>
        <p:grpSpPr bwMode="auto">
          <a:xfrm>
            <a:off x="4000497" y="1785926"/>
            <a:ext cx="1785950" cy="2305052"/>
            <a:chOff x="4466" y="2053"/>
            <a:chExt cx="590" cy="1177"/>
          </a:xfrm>
          <a:solidFill>
            <a:schemeClr val="bg2">
              <a:lumMod val="50000"/>
            </a:schemeClr>
          </a:solidFill>
        </p:grpSpPr>
        <p:sp>
          <p:nvSpPr>
            <p:cNvPr id="7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Группа 60"/>
          <p:cNvGrpSpPr>
            <a:grpSpLocks/>
          </p:cNvGrpSpPr>
          <p:nvPr/>
        </p:nvGrpSpPr>
        <p:grpSpPr bwMode="auto">
          <a:xfrm>
            <a:off x="1857376" y="1214438"/>
            <a:ext cx="2341563" cy="1962150"/>
            <a:chOff x="1714480" y="1500174"/>
            <a:chExt cx="2341562" cy="1962150"/>
          </a:xfrm>
        </p:grpSpPr>
        <p:sp>
          <p:nvSpPr>
            <p:cNvPr id="17419" name="Freeform 2"/>
            <p:cNvSpPr>
              <a:spLocks/>
            </p:cNvSpPr>
            <p:nvPr/>
          </p:nvSpPr>
          <p:spPr bwMode="gray">
            <a:xfrm flipH="1">
              <a:off x="1714480" y="1500174"/>
              <a:ext cx="2341562" cy="1962150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Text Box 7"/>
            <p:cNvSpPr txBox="1">
              <a:spLocks noChangeArrowheads="1"/>
            </p:cNvSpPr>
            <p:nvPr/>
          </p:nvSpPr>
          <p:spPr bwMode="gray">
            <a:xfrm>
              <a:off x="1785918" y="1957374"/>
              <a:ext cx="2143139" cy="1077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>
                  <a:solidFill>
                    <a:srgbClr val="FFFFFF"/>
                  </a:solidFill>
                  <a:latin typeface="Lucida Sans Unicode" pitchFamily="34" charset="0"/>
                </a:rPr>
                <a:t>АМКПП (</a:t>
              </a:r>
              <a:r>
                <a:rPr lang="en-US" sz="1600" b="1" dirty="0">
                  <a:solidFill>
                    <a:srgbClr val="FFFFFF"/>
                  </a:solidFill>
                  <a:latin typeface="Lucida Sans Unicode" pitchFamily="34" charset="0"/>
                </a:rPr>
                <a:t>N</a:t>
              </a:r>
              <a:r>
                <a:rPr lang="ru-RU" sz="1600" b="1" dirty="0">
                  <a:solidFill>
                    <a:srgbClr val="FFFFFF"/>
                  </a:solidFill>
                  <a:latin typeface="Lucida Sans Unicode" pitchFamily="34" charset="0"/>
                </a:rPr>
                <a:t>92.2) – «дебют» </a:t>
              </a:r>
              <a:r>
                <a:rPr lang="ru-RU" sz="1600" b="1" dirty="0" err="1">
                  <a:solidFill>
                    <a:srgbClr val="FFFFFF"/>
                  </a:solidFill>
                  <a:latin typeface="Lucida Sans Unicode" pitchFamily="34" charset="0"/>
                </a:rPr>
                <a:t>гормонзависимой</a:t>
              </a:r>
              <a:r>
                <a:rPr lang="ru-RU" sz="1600" b="1" dirty="0">
                  <a:solidFill>
                    <a:srgbClr val="FFFFFF"/>
                  </a:solidFill>
                  <a:latin typeface="Lucida Sans Unicode" pitchFamily="34" charset="0"/>
                </a:rPr>
                <a:t> патологии</a:t>
              </a:r>
              <a:endParaRPr lang="en-US" sz="1600" b="1" dirty="0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sp>
        <p:nvSpPr>
          <p:cNvPr id="13" name="Freeform 3"/>
          <p:cNvSpPr>
            <a:spLocks/>
          </p:cNvSpPr>
          <p:nvPr/>
        </p:nvSpPr>
        <p:spPr bwMode="ltGray">
          <a:xfrm>
            <a:off x="5643563" y="1285875"/>
            <a:ext cx="2341562" cy="1962150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black">
          <a:xfrm>
            <a:off x="5857875" y="1500188"/>
            <a:ext cx="179228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  <a:latin typeface="Lucida Sans Unicode" pitchFamily="34" charset="0"/>
              </a:rPr>
              <a:t>2-я причина по частоте обращаемости к детскому гинекологу</a:t>
            </a:r>
            <a:endParaRPr lang="en-US" sz="1600" b="1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gray">
          <a:xfrm>
            <a:off x="3786188" y="1714500"/>
            <a:ext cx="2362200" cy="2362200"/>
          </a:xfrm>
          <a:prstGeom prst="ellipse">
            <a:avLst/>
          </a:prstGeom>
          <a:solidFill>
            <a:schemeClr val="bg2">
              <a:lumMod val="75000"/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5" name="Freeform 4"/>
          <p:cNvSpPr>
            <a:spLocks/>
          </p:cNvSpPr>
          <p:nvPr/>
        </p:nvSpPr>
        <p:spPr bwMode="ltGray">
          <a:xfrm>
            <a:off x="1857376" y="3429000"/>
            <a:ext cx="2341563" cy="1962150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black">
          <a:xfrm>
            <a:off x="1928813" y="3571876"/>
            <a:ext cx="2143125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latin typeface="Lucida Sans Unicode" pitchFamily="34" charset="0"/>
              </a:rPr>
              <a:t> 25 </a:t>
            </a:r>
            <a:r>
              <a:rPr lang="en-US" sz="1600" b="1" dirty="0">
                <a:solidFill>
                  <a:srgbClr val="FFFFFF"/>
                </a:solidFill>
                <a:latin typeface="Lucida Sans Unicode" pitchFamily="34" charset="0"/>
              </a:rPr>
              <a:t>% - 3</a:t>
            </a:r>
            <a:r>
              <a:rPr lang="ru-RU" sz="1600" b="1" dirty="0">
                <a:solidFill>
                  <a:srgbClr val="FFFFFF"/>
                </a:solidFill>
                <a:latin typeface="Lucida Sans Unicode" pitchFamily="34" charset="0"/>
              </a:rPr>
              <a:t>0 </a:t>
            </a:r>
            <a:r>
              <a:rPr lang="en-US" sz="1600" b="1" dirty="0">
                <a:solidFill>
                  <a:srgbClr val="FFFFFF"/>
                </a:solidFill>
                <a:latin typeface="Lucida Sans Unicode" pitchFamily="34" charset="0"/>
              </a:rPr>
              <a:t>%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всех обратившихся за медицинской помощью девочек-подростков в возрасте до 17 лет включительно</a:t>
            </a:r>
            <a:endParaRPr lang="en-US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gray">
          <a:xfrm flipH="1">
            <a:off x="5643563" y="3500438"/>
            <a:ext cx="2341562" cy="1962150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b="1">
              <a:solidFill>
                <a:srgbClr val="FFFFFF"/>
              </a:solidFill>
              <a:latin typeface="Lucida Sans Unicod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  <a:latin typeface="Lucida Sans Unicode" pitchFamily="34" charset="0"/>
              </a:rPr>
              <a:t>Рецидивы у 85% женщин в последующие годы их жизни</a:t>
            </a:r>
            <a:endParaRPr lang="en-US" b="1">
              <a:solidFill>
                <a:srgbClr val="FFFFFF"/>
              </a:solidFill>
              <a:latin typeface="Lucida Sans Unicode" pitchFamily="34" charset="0"/>
            </a:endParaRPr>
          </a:p>
        </p:txBody>
      </p:sp>
      <p:pic>
        <p:nvPicPr>
          <p:cNvPr id="18" name="Рисунок 17" descr="369664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8149" y="214290"/>
            <a:ext cx="928694" cy="704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/>
          <p:cNvSpPr>
            <a:spLocks noChangeArrowheads="1"/>
          </p:cNvSpPr>
          <p:nvPr/>
        </p:nvSpPr>
        <p:spPr bwMode="auto">
          <a:xfrm>
            <a:off x="539552" y="980728"/>
            <a:ext cx="806489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Медикаментозная терапия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является первой линией выбора у девочек-подростков с АМК при отсутствии органической патологии органов малого таза.</a:t>
            </a: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0113" algn="l"/>
              </a:tabLst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Рекомендуется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девочек-подростков с АМК использовать в качестве первой линии медикаментозной терапии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транексамовую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кислоту**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перорально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или внутривенно для снижения объема кровопотери.</a:t>
            </a: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убедительности рекомендаций А </a:t>
            </a:r>
            <a:r>
              <a:rPr kumimoji="0" lang="ru-RU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(уровень достоверности доказательств – 1)</a:t>
            </a:r>
            <a:endParaRPr kumimoji="0" lang="ru-RU" sz="1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sz="1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Комментарии:</a:t>
            </a: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показано</a:t>
            </a: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применение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транексамовой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кислоты** в разовой дозе 10-25 мг/кг (максимальная разовая доза 1 г) каждые 8 часов (не более 3 г в сутки) в течение 5 дней.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тяжёлом АМК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предпочтительно внутривенное введение раствора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транексамовой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кислоты** в дозе не более 4 г/сутки.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Для лечения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хронического ОМК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прием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транексамовой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кислоты** в дозе 15мг/кг 3 раза в сутки (не более 3г/сутки) в первые 4 дня менструации уменьшает объем кровопотери на 25-50%.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Необходимо получение информированного добровольного согласия на использование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транексамовой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кислоты** у законного представителя девочек-подростков в возрасте младше 16 лет с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меноррагией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(ОМК), так как в официальной инструкции к лекарственному средству обозначено, что опыт применения в этой возрастной группе отсутствует. </a:t>
            </a:r>
            <a:endParaRPr kumimoji="0" lang="ru-RU" sz="1400" b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Медикаментозная терапия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2DA4557E-98C9-40E8-A136-0FFBCD24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3" y="5663657"/>
            <a:ext cx="8456386" cy="6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134938" indent="-134938" defTabSz="5445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513" indent="-180975" defTabSz="5445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8050" indent="-180975" defTabSz="5445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71588" indent="-180975" defTabSz="5445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5125" indent="-180975" defTabSz="5445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92325" indent="-180975" defTabSz="544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9525" indent="-180975" defTabSz="544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6725" indent="-180975" defTabSz="544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63925" indent="-180975" defTabSz="544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ru-RU" altLang="ru-RU" sz="1800" dirty="0">
                <a:solidFill>
                  <a:srgbClr val="000000"/>
                </a:solidFill>
              </a:rPr>
              <a:t> Известно, что при АМК отмечается высокий уровень активации плазминогена в эндометрии.</a:t>
            </a:r>
            <a:r>
              <a:rPr lang="ru-RU" sz="1800" dirty="0"/>
              <a:t> </a:t>
            </a:r>
            <a:r>
              <a:rPr lang="ru-RU" sz="1800" dirty="0" err="1"/>
              <a:t>Транексамовая</a:t>
            </a:r>
            <a:r>
              <a:rPr lang="ru-RU" sz="1800" dirty="0"/>
              <a:t> кислота – конкурентный ингибитор активации </a:t>
            </a:r>
            <a:r>
              <a:rPr lang="ru-RU" sz="1800" dirty="0" err="1"/>
              <a:t>плазминогена</a:t>
            </a:r>
            <a:r>
              <a:rPr lang="ru-RU" sz="1800" dirty="0"/>
              <a:t> </a:t>
            </a:r>
            <a:endParaRPr lang="ru-RU" altLang="ru-RU" sz="1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</a:pPr>
            <a:endParaRPr lang="ru-RU" altLang="ru-RU" sz="1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ru-RU" altLang="ru-RU" sz="1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ru-RU" altLang="ru-RU" sz="1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8371" name="Picture 1">
            <a:extLst>
              <a:ext uri="{FF2B5EF4-FFF2-40B4-BE49-F238E27FC236}">
                <a16:creationId xmlns:a16="http://schemas.microsoft.com/office/drawing/2014/main" id="{88814D19-E741-4559-AB50-BB1BD88E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5" y="1087387"/>
            <a:ext cx="4341686" cy="431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54592-4342-40CA-96A2-BF5E3F6C50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9592" y="312431"/>
            <a:ext cx="7272808" cy="554037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Патогенетическое обоснование применения</a:t>
            </a:r>
            <a:br>
              <a:rPr lang="ru-RU" altLang="ru-RU" sz="20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транексамовой кислоты при АМК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21188" name="Picture 4">
            <a:extLst>
              <a:ext uri="{FF2B5EF4-FFF2-40B4-BE49-F238E27FC236}">
                <a16:creationId xmlns:a16="http://schemas.microsoft.com/office/drawing/2014/main" id="{397EFB72-1F20-46A3-A3AD-5A4818C20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94" y="958509"/>
            <a:ext cx="1536192" cy="17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92" name="Picture 8">
            <a:extLst>
              <a:ext uri="{FF2B5EF4-FFF2-40B4-BE49-F238E27FC236}">
                <a16:creationId xmlns:a16="http://schemas.microsoft.com/office/drawing/2014/main" id="{56A3B1E3-CC6E-42DB-8A0E-B7BF332AB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21" y="3429000"/>
            <a:ext cx="1785938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D4B2D67-1EEB-4B22-83BB-0118B2F62B85}"/>
              </a:ext>
            </a:extLst>
          </p:cNvPr>
          <p:cNvCxnSpPr>
            <a:cxnSpLocks/>
          </p:cNvCxnSpPr>
          <p:nvPr/>
        </p:nvCxnSpPr>
        <p:spPr>
          <a:xfrm>
            <a:off x="7615767" y="2235201"/>
            <a:ext cx="0" cy="1582517"/>
          </a:xfrm>
          <a:prstGeom prst="line">
            <a:avLst/>
          </a:prstGeom>
          <a:ln w="825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E29C643-A4BA-4CF6-99A0-17C53E474879}"/>
              </a:ext>
            </a:extLst>
          </p:cNvPr>
          <p:cNvCxnSpPr>
            <a:cxnSpLocks/>
          </p:cNvCxnSpPr>
          <p:nvPr/>
        </p:nvCxnSpPr>
        <p:spPr>
          <a:xfrm>
            <a:off x="8301567" y="2214696"/>
            <a:ext cx="0" cy="1488061"/>
          </a:xfrm>
          <a:prstGeom prst="line">
            <a:avLst/>
          </a:prstGeom>
          <a:ln w="825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028EA24-8F1E-49AA-878F-3A21B95C59A6}"/>
              </a:ext>
            </a:extLst>
          </p:cNvPr>
          <p:cNvSpPr txBox="1"/>
          <p:nvPr/>
        </p:nvSpPr>
        <p:spPr>
          <a:xfrm>
            <a:off x="6189133" y="4878674"/>
            <a:ext cx="2844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Тканевой активатор плазминогена -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C34D5B-2737-421B-B074-FC27AD4EBEE2}"/>
              </a:ext>
            </a:extLst>
          </p:cNvPr>
          <p:cNvSpPr txBox="1"/>
          <p:nvPr/>
        </p:nvSpPr>
        <p:spPr>
          <a:xfrm>
            <a:off x="6880366" y="903499"/>
            <a:ext cx="135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Плазминоген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6E3506A-0D49-434D-9075-9E68120678FE}"/>
              </a:ext>
            </a:extLst>
          </p:cNvPr>
          <p:cNvCxnSpPr/>
          <p:nvPr/>
        </p:nvCxnSpPr>
        <p:spPr>
          <a:xfrm>
            <a:off x="7602431" y="3817717"/>
            <a:ext cx="102236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C4CD8269-00F0-4BD9-B4A7-25529D0B4633}"/>
              </a:ext>
            </a:extLst>
          </p:cNvPr>
          <p:cNvSpPr/>
          <p:nvPr/>
        </p:nvSpPr>
        <p:spPr>
          <a:xfrm rot="16200000">
            <a:off x="6334754" y="2641396"/>
            <a:ext cx="1706212" cy="634658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Активация</a:t>
            </a:r>
          </a:p>
        </p:txBody>
      </p:sp>
      <p:cxnSp>
        <p:nvCxnSpPr>
          <p:cNvPr id="24" name="Соединитель: изогнутый 23">
            <a:extLst>
              <a:ext uri="{FF2B5EF4-FFF2-40B4-BE49-F238E27FC236}">
                <a16:creationId xmlns:a16="http://schemas.microsoft.com/office/drawing/2014/main" id="{E131467B-45AB-4F01-A010-CF560B9D3A62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V="1">
            <a:off x="4572000" y="1165109"/>
            <a:ext cx="2308366" cy="598756"/>
          </a:xfrm>
          <a:prstGeom prst="curvedConnector3">
            <a:avLst>
              <a:gd name="adj1" fmla="val 50000"/>
            </a:avLst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704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F15E0-E477-44A1-97A2-219116B0A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0" y="379552"/>
            <a:ext cx="4757738" cy="890587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4000" dirty="0">
                <a:solidFill>
                  <a:srgbClr val="C00000"/>
                </a:solidFill>
              </a:rPr>
            </a:br>
            <a:br>
              <a:rPr lang="ru-RU" sz="4000" dirty="0">
                <a:solidFill>
                  <a:srgbClr val="C00000"/>
                </a:solidFill>
              </a:rPr>
            </a:br>
            <a:br>
              <a:rPr lang="ru-RU" sz="4000" dirty="0">
                <a:solidFill>
                  <a:srgbClr val="C00000"/>
                </a:solidFill>
              </a:rPr>
            </a:br>
            <a:br>
              <a:rPr lang="ru-RU" sz="4000" dirty="0">
                <a:solidFill>
                  <a:srgbClr val="C00000"/>
                </a:solidFill>
              </a:rPr>
            </a:br>
            <a:b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1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Антифибринолитики (транексамовая кислота) для лечения ОМК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5818FC-1CC3-40E2-BF38-015694BAD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1806517"/>
            <a:ext cx="7886700" cy="4566003"/>
          </a:xfrm>
        </p:spPr>
        <p:txBody>
          <a:bodyPr>
            <a:normAutofit/>
          </a:bodyPr>
          <a:lstStyle/>
          <a:p>
            <a:pPr algn="ctr"/>
            <a:endParaRPr lang="ru-RU" alt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найдено каких-либо доказательств</a:t>
            </a: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побочные эффекты (в том числе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опасных для жизни тромбов)</a:t>
            </a: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увеличивались у женщин, принимающих лечение антифибринолитиками,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плацебо или другими видами лечения ОМК.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alt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Транексамовую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кислоту следует применять с осторожностью женщинам с другими факторами риска тромбоза или 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назначают вместе с комбинированными гормональными </a:t>
            </a:r>
            <a:r>
              <a:rPr lang="ru-RU" alt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контрацептивами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(КГК).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altLang="ru-RU" dirty="0">
              <a:solidFill>
                <a:schemeClr val="tx1"/>
              </a:solidFill>
            </a:endParaRPr>
          </a:p>
          <a:p>
            <a:endParaRPr lang="ru-RU" altLang="ru-RU" dirty="0">
              <a:solidFill>
                <a:schemeClr val="tx1"/>
              </a:solidFill>
            </a:endParaRPr>
          </a:p>
          <a:p>
            <a:endParaRPr lang="ru-RU" altLang="ru-RU" sz="1400" dirty="0"/>
          </a:p>
          <a:p>
            <a:endParaRPr lang="ru-RU" altLang="ru-RU" sz="14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42212A-758F-45A8-9E95-14C903E83F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459" y="28352"/>
            <a:ext cx="2721769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21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6606D-2FE4-4183-B7A1-9488E2C9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68760"/>
            <a:ext cx="4896544" cy="912181"/>
          </a:xfrm>
        </p:spPr>
        <p:txBody>
          <a:bodyPr>
            <a:normAutofit fontScale="90000"/>
          </a:bodyPr>
          <a:lstStyle/>
          <a:p>
            <a:br>
              <a:rPr lang="ru-RU" sz="1800" b="1" i="1" kern="0" dirty="0">
                <a:solidFill>
                  <a:srgbClr val="002060"/>
                </a:solidFill>
              </a:rPr>
            </a:br>
            <a:r>
              <a:rPr lang="ru-RU" sz="2200" b="1" i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действия транексамовой кислоты</a:t>
            </a:r>
            <a:br>
              <a:rPr lang="ru-RU" sz="1800" b="1" i="1" kern="0" dirty="0">
                <a:solidFill>
                  <a:srgbClr val="00B050"/>
                </a:solidFill>
              </a:rPr>
            </a:b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65A442-A1F6-48AD-9602-390786279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298" y="2126212"/>
            <a:ext cx="3224614" cy="3811588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Транексамовая кислота </a:t>
            </a:r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увеличивает 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тромботические риски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пациента благодаря своему механизму действия: 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подавление фибринолиза не стимулирует новое тромбообразование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пролонгирует растворение уже образовавшегося тромба до достижения эффективного гемостаза.</a:t>
            </a:r>
          </a:p>
          <a:p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 же время у пациенток с тромботическими осложнениями в анамнезе ТК необходимо применять с осторожностью.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876CA3-48CF-4468-AB09-02FCB4EFD3EB}"/>
              </a:ext>
            </a:extLst>
          </p:cNvPr>
          <p:cNvSpPr/>
          <p:nvPr/>
        </p:nvSpPr>
        <p:spPr>
          <a:xfrm>
            <a:off x="755576" y="188640"/>
            <a:ext cx="78331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Тромботические риски гемостатической терапии</a:t>
            </a:r>
          </a:p>
          <a:p>
            <a:pPr algn="ctr" defTabSz="685800">
              <a:defRPr/>
            </a:pPr>
            <a:endParaRPr lang="ru-RU" sz="2000" b="1" kern="0" dirty="0">
              <a:solidFill>
                <a:srgbClr val="FF0000"/>
              </a:solidFill>
            </a:endParaRPr>
          </a:p>
        </p:txBody>
      </p:sp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1E8E599F-F215-49D6-84CD-9FDE33A1C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02" y="1790053"/>
            <a:ext cx="33528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905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Негормональные методы</a:t>
            </a:r>
            <a:r>
              <a:rPr lang="en-GB" sz="2800" b="1" dirty="0"/>
              <a:t>: </a:t>
            </a:r>
            <a:r>
              <a:rPr lang="ru-RU" sz="2800" b="1" dirty="0" err="1"/>
              <a:t>транексамовая</a:t>
            </a:r>
            <a:r>
              <a:rPr lang="ru-RU" sz="2800" b="1" dirty="0"/>
              <a:t> кислота</a:t>
            </a:r>
            <a:endParaRPr lang="en-GB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391810"/>
              </p:ext>
            </p:extLst>
          </p:nvPr>
        </p:nvGraphicFramePr>
        <p:xfrm>
          <a:off x="1032936" y="2244201"/>
          <a:ext cx="7134752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461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Побочные эффекты</a:t>
                      </a:r>
                      <a:r>
                        <a:rPr lang="ru-RU" sz="1600" baseline="30000" dirty="0"/>
                        <a:t>1,2,3</a:t>
                      </a:r>
                      <a:endParaRPr lang="en-GB" sz="1600" dirty="0"/>
                    </a:p>
                  </a:txBody>
                  <a:tcPr marL="78170" marR="7817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Клинические аспекты</a:t>
                      </a:r>
                      <a:r>
                        <a:rPr lang="ru-RU" sz="1600" baseline="30000" dirty="0"/>
                        <a:t>1,2</a:t>
                      </a:r>
                      <a:endParaRPr lang="en-GB" sz="1600" dirty="0"/>
                    </a:p>
                  </a:txBody>
                  <a:tcPr marL="78170" marR="7817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0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Частые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расстройство пищеварения, диарея, головная боль.</a:t>
                      </a:r>
                      <a:endParaRPr lang="en-GB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/>
                        <a:t>Возможны побочные эффекты со стороны глаз</a:t>
                      </a:r>
                      <a:r>
                        <a:rPr lang="en-GB" sz="1800" baseline="0" dirty="0"/>
                        <a:t> (</a:t>
                      </a:r>
                      <a:r>
                        <a:rPr lang="ru-RU" sz="1800" baseline="0" dirty="0"/>
                        <a:t>изменения цветового зрения</a:t>
                      </a:r>
                      <a:r>
                        <a:rPr lang="en-GB" sz="1800" baseline="0" dirty="0"/>
                        <a:t>/</a:t>
                      </a:r>
                      <a:r>
                        <a:rPr lang="ru-RU" sz="1800" baseline="0" dirty="0"/>
                        <a:t>остроты зрения</a:t>
                      </a:r>
                      <a:r>
                        <a:rPr lang="en-GB" sz="1800" baseline="0" dirty="0"/>
                        <a:t>)</a:t>
                      </a:r>
                    </a:p>
                  </a:txBody>
                  <a:tcPr marL="78170" marR="7817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baseline="0" dirty="0"/>
                        <a:t>Нет контрацептивного эффекта</a:t>
                      </a:r>
                      <a:endParaRPr lang="en-GB" sz="1800" baseline="0" dirty="0"/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baseline="0" dirty="0"/>
                        <a:t>Лечение должно быть прекращено, если улучшения не наблюдается в течение 3 циклов</a:t>
                      </a:r>
                      <a:endParaRPr lang="en-GB" sz="1800" baseline="0" dirty="0"/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baseline="0" dirty="0" err="1"/>
                        <a:t>Транексамовая</a:t>
                      </a:r>
                      <a:r>
                        <a:rPr lang="ru-RU" sz="1800" baseline="0" dirty="0"/>
                        <a:t> кислота не обладает обезболивающим эффектом</a:t>
                      </a:r>
                      <a:endParaRPr lang="en-GB" sz="1800" baseline="0" dirty="0"/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baseline="0" dirty="0" err="1"/>
                        <a:t>Транексамовая</a:t>
                      </a:r>
                      <a:r>
                        <a:rPr lang="ru-RU" sz="1800" baseline="0" dirty="0"/>
                        <a:t> кислота противопоказана пациенткам с тромбозами в анамнезе</a:t>
                      </a:r>
                      <a:endParaRPr lang="en-GB" sz="1800" dirty="0"/>
                    </a:p>
                  </a:txBody>
                  <a:tcPr marL="78170" marR="7817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7325" y="6179467"/>
            <a:ext cx="7237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1.  NICE </a:t>
            </a:r>
            <a:r>
              <a:rPr lang="en-GB" sz="900" i="1" dirty="0"/>
              <a:t>Heavy Menstrual Bleeding Clinical Guideline 44</a:t>
            </a:r>
            <a:r>
              <a:rPr lang="en-GB" sz="900" dirty="0"/>
              <a:t>; 2007; </a:t>
            </a:r>
            <a:r>
              <a:rPr lang="ru-RU" sz="900" dirty="0"/>
              <a:t>2</a:t>
            </a:r>
            <a:r>
              <a:rPr lang="en-GB" sz="900" dirty="0"/>
              <a:t>. Singh S, et al. SOGC Clinical Practice Guideline</a:t>
            </a:r>
            <a:r>
              <a:rPr lang="en-GB" sz="900" i="1" dirty="0"/>
              <a:t>. J Obstet Gynaecol Can </a:t>
            </a:r>
            <a:r>
              <a:rPr lang="en-GB" sz="900" dirty="0"/>
              <a:t>2013;35(5 eSuppl):S1-S28; </a:t>
            </a:r>
            <a:r>
              <a:rPr lang="ru-RU" sz="900" dirty="0"/>
              <a:t>3. </a:t>
            </a:r>
            <a:r>
              <a:rPr lang="en-GB" sz="900" dirty="0"/>
              <a:t>Fox KE. </a:t>
            </a:r>
            <a:r>
              <a:rPr lang="en-GB" sz="900" dirty="0" err="1"/>
              <a:t>Curr</a:t>
            </a:r>
            <a:r>
              <a:rPr lang="en-GB" sz="900" dirty="0"/>
              <a:t> Med Res </a:t>
            </a:r>
            <a:r>
              <a:rPr lang="en-GB" sz="900" dirty="0" err="1"/>
              <a:t>Opin</a:t>
            </a:r>
            <a:r>
              <a:rPr lang="en-GB" sz="900" dirty="0"/>
              <a:t> 2012;28(9):1517-1525. </a:t>
            </a:r>
          </a:p>
          <a:p>
            <a:endParaRPr lang="en-GB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985838" y="1372507"/>
            <a:ext cx="7219949" cy="646331"/>
          </a:xfrm>
          <a:prstGeom prst="rect">
            <a:avLst/>
          </a:prstGeom>
          <a:gradFill flip="none" rotWithShape="1">
            <a:gsLst>
              <a:gs pos="0">
                <a:srgbClr val="4F00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Таблетки принимаются по</a:t>
            </a:r>
            <a:r>
              <a:rPr lang="en-US" b="1" dirty="0">
                <a:solidFill>
                  <a:srgbClr val="FFFFFF"/>
                </a:solidFill>
              </a:rPr>
              <a:t> 1 </a:t>
            </a:r>
            <a:r>
              <a:rPr lang="ru-RU" b="1" dirty="0">
                <a:solidFill>
                  <a:srgbClr val="FFFFFF"/>
                </a:solidFill>
              </a:rPr>
              <a:t>г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3-4 раза в день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в первый день менструального кровотечения  и 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до 4-х дней</a:t>
            </a:r>
            <a:r>
              <a:rPr lang="en-GB" b="1" baseline="30000" dirty="0">
                <a:solidFill>
                  <a:srgbClr val="FFFFFF"/>
                </a:solidFill>
              </a:rPr>
              <a:t>1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9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85200" cy="5489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Негормональное лечение</a:t>
            </a:r>
            <a:r>
              <a:rPr lang="en-GB" sz="2800" b="1" dirty="0">
                <a:solidFill>
                  <a:srgbClr val="C00000"/>
                </a:solidFill>
                <a:latin typeface="Arial Black" pitchFamily="34" charset="0"/>
              </a:rPr>
              <a:t>: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НПВП</a:t>
            </a:r>
            <a:endParaRPr lang="en-GB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206" y="6211669"/>
            <a:ext cx="720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1. Boots Ibuprofen SmPC. 2. Coulter A, et al . </a:t>
            </a:r>
            <a:r>
              <a:rPr lang="en-GB" sz="900" i="1" dirty="0"/>
              <a:t>Int J of Technol Assess Health Care </a:t>
            </a:r>
            <a:r>
              <a:rPr lang="en-GB" sz="900" dirty="0"/>
              <a:t>1995;11(3):456-471; 3. NICE </a:t>
            </a:r>
            <a:r>
              <a:rPr lang="en-GB" sz="900" i="1" dirty="0"/>
              <a:t>Heavy Menstrual Bleeding Clinical Guideline 44</a:t>
            </a:r>
            <a:r>
              <a:rPr lang="en-GB" sz="900" dirty="0"/>
              <a:t>; 2007; 4. </a:t>
            </a:r>
            <a:r>
              <a:rPr lang="pt-BR" sz="900" dirty="0"/>
              <a:t>Bitzer J, et al. Medical </a:t>
            </a:r>
            <a:r>
              <a:rPr lang="en-GB" sz="900" dirty="0"/>
              <a:t>management of heavy menstrual bleeding: a systematic review of the literature . </a:t>
            </a:r>
            <a:r>
              <a:rPr lang="en-US" sz="900" dirty="0" err="1"/>
              <a:t>Obstet</a:t>
            </a:r>
            <a:r>
              <a:rPr lang="en-US" sz="900" dirty="0"/>
              <a:t> </a:t>
            </a:r>
            <a:r>
              <a:rPr lang="en-US" sz="900" dirty="0" err="1"/>
              <a:t>Gynecol</a:t>
            </a:r>
            <a:r>
              <a:rPr lang="en-US" sz="900" dirty="0"/>
              <a:t> Survey, 2015 Feb;70(2):115-30</a:t>
            </a:r>
            <a:r>
              <a:rPr lang="en-GB" sz="900" dirty="0"/>
              <a:t>; 5. Lethaby A, et al. </a:t>
            </a:r>
            <a:r>
              <a:rPr lang="en-GB" sz="900" i="1" dirty="0"/>
              <a:t>Cochrane Database Syst Rev </a:t>
            </a:r>
            <a:r>
              <a:rPr lang="en-GB" sz="900" dirty="0"/>
              <a:t>2007;4:CD000400. 6. Singh S, et al. SOGC Clinical Practice Guideline. </a:t>
            </a:r>
            <a:r>
              <a:rPr lang="en-GB" sz="900" i="1" dirty="0"/>
              <a:t>J Obstet Gynaecol Can </a:t>
            </a:r>
            <a:r>
              <a:rPr lang="en-GB" sz="900" dirty="0"/>
              <a:t>2013;35(5 eSuppl):S1-S28. 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59514"/>
              </p:ext>
            </p:extLst>
          </p:nvPr>
        </p:nvGraphicFramePr>
        <p:xfrm>
          <a:off x="251361" y="1624146"/>
          <a:ext cx="835292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6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baseline="0" dirty="0"/>
                        <a:t>Эффективность</a:t>
                      </a:r>
                      <a:r>
                        <a:rPr lang="ru-RU" sz="1600" baseline="30000" dirty="0"/>
                        <a:t>1</a:t>
                      </a:r>
                      <a:r>
                        <a:rPr lang="en-GB" sz="1600" baseline="30000" dirty="0"/>
                        <a:t>-</a:t>
                      </a:r>
                      <a:r>
                        <a:rPr lang="ru-RU" sz="1600" baseline="30000" dirty="0"/>
                        <a:t>4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baseline="0" dirty="0"/>
                        <a:t>Когда могут применяться</a:t>
                      </a:r>
                      <a:r>
                        <a:rPr lang="ru-RU" sz="1600" baseline="30000" dirty="0"/>
                        <a:t>2,5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7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/>
                        <a:t>Эффективность в уменьшении кровопотери зависит от типа НПВП, его дозы и длительности терапии</a:t>
                      </a:r>
                      <a:endParaRPr lang="en-GB" sz="16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НПВП за счет подавления активности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циклооксигеназы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изменения соотношения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простациклина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тромбоксана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снижают кровопотерю на 20-40% и могут использоваться у девочек-подростков с </a:t>
                      </a:r>
                      <a:r>
                        <a:rPr lang="ru-RU" sz="1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дисменореей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 патологии эндометрия или системы гемостаза </a:t>
                      </a:r>
                      <a:endParaRPr lang="en-GB" sz="1600" i="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Препараты: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Напроксен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 250 мг  или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-Ибупрофен** 600 мг  или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Нимесулид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 100 мг максимально 2 раза в сутки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применяют за 1 день до начала или в 1 день обильной и болезненной менструации в течение 3-5 дней при отсутствии противопоказаний. Следует избегать применения НПВП у подростков с АМК-С (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коагулопатия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без согласования с гематологом.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 получение информированного добровольного согласия на лечение при наличии в официальной инструкции к лекарственному препарату возраста, ограничивающего применение НПВП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7584" y="764704"/>
            <a:ext cx="7200482" cy="646331"/>
          </a:xfrm>
          <a:prstGeom prst="rect">
            <a:avLst/>
          </a:prstGeom>
          <a:gradFill flip="none" rotWithShape="1">
            <a:gsLst>
              <a:gs pos="0">
                <a:srgbClr val="4F00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Механизм действия</a:t>
            </a:r>
            <a:r>
              <a:rPr lang="en-GB" b="1" dirty="0">
                <a:solidFill>
                  <a:schemeClr val="bg1"/>
                </a:solidFill>
              </a:rPr>
              <a:t>: </a:t>
            </a:r>
            <a:r>
              <a:rPr lang="ru-RU" b="1" dirty="0">
                <a:solidFill>
                  <a:schemeClr val="bg1"/>
                </a:solidFill>
              </a:rPr>
              <a:t>НПВП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уменьшают продукцию простагландинов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и усиливают </a:t>
            </a:r>
            <a:r>
              <a:rPr lang="ru-RU" b="1" dirty="0" err="1">
                <a:solidFill>
                  <a:schemeClr val="bg1"/>
                </a:solidFill>
              </a:rPr>
              <a:t>констрикцию</a:t>
            </a:r>
            <a:r>
              <a:rPr lang="ru-RU" b="1" dirty="0">
                <a:solidFill>
                  <a:schemeClr val="bg1"/>
                </a:solidFill>
              </a:rPr>
              <a:t> сосудов матки</a:t>
            </a:r>
            <a:r>
              <a:rPr lang="ru-RU" b="1" baseline="30000" dirty="0">
                <a:solidFill>
                  <a:schemeClr val="bg1"/>
                </a:solidFill>
              </a:rPr>
              <a:t>5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84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89" y="209320"/>
            <a:ext cx="8824511" cy="881578"/>
          </a:xfrm>
        </p:spPr>
        <p:txBody>
          <a:bodyPr>
            <a:normAutofit/>
          </a:bodyPr>
          <a:lstStyle/>
          <a:p>
            <a:r>
              <a:rPr lang="ru-RU" sz="2800" b="1" dirty="0"/>
              <a:t>Могут ли быть рекомендованы НПВП больным астмой</a:t>
            </a:r>
            <a:r>
              <a:rPr lang="en-GB" sz="2800" b="1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882" y="6328310"/>
            <a:ext cx="71588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sz="900" dirty="0"/>
              <a:t>1. NICE </a:t>
            </a:r>
            <a:r>
              <a:rPr lang="en-GB" sz="900" i="1" dirty="0"/>
              <a:t>Clinical Guideline 44.</a:t>
            </a:r>
            <a:r>
              <a:rPr lang="en-GB" sz="900" dirty="0"/>
              <a:t> 2007; 2. Levy S, Volans G. </a:t>
            </a:r>
            <a:r>
              <a:rPr lang="en-GB" sz="900" i="1" dirty="0"/>
              <a:t>Drug Saf </a:t>
            </a:r>
            <a:r>
              <a:rPr lang="en-GB" sz="900" dirty="0"/>
              <a:t>2001;24(11):829-41.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872142"/>
              </p:ext>
            </p:extLst>
          </p:nvPr>
        </p:nvGraphicFramePr>
        <p:xfrm>
          <a:off x="898525" y="1452563"/>
          <a:ext cx="7297738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89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НПВП</a:t>
                      </a:r>
                      <a:r>
                        <a:rPr lang="en-GB" sz="22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могут</a:t>
                      </a:r>
                      <a:r>
                        <a:rPr lang="ru-RU" sz="2200" b="1" i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быть причиной ухудшения течения астмы</a:t>
                      </a:r>
                      <a:r>
                        <a:rPr lang="en-GB" sz="2200" b="1" i="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2200" b="1" i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i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их следует применять </a:t>
                      </a:r>
                      <a:r>
                        <a:rPr lang="ru-RU" sz="2200" b="1" i="0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осторожностью</a:t>
                      </a:r>
                      <a:r>
                        <a:rPr lang="en-GB" sz="22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u="non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пациентов с астмой в анамнезе</a:t>
                      </a:r>
                      <a:r>
                        <a:rPr lang="en-GB" sz="2200" b="1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2200" b="1" kern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673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НПВП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противопоказаны для применения у больных, у которых приступы астмы провоцируются аспирином или НПВП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 тщательно собрать анамнез перед назначением НПВП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055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310563" cy="5078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369664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8148" y="214290"/>
            <a:ext cx="928694" cy="704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1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44824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Рекомендуется использовать у девочек-подростков с ТМК или ОМК без органической патологии и отсутствием противопоказаний к приему эстрогенов комбинированные оральные </a:t>
            </a:r>
            <a:r>
              <a:rPr lang="ru-RU" dirty="0" err="1"/>
              <a:t>контрацептивы</a:t>
            </a:r>
            <a:r>
              <a:rPr lang="ru-RU" dirty="0"/>
              <a:t> (КОК) – по </a:t>
            </a:r>
            <a:r>
              <a:rPr lang="ru-RU" dirty="0" err="1"/>
              <a:t>анатомо-терапевтическо-химической</a:t>
            </a:r>
            <a:r>
              <a:rPr lang="ru-RU" dirty="0"/>
              <a:t> (АТХ) классификации  </a:t>
            </a:r>
            <a:r>
              <a:rPr lang="ru-RU" dirty="0" err="1"/>
              <a:t>прогестагены</a:t>
            </a:r>
            <a:r>
              <a:rPr lang="ru-RU" dirty="0"/>
              <a:t> и эстрогены (фиксированные сочетания)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396EC9-6701-434F-8DC7-78D0CB550E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3791769" cy="44128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1560" y="260649"/>
            <a:ext cx="78867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Гормональные методы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КОК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467544" y="1157260"/>
            <a:ext cx="799288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Согласно международным клиническим рекомендациям и отечественному национальному руководству по лечению АМК у девочек-подростков в целях остановки ТМК или ОМК гормональными препаратами первой или второй линии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гемостатической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терапии являются монофазные КОК с 30 мкг </a:t>
            </a:r>
            <a:r>
              <a:rPr kumimoji="0" lang="ru-RU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этинилэстрадиола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(ЭЭ) в составе таблетки каждые 6-8 часов (90-120 мкг ЭЭ в сутки).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озможно использование разовой дозы 15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мкг ЭЭ каждые 6 часов (60 мкг ЭЭ в сутки) при сохранении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высокой эффективности (у 90% остановка АМК происходит на 1-2 сутки применения).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остановки кровотечения (как правило в течение 24-48 часов) -</a:t>
            </a:r>
            <a:r>
              <a:rPr kumimoji="0" lang="ru-RU" sz="14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ежедневное уменьшение суточной дозы на 1 таблетку. При сокращении суточной дозы до 1 таблетки (30мкг ЭЭ) - продолжение приема КОК до нормализации уровня гемоглобина - для того, чтобы девочка перенесла потенциально тяжелое кровотечение отмены.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девочек-подростков с сопутствующими нарушениями свертываемости крови оптимально непрерывное применение КОК.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Учитывая отсутствие показаний к применению современных КОК для остановки АМК в официальных инструкциях, </a:t>
            </a: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требуется информированное добровольное согласие девочки-подростка или ее законного представителя на использование указанной схемы </a:t>
            </a:r>
            <a:r>
              <a:rPr kumimoji="0" lang="ru-RU" sz="1400" b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гемостатической</a:t>
            </a: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гормональной терапии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3568" y="260648"/>
            <a:ext cx="7886700" cy="7596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Гормональные методы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КОК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03648" y="2492896"/>
          <a:ext cx="6048375" cy="3797173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Код МКБ-10: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ID: KP258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URL: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N</a:t>
                      </a: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92.2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Возрастная</a:t>
                      </a:r>
                      <a:r>
                        <a:rPr lang="ru-RU" sz="18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группа: </a:t>
                      </a: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дети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95725" algn="l"/>
                        </a:tabLst>
                        <a:defRPr/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Год утверждения: 2021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95725" algn="l"/>
                        </a:tabLs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Профессиональные ассоциации: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Ассоциация детских и подростковых гинекологов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</a:rPr>
                        <a:t>Российское общество акушеров-гинекологов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3843" name="Надпись 26"/>
          <p:cNvSpPr txBox="1">
            <a:spLocks/>
          </p:cNvSpPr>
          <p:nvPr/>
        </p:nvSpPr>
        <p:spPr bwMode="auto">
          <a:xfrm>
            <a:off x="1835696" y="476672"/>
            <a:ext cx="2008187" cy="25400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cs typeface="Arial" pitchFamily="34" charset="0"/>
              </a:rPr>
              <a:t>Клинические рекомендации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1043608" y="1309410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Аномальные маточные кровотечения в пубертатном периоде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3" descr="https://rusapag.medtouch.org/static/img/rusp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381250" cy="214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В качестве альтернативы КОК у подростков с </a:t>
            </a:r>
            <a:r>
              <a:rPr lang="ru-RU" dirty="0" err="1"/>
              <a:t>ановуляторными</a:t>
            </a:r>
            <a:r>
              <a:rPr lang="ru-RU" dirty="0"/>
              <a:t> АМК или при наличии противопоказаний к применению эстрогенов возможно применение </a:t>
            </a:r>
            <a:r>
              <a:rPr lang="ru-RU" b="1" dirty="0" err="1">
                <a:solidFill>
                  <a:srgbClr val="FF0000"/>
                </a:solidFill>
              </a:rPr>
              <a:t>прогестагенов</a:t>
            </a:r>
            <a:r>
              <a:rPr lang="ru-RU" dirty="0"/>
              <a:t> (по АТХ – </a:t>
            </a:r>
            <a:r>
              <a:rPr lang="ru-RU" dirty="0" err="1"/>
              <a:t>прогестагены</a:t>
            </a:r>
            <a:r>
              <a:rPr lang="ru-RU" dirty="0"/>
              <a:t>) с целью обеспечения полноценной секреторной трансформации эндометрия. </a:t>
            </a:r>
          </a:p>
          <a:p>
            <a:endParaRPr lang="ru-RU" b="1" i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dirty="0" err="1">
                <a:solidFill>
                  <a:srgbClr val="FF0000"/>
                </a:solidFill>
              </a:rPr>
              <a:t>норэтистерона</a:t>
            </a:r>
            <a:r>
              <a:rPr lang="ru-RU" dirty="0">
                <a:solidFill>
                  <a:srgbClr val="FF0000"/>
                </a:solidFill>
              </a:rPr>
              <a:t> ацетат </a:t>
            </a:r>
            <a:r>
              <a:rPr lang="ru-RU" dirty="0"/>
              <a:t>(</a:t>
            </a:r>
            <a:r>
              <a:rPr lang="ru-RU" dirty="0" err="1"/>
              <a:t>норэтиндрон</a:t>
            </a:r>
            <a:r>
              <a:rPr lang="ru-RU" dirty="0"/>
              <a:t>)** - </a:t>
            </a:r>
            <a:r>
              <a:rPr lang="ru-RU" dirty="0">
                <a:solidFill>
                  <a:srgbClr val="FF0000"/>
                </a:solidFill>
              </a:rPr>
              <a:t>5-10 мг каждые 6 часов 7-10 дней</a:t>
            </a:r>
            <a:r>
              <a:rPr lang="ru-RU" dirty="0"/>
              <a:t> до остановки кровотечения с последующим медленным (по 5 мг в неделю) снижением суточной дозы. </a:t>
            </a:r>
          </a:p>
          <a:p>
            <a:pPr>
              <a:buFontTx/>
              <a:buChar char="-"/>
            </a:pPr>
            <a:r>
              <a:rPr lang="ru-RU" dirty="0" err="1">
                <a:solidFill>
                  <a:srgbClr val="FF0000"/>
                </a:solidFill>
              </a:rPr>
              <a:t>дидрогестерон</a:t>
            </a:r>
            <a:r>
              <a:rPr lang="ru-RU" dirty="0"/>
              <a:t>** (по 10 мг 2 раза в сутки в течение 7 дней), но только применение </a:t>
            </a:r>
            <a:r>
              <a:rPr lang="ru-RU" dirty="0" err="1"/>
              <a:t>прогестагенов</a:t>
            </a:r>
            <a:r>
              <a:rPr lang="ru-RU" dirty="0"/>
              <a:t> у девочек-подростков по 3 раза в сутки по эффективности сопоставимо с гормональным гемостазом КОК. </a:t>
            </a:r>
          </a:p>
          <a:p>
            <a:pPr>
              <a:buFontTx/>
              <a:buChar char="-"/>
            </a:pPr>
            <a:endParaRPr lang="ru-RU" i="1" dirty="0"/>
          </a:p>
          <a:p>
            <a:r>
              <a:rPr lang="ru-RU" b="1" i="1" dirty="0" err="1">
                <a:solidFill>
                  <a:srgbClr val="00B050"/>
                </a:solidFill>
              </a:rPr>
              <a:t>Комментарии:Учитывая</a:t>
            </a:r>
            <a:r>
              <a:rPr lang="ru-RU" b="1" i="1" dirty="0">
                <a:solidFill>
                  <a:srgbClr val="00B050"/>
                </a:solidFill>
              </a:rPr>
              <a:t> отсутствие показаний к применению </a:t>
            </a:r>
            <a:r>
              <a:rPr lang="ru-RU" b="1" i="1" dirty="0" err="1">
                <a:solidFill>
                  <a:srgbClr val="00B050"/>
                </a:solidFill>
              </a:rPr>
              <a:t>прогестегенов</a:t>
            </a:r>
            <a:r>
              <a:rPr lang="ru-RU" b="1" i="1" dirty="0">
                <a:solidFill>
                  <a:srgbClr val="00B050"/>
                </a:solidFill>
              </a:rPr>
              <a:t> у девочек-подростков в возрасте младше 18 лет, требуется информированное добровольное согласие пациентки и ее законного представителя на их использование в связи с отсутствием клинических исследований.</a:t>
            </a:r>
            <a:endParaRPr lang="ru-RU" b="1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i="1" dirty="0"/>
          </a:p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04664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ПРОГЕСТАГЕНЫ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917577"/>
            <a:ext cx="8286750" cy="502126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 descr="369664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8149" y="142852"/>
            <a:ext cx="928694" cy="704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5148064" y="2852936"/>
            <a:ext cx="3312368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48" y="186523"/>
            <a:ext cx="8401050" cy="88157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Гормональные методы</a:t>
            </a:r>
            <a:r>
              <a:rPr lang="en-GB" sz="2800" b="1" dirty="0">
                <a:solidFill>
                  <a:srgbClr val="C00000"/>
                </a:solidFill>
                <a:latin typeface="Arial Black" pitchFamily="34" charset="0"/>
              </a:rPr>
              <a:t>: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пероральные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 Black" pitchFamily="34" charset="0"/>
              </a:rPr>
              <a:t>прогестаген</a:t>
            </a:r>
            <a:r>
              <a:rPr lang="ru-RU" sz="2800" dirty="0" err="1">
                <a:solidFill>
                  <a:srgbClr val="C00000"/>
                </a:solidFill>
                <a:latin typeface="Arial Black" pitchFamily="34" charset="0"/>
              </a:rPr>
              <a:t>ы</a:t>
            </a:r>
            <a:endParaRPr lang="en-GB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069886"/>
              </p:ext>
            </p:extLst>
          </p:nvPr>
        </p:nvGraphicFramePr>
        <p:xfrm>
          <a:off x="659554" y="1700808"/>
          <a:ext cx="7583051" cy="4751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840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Эффективность</a:t>
                      </a:r>
                      <a:r>
                        <a:rPr lang="en-GB" sz="1600" baseline="30000" dirty="0"/>
                        <a:t>1-</a:t>
                      </a:r>
                      <a:r>
                        <a:rPr lang="ru-RU" sz="1600" baseline="30000" dirty="0"/>
                        <a:t>4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Когда применяются</a:t>
                      </a:r>
                      <a:r>
                        <a:rPr lang="ru-RU" sz="1600" baseline="30000" dirty="0"/>
                        <a:t>4,5</a:t>
                      </a:r>
                      <a:endParaRPr lang="en-GB" sz="1600" baseline="30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терапии 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6 месяцев позволяет в 2 раза снизить объем менструальной кровопотери и достигнуть регулирующего эффекта у 76-93% девочек-подростков.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Учитывая отсутствие показаний к применению </a:t>
                      </a:r>
                      <a:r>
                        <a:rPr lang="ru-RU" sz="1400" i="0" u="sng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прогестегенов</a:t>
                      </a:r>
                      <a:r>
                        <a:rPr lang="ru-RU" sz="1400" i="0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девочек-подростков в возрасте младше 18 лет, требуется информированное добровольное согласие пациентки и ее законного представителя на их использование в связи с отсутствием клинических исследований.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лечения хронического ОМК у девочек-подростков пероральные </a:t>
                      </a:r>
                      <a:r>
                        <a:rPr lang="ru-RU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прогестагены</a:t>
                      </a: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назначают с 5 по 25 день менструального цикла: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норэтистерон</a:t>
                      </a: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5-10 мг/сутки или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дидрогестерон</a:t>
                      </a: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10-20 мг/сутки с сопоставимой с КОК эффективностью.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предотвращения рецидива </a:t>
                      </a:r>
                      <a:r>
                        <a:rPr lang="ru-RU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ановуляторного</a:t>
                      </a: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АМК: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норэтистерон</a:t>
                      </a: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ацетат - в дозе 5-10 мг в сутки применяется с 16 по 25 день менструального цикла,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Дидрогестерон</a:t>
                      </a:r>
                      <a:r>
                        <a:rPr lang="ru-RU" sz="14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дозе 20 мг в сутки - с 11 по 25 дни менструального цикла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GB" sz="1600" i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5517232"/>
            <a:ext cx="81369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900" dirty="0"/>
              <a:t>1. </a:t>
            </a:r>
            <a:r>
              <a:rPr lang="en-US" sz="900" dirty="0" err="1"/>
              <a:t>Karakus</a:t>
            </a:r>
            <a:r>
              <a:rPr lang="en-US" sz="900" dirty="0"/>
              <a:t>, S. Efficacy of </a:t>
            </a:r>
            <a:r>
              <a:rPr lang="en-US" sz="900" dirty="0" err="1"/>
              <a:t>micronised</a:t>
            </a:r>
            <a:r>
              <a:rPr lang="en-US" sz="900" dirty="0"/>
              <a:t> vaginal progesterone versus oral </a:t>
            </a:r>
            <a:r>
              <a:rPr lang="en-US" sz="900" dirty="0" err="1"/>
              <a:t>dydrogestrone</a:t>
            </a:r>
            <a:r>
              <a:rPr lang="en-US" sz="900" dirty="0"/>
              <a:t> in the treatment of irregular dysfunctional uterine bleeding: a pilot </a:t>
            </a:r>
            <a:r>
              <a:rPr lang="en-US" sz="900" dirty="0" err="1"/>
              <a:t>randomised</a:t>
            </a:r>
            <a:r>
              <a:rPr lang="en-US" sz="900" dirty="0"/>
              <a:t> controlled trial / S. </a:t>
            </a:r>
            <a:r>
              <a:rPr lang="en-US" sz="900" dirty="0" err="1"/>
              <a:t>Karakus</a:t>
            </a:r>
            <a:r>
              <a:rPr lang="en-US" sz="900" dirty="0"/>
              <a:t>, G. Kiran, H. </a:t>
            </a:r>
            <a:r>
              <a:rPr lang="en-US" sz="900" dirty="0" err="1"/>
              <a:t>Ciralik</a:t>
            </a:r>
            <a:r>
              <a:rPr lang="en-US" sz="900" dirty="0"/>
              <a:t> // </a:t>
            </a:r>
            <a:r>
              <a:rPr lang="en-US" sz="900" dirty="0" err="1"/>
              <a:t>Aust</a:t>
            </a:r>
            <a:r>
              <a:rPr lang="en-US" sz="900" dirty="0"/>
              <a:t> N Z J </a:t>
            </a:r>
            <a:r>
              <a:rPr lang="en-US" sz="900" dirty="0" err="1"/>
              <a:t>Obstet</a:t>
            </a:r>
            <a:r>
              <a:rPr lang="en-US" sz="900" dirty="0"/>
              <a:t> </a:t>
            </a:r>
            <a:r>
              <a:rPr lang="en-US" sz="900" dirty="0" err="1"/>
              <a:t>Gynaecol</a:t>
            </a:r>
            <a:r>
              <a:rPr lang="en-US" sz="900" dirty="0"/>
              <a:t>. – 2009. – vol.49. – N 6. – P. 685-688.</a:t>
            </a:r>
            <a:endParaRPr lang="ru-RU" sz="900" dirty="0"/>
          </a:p>
          <a:p>
            <a:pPr lvl="0"/>
            <a:r>
              <a:rPr lang="ru-RU" sz="900" dirty="0"/>
              <a:t>2. </a:t>
            </a:r>
            <a:r>
              <a:rPr lang="en-US" sz="900" dirty="0"/>
              <a:t>Kakarla, N. The use of micronized progesterone for dysfunctional uterine bleeding in adolescent females / N. Kakarla, H.B. Boswell, R.K. </a:t>
            </a:r>
            <a:r>
              <a:rPr lang="en-US" sz="900" dirty="0" err="1"/>
              <a:t>Zurawin</a:t>
            </a:r>
            <a:r>
              <a:rPr lang="en-US" sz="900" dirty="0"/>
              <a:t> // Journal of pediatric &amp;adolescent gynecology. – 2006. – vol.19. – N 2. – P. 151-152.</a:t>
            </a:r>
            <a:endParaRPr lang="ru-RU" sz="900" dirty="0"/>
          </a:p>
          <a:p>
            <a:r>
              <a:rPr lang="ru-RU" sz="900" dirty="0"/>
              <a:t>3.Подзолкова, Н.М. Нормализация менструального цикла </a:t>
            </a:r>
            <a:r>
              <a:rPr lang="ru-RU" sz="900" dirty="0" err="1"/>
              <a:t>дидрогестероном</a:t>
            </a:r>
            <a:r>
              <a:rPr lang="ru-RU" sz="900" dirty="0"/>
              <a:t> / Н.М. </a:t>
            </a:r>
            <a:r>
              <a:rPr lang="ru-RU" sz="900" dirty="0" err="1"/>
              <a:t>Подзолкова</a:t>
            </a:r>
            <a:r>
              <a:rPr lang="ru-RU" sz="900" dirty="0"/>
              <a:t>, Т.Ф. </a:t>
            </a:r>
            <a:r>
              <a:rPr lang="ru-RU" sz="900" dirty="0" err="1"/>
              <a:t>Татарчук</a:t>
            </a:r>
            <a:r>
              <a:rPr lang="ru-RU" sz="900" dirty="0"/>
              <a:t>, А.М. </a:t>
            </a:r>
            <a:r>
              <a:rPr lang="ru-RU" sz="900" dirty="0" err="1"/>
              <a:t>Дощанова</a:t>
            </a:r>
            <a:r>
              <a:rPr lang="ru-RU" sz="900" dirty="0"/>
              <a:t>, Г.З. </a:t>
            </a:r>
            <a:r>
              <a:rPr lang="ru-RU" sz="900" dirty="0" err="1"/>
              <a:t>Ешимбетова</a:t>
            </a:r>
            <a:r>
              <a:rPr lang="ru-RU" sz="900" dirty="0"/>
              <a:t>, Л.В. </a:t>
            </a:r>
            <a:r>
              <a:rPr lang="ru-RU" sz="900" dirty="0" err="1"/>
              <a:t>Сумятина</a:t>
            </a:r>
            <a:r>
              <a:rPr lang="ru-RU" sz="900" dirty="0"/>
              <a:t> // Акушерство и гинекология. – 2018. - №6. – С. 70-76</a:t>
            </a:r>
          </a:p>
          <a:p>
            <a:pPr lvl="0"/>
            <a:r>
              <a:rPr lang="ru-RU" sz="900" dirty="0"/>
              <a:t>4. Инструкция по медицинскому применению лекарственного препарата «</a:t>
            </a:r>
            <a:r>
              <a:rPr lang="ru-RU" sz="900" dirty="0" err="1"/>
              <a:t>Норколут</a:t>
            </a:r>
            <a:r>
              <a:rPr lang="ru-RU" sz="900" dirty="0"/>
              <a:t>» ЛРС-14881/01-300819, 2020</a:t>
            </a:r>
          </a:p>
          <a:p>
            <a:pPr lvl="0"/>
            <a:r>
              <a:rPr lang="ru-RU" sz="900" dirty="0"/>
              <a:t>5. Инструкция по медицинскому применению лекарственного препарата «</a:t>
            </a:r>
            <a:r>
              <a:rPr lang="ru-RU" sz="900" dirty="0" err="1"/>
              <a:t>Дюфастон</a:t>
            </a:r>
            <a:r>
              <a:rPr lang="ru-RU" sz="900" dirty="0"/>
              <a:t>» ЛРС-011987/01-260717, 2019. </a:t>
            </a:r>
          </a:p>
          <a:p>
            <a:endParaRPr lang="en-GB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663497" y="1196752"/>
            <a:ext cx="7575166" cy="369332"/>
          </a:xfrm>
          <a:prstGeom prst="rect">
            <a:avLst/>
          </a:prstGeom>
          <a:gradFill flip="none" rotWithShape="1">
            <a:gsLst>
              <a:gs pos="0">
                <a:srgbClr val="4F00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Механизм действия</a:t>
            </a:r>
            <a:r>
              <a:rPr lang="en-GB" b="1" dirty="0">
                <a:solidFill>
                  <a:schemeClr val="bg1"/>
                </a:solidFill>
              </a:rPr>
              <a:t>: </a:t>
            </a:r>
            <a:r>
              <a:rPr lang="ru-RU" b="1" dirty="0">
                <a:solidFill>
                  <a:srgbClr val="FFFFFF"/>
                </a:solidFill>
              </a:rPr>
              <a:t>подавление пролиферации эндометрия</a:t>
            </a:r>
            <a:endParaRPr lang="en-GB" b="1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60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707088" cy="4715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Гормональные методы</a:t>
            </a:r>
            <a:r>
              <a:rPr lang="en-GB" sz="2800" b="1" dirty="0">
                <a:solidFill>
                  <a:srgbClr val="C00000"/>
                </a:solidFill>
                <a:latin typeface="Arial Black" pitchFamily="34" charset="0"/>
              </a:rPr>
              <a:t>: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 КОК</a:t>
            </a:r>
            <a:endParaRPr lang="en-GB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663814"/>
              </p:ext>
            </p:extLst>
          </p:nvPr>
        </p:nvGraphicFramePr>
        <p:xfrm>
          <a:off x="755576" y="1657914"/>
          <a:ext cx="8136904" cy="475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7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1600" baseline="0" dirty="0"/>
                        <a:t>Эффективность</a:t>
                      </a:r>
                      <a:endParaRPr lang="en-GB" sz="1600" dirty="0"/>
                    </a:p>
                  </a:txBody>
                  <a:tcPr marL="78153" marR="78153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u-RU" sz="1600" baseline="0" dirty="0"/>
                        <a:t>Когда применяются</a:t>
                      </a:r>
                      <a:endParaRPr lang="en-GB" sz="1600" dirty="0"/>
                    </a:p>
                  </a:txBody>
                  <a:tcPr marL="78153" marR="78153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4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монофазных КОК, содержащих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этинилэстрадиол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левоноргестрел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каждой таблетке позволяет</a:t>
                      </a:r>
                      <a:r>
                        <a:rPr lang="ru-RU" sz="16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снизить объем кровопотери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43-69%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КОК, имеющих в составе эстрадиола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валерат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диеногест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динамическом режиме - на 88% </a:t>
                      </a:r>
                      <a:endParaRPr lang="en-GB" sz="1600" i="0" baseline="0" dirty="0"/>
                    </a:p>
                  </a:txBody>
                  <a:tcPr marL="78153" marR="78153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Рекомендуется использовать у нуждающихся в контрацепции сексуально активных  девочек-подростков с ОМК без органической патологии и отсутствием противопоказаний к приему эстрогенов КОК – </a:t>
                      </a: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прогестагены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эстрогены (фиксированные сочетания по АТХ).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Учитывая отсутствие показаний к применению современным КОК для остановки АМК в официальных инструкциях, требуется информированное добровольное согласие девочки-подростка или ее законного представителя на использование указанной схемы </a:t>
                      </a:r>
                      <a:r>
                        <a:rPr lang="ru-RU" sz="1600" i="0" u="sng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гемостатической</a:t>
                      </a:r>
                      <a:r>
                        <a:rPr lang="ru-RU" sz="1600" i="0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гормональной терапии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78153" marR="78153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9490" y="6453336"/>
            <a:ext cx="42501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900" dirty="0"/>
              <a:t>1</a:t>
            </a:r>
            <a:r>
              <a:rPr lang="ru-RU" sz="900" dirty="0" err="1"/>
              <a:t>Клайра</a:t>
            </a:r>
            <a:r>
              <a:rPr lang="ru-RU" sz="900" dirty="0"/>
              <a:t>, инструкция</a:t>
            </a:r>
            <a:r>
              <a:rPr lang="en-GB" sz="9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5445224"/>
            <a:ext cx="353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dk1"/>
                </a:solidFill>
              </a:rPr>
              <a:t>Эстрадиола </a:t>
            </a:r>
            <a:r>
              <a:rPr lang="ru-RU" sz="1200" dirty="0" err="1">
                <a:solidFill>
                  <a:schemeClr val="dk1"/>
                </a:solidFill>
              </a:rPr>
              <a:t>валерат</a:t>
            </a:r>
            <a:r>
              <a:rPr lang="ru-RU" sz="1200" dirty="0">
                <a:solidFill>
                  <a:schemeClr val="dk1"/>
                </a:solidFill>
              </a:rPr>
              <a:t>/ </a:t>
            </a:r>
            <a:r>
              <a:rPr lang="ru-RU" sz="1200" dirty="0" err="1">
                <a:solidFill>
                  <a:schemeClr val="dk1"/>
                </a:solidFill>
              </a:rPr>
              <a:t>диеногест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имеет официальную регистрацию для лечения ОМК</a:t>
            </a:r>
            <a:r>
              <a:rPr lang="ru-RU" sz="1200" b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en-GB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2875" y="908720"/>
            <a:ext cx="7219949" cy="646331"/>
          </a:xfrm>
          <a:prstGeom prst="rect">
            <a:avLst/>
          </a:prstGeom>
          <a:gradFill flip="none" rotWithShape="1">
            <a:gsLst>
              <a:gs pos="0">
                <a:srgbClr val="4F00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Механизм действия</a:t>
            </a:r>
            <a:r>
              <a:rPr lang="en-GB" b="1" dirty="0">
                <a:solidFill>
                  <a:schemeClr val="bg1"/>
                </a:solidFill>
              </a:rPr>
              <a:t>: </a:t>
            </a:r>
            <a:r>
              <a:rPr lang="ru-RU" b="1" dirty="0">
                <a:solidFill>
                  <a:schemeClr val="bg1"/>
                </a:solidFill>
              </a:rPr>
              <a:t>подавление овуляции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пролиферации эндометрия</a:t>
            </a:r>
            <a:r>
              <a:rPr lang="en-GB" b="1" baseline="30000" dirty="0">
                <a:solidFill>
                  <a:schemeClr val="bg1"/>
                </a:solidFill>
              </a:rPr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496698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32848" cy="13716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ВНУТРИМАТОЧНАЯ ТЕРАПЕВТИЧЕСКАЯ СИСТЕМА, ВЫСВОБОЖДАЮЩАЯ МИКРОНИЗИРОВАННЫЙ ЛЕВОНОРГЕСТРЕЛ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0" dirty="0"/>
              <a:t>Допустимо использование внутриматочной терапевтической системы, высвобождающей </a:t>
            </a:r>
            <a:r>
              <a:rPr lang="ru-RU" b="0" dirty="0" err="1"/>
              <a:t>микронизированный</a:t>
            </a:r>
            <a:r>
              <a:rPr lang="ru-RU" b="0" dirty="0"/>
              <a:t> </a:t>
            </a:r>
            <a:r>
              <a:rPr lang="ru-RU" b="0" dirty="0" err="1"/>
              <a:t>левоноргестрел</a:t>
            </a:r>
            <a:r>
              <a:rPr lang="ru-RU" b="0" dirty="0"/>
              <a:t> (ВМС-ЛНГ) для снижения величины менструальной кровопотери у сексуально-активных подростков в возрасте до 17 лет включительно с ОМК и низким риском ИППП (при желании пациентки и наличии условий.</a:t>
            </a:r>
          </a:p>
          <a:p>
            <a:r>
              <a:rPr lang="ru-RU" b="0" dirty="0"/>
              <a:t> </a:t>
            </a:r>
            <a:r>
              <a:rPr lang="ru-RU" b="0" i="1" dirty="0"/>
              <a:t>ВМС, высвобождающая </a:t>
            </a:r>
            <a:r>
              <a:rPr lang="ru-RU" b="0" i="1" dirty="0" err="1"/>
              <a:t>левоноргестрел</a:t>
            </a:r>
            <a:r>
              <a:rPr lang="ru-RU" b="0" i="1" dirty="0"/>
              <a:t>, оказывает главным образом местное </a:t>
            </a:r>
            <a:r>
              <a:rPr lang="ru-RU" b="0" i="1" dirty="0" err="1"/>
              <a:t>гестагенное</a:t>
            </a:r>
            <a:r>
              <a:rPr lang="ru-RU" b="0" i="1" dirty="0"/>
              <a:t> действие (концентрация </a:t>
            </a:r>
            <a:r>
              <a:rPr lang="ru-RU" b="0" i="1" dirty="0" err="1"/>
              <a:t>левоноргестрела</a:t>
            </a:r>
            <a:r>
              <a:rPr lang="ru-RU" b="0" i="1" dirty="0"/>
              <a:t> в эндометрии превышает его концентрацию в плазме крови более чем в 1000 раз), снижая пролиферативную активность эндометрия и объем кровопотери. </a:t>
            </a:r>
          </a:p>
          <a:p>
            <a:r>
              <a:rPr lang="ru-RU" b="0" i="1" dirty="0"/>
              <a:t>Спустя 3 месяца применения менструальная кровопотеря снижается на 62–94%, спустя 6 месяцев - на 71–95% </a:t>
            </a:r>
            <a:r>
              <a:rPr lang="ru-RU" b="0" dirty="0"/>
              <a:t>.</a:t>
            </a:r>
          </a:p>
          <a:p>
            <a:pPr>
              <a:buNone/>
            </a:pPr>
            <a:r>
              <a:rPr lang="ru-RU" b="0" dirty="0"/>
              <a:t> </a:t>
            </a:r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425343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EDEE0DE-566C-494E-BD22-96F93332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32656"/>
            <a:ext cx="7920881" cy="864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Препарат, содержащий ЭВ/</a:t>
            </a:r>
            <a:r>
              <a:rPr lang="ru-RU" sz="2000" dirty="0" err="1">
                <a:solidFill>
                  <a:srgbClr val="C00000"/>
                </a:solidFill>
                <a:latin typeface="Arial Black" pitchFamily="34" charset="0"/>
              </a:rPr>
              <a:t>Диеногест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 и ВМС с </a:t>
            </a:r>
            <a:r>
              <a:rPr lang="ru-RU" sz="2000" dirty="0" err="1">
                <a:solidFill>
                  <a:srgbClr val="C00000"/>
                </a:solidFill>
                <a:latin typeface="Arial Black" pitchFamily="34" charset="0"/>
              </a:rPr>
              <a:t>левоноргестрелом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 зарегистрированы </a:t>
            </a:r>
            <a:br>
              <a:rPr lang="ru-RU" sz="20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и продемонстрировали наиболее значимый эффект в снижении кровопотери при лечении ОМК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A22ACD-1CE3-4EAC-AEE9-AE3D6F76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099" y="6256134"/>
            <a:ext cx="8022375" cy="464598"/>
          </a:xfrm>
        </p:spPr>
        <p:txBody>
          <a:bodyPr/>
          <a:lstStyle/>
          <a:p>
            <a:pPr lvl="0"/>
            <a:r>
              <a:rPr lang="de-DE" altLang="ru-RU" sz="600" dirty="0">
                <a:latin typeface="Arial" panose="020B0604020202020204" pitchFamily="34" charset="0"/>
              </a:rPr>
              <a:t>1. </a:t>
            </a:r>
            <a:r>
              <a:rPr lang="ru-RU" sz="800" dirty="0"/>
              <a:t>Инструкция по медицинскому применению лекарственного препарата внутриматочной терапевтической системы, высвобождающей </a:t>
            </a:r>
            <a:r>
              <a:rPr lang="ru-RU" sz="800" dirty="0" err="1"/>
              <a:t>микронизированный</a:t>
            </a:r>
            <a:r>
              <a:rPr lang="ru-RU" sz="800" dirty="0"/>
              <a:t> </a:t>
            </a:r>
            <a:r>
              <a:rPr lang="ru-RU" sz="800" dirty="0" err="1"/>
              <a:t>левоноргестрел</a:t>
            </a:r>
            <a:r>
              <a:rPr lang="ru-RU" sz="800" dirty="0"/>
              <a:t> (ВМС-ЛНГ) ЛРС- </a:t>
            </a:r>
          </a:p>
          <a:p>
            <a:endParaRPr lang="ru-RU" sz="600" dirty="0">
              <a:latin typeface="Arial" panose="020B0604020202020204" pitchFamily="34" charset="0"/>
            </a:endParaRPr>
          </a:p>
          <a:p>
            <a:endParaRPr lang="ru-RU" sz="600" dirty="0">
              <a:latin typeface="Arial" panose="020B0604020202020204" pitchFamily="34" charset="0"/>
            </a:endParaRPr>
          </a:p>
          <a:p>
            <a:endParaRPr lang="de-DE" altLang="ru-RU" sz="600" dirty="0">
              <a:latin typeface="Arial" panose="020B0604020202020204" pitchFamily="34" charset="0"/>
            </a:endParaRPr>
          </a:p>
          <a:p>
            <a:endParaRPr lang="en-US" sz="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326078-5AA2-4CFE-A795-E156F930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89EFECA-C247-4E0A-9E20-D6EF30044DCD}"/>
              </a:ext>
            </a:extLst>
          </p:cNvPr>
          <p:cNvSpPr txBox="1">
            <a:spLocks/>
          </p:cNvSpPr>
          <p:nvPr/>
        </p:nvSpPr>
        <p:spPr bwMode="gray">
          <a:xfrm>
            <a:off x="647472" y="1946242"/>
            <a:ext cx="2384596" cy="23023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1000" tIns="54000" rIns="81000" bIns="54000"/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3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5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5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5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5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Tx/>
              <a:buBlip>
                <a:blip r:embed="rId5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</a:rPr>
              <a:t>Показатели эффективности, приемлемость и качество жизни при использовании ЛНГ-ВМС сходны с таковыми при хирургическом лечении АМК, включая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аблацию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</a:rPr>
              <a:t> эндометрия и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гистерэктомию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</a:rPr>
              <a:t> (I-A) </a:t>
            </a:r>
            <a:r>
              <a:rPr lang="ru-RU" sz="11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19</a:t>
            </a:r>
          </a:p>
          <a:p>
            <a:pPr lvl="1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</a:rPr>
              <a:t>Комбинация эстрадиола с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диеногестом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</a:rPr>
              <a:t> в динамическом режиме показала значимое и устойчивое снижение величины кровопотери (I-А). </a:t>
            </a:r>
            <a:r>
              <a:rPr lang="ru-RU" sz="11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19</a:t>
            </a:r>
          </a:p>
          <a:p>
            <a:pPr lvl="1"/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79CCB73-0657-4745-99E2-FC65B9E3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27" y="1900071"/>
            <a:ext cx="5337162" cy="305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D3B550-A683-4701-849C-357782B1D463}"/>
              </a:ext>
            </a:extLst>
          </p:cNvPr>
          <p:cNvSpPr/>
          <p:nvPr/>
        </p:nvSpPr>
        <p:spPr>
          <a:xfrm>
            <a:off x="731099" y="5790804"/>
            <a:ext cx="7241161" cy="4653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sz="1000" dirty="0">
                <a:latin typeface="Arial" panose="020B0604020202020204" pitchFamily="34" charset="0"/>
              </a:rPr>
              <a:t>ЛНГ - </a:t>
            </a:r>
            <a:r>
              <a:rPr lang="ru-RU" sz="1000" dirty="0" err="1">
                <a:latin typeface="Arial" panose="020B0604020202020204" pitchFamily="34" charset="0"/>
              </a:rPr>
              <a:t>левоноргестрел</a:t>
            </a:r>
            <a:r>
              <a:rPr lang="ru-RU" sz="1000" dirty="0">
                <a:latin typeface="Arial" panose="020B0604020202020204" pitchFamily="34" charset="0"/>
              </a:rPr>
              <a:t>; ВМС - внутриматочная система; АМК/ОМК - аномальные /обильные маточные кровотечения, НПВП – нестероидные противовоспалительные препараты, КОК- комбинированные оральные контрацептивы </a:t>
            </a: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F14CFACC-44DC-42A9-B44A-141BB074E7FE}"/>
              </a:ext>
            </a:extLst>
          </p:cNvPr>
          <p:cNvSpPr/>
          <p:nvPr/>
        </p:nvSpPr>
        <p:spPr>
          <a:xfrm>
            <a:off x="647472" y="5146260"/>
            <a:ext cx="724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30" dirty="0">
                <a:latin typeface="Arial" panose="020B0604020202020204" pitchFamily="34" charset="0"/>
              </a:rPr>
              <a:t>*Препарат ЭВ/</a:t>
            </a:r>
            <a:r>
              <a:rPr lang="ru-RU" sz="1000" spc="-30" dirty="0" err="1">
                <a:latin typeface="Arial" panose="020B0604020202020204" pitchFamily="34" charset="0"/>
              </a:rPr>
              <a:t>диеногест</a:t>
            </a:r>
            <a:r>
              <a:rPr lang="ru-RU" sz="1000" spc="-30" dirty="0">
                <a:latin typeface="Arial" panose="020B0604020202020204" pitchFamily="34" charset="0"/>
              </a:rPr>
              <a:t> может быть назначен по показаниям согласно инструкции по применению: пероральная контрацепция; терапия обильных и/или длительных менструальных кровотечений без органических причин у женщин, желающих применять пероральные контрацептивы</a:t>
            </a:r>
            <a:endParaRPr lang="ru-RU" sz="1000" dirty="0">
              <a:latin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6274" y="339965"/>
            <a:ext cx="783318" cy="784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56171" y="4509120"/>
            <a:ext cx="79594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dirty="0"/>
              <a:t>ЭВ/</a:t>
            </a:r>
          </a:p>
          <a:p>
            <a:r>
              <a:rPr lang="ru-RU" sz="1000" dirty="0" err="1"/>
              <a:t>Диеногест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4581128"/>
            <a:ext cx="778667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</a:rPr>
              <a:t>ЛНГ-ВМС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390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213301"/>
            <a:ext cx="9144000" cy="11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Arial Black" pitchFamily="32" charset="0"/>
              </a:rPr>
              <a:t>Длительность пероральной </a:t>
            </a:r>
            <a:r>
              <a:rPr lang="ru-RU" altLang="ru-RU" sz="3600" b="1" dirty="0" err="1">
                <a:solidFill>
                  <a:schemeClr val="accent1">
                    <a:lumMod val="50000"/>
                  </a:schemeClr>
                </a:solidFill>
                <a:latin typeface="Arial Black" pitchFamily="32" charset="0"/>
              </a:rPr>
              <a:t>ферротерапии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Arial Black" pitchFamily="32" charset="0"/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85751" y="1714024"/>
            <a:ext cx="7858125" cy="44945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/>
          <a:lstStyle>
            <a:lvl1pPr marL="457200" indent="-457200">
              <a:tabLst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ts val="1563"/>
              </a:spcBef>
              <a:buClr>
                <a:srgbClr val="B13F9A"/>
              </a:buClr>
              <a:buSzPct val="73000"/>
              <a:buFont typeface="Times New Roman" pitchFamily="16" charset="0"/>
              <a:buAutoNum type="arabicPeriod"/>
            </a:pPr>
            <a:r>
              <a:rPr lang="ru-RU" altLang="ru-RU" sz="2500" b="1" dirty="0">
                <a:solidFill>
                  <a:schemeClr val="accent1">
                    <a:lumMod val="50000"/>
                  </a:schemeClr>
                </a:solidFill>
              </a:rPr>
              <a:t>Длительность основного курса лечения препаратами железа у больных с МК ПП не должна быть меньше 6-10 недель</a:t>
            </a:r>
          </a:p>
          <a:p>
            <a:pPr>
              <a:lnSpc>
                <a:spcPct val="70000"/>
              </a:lnSpc>
              <a:spcBef>
                <a:spcPts val="1563"/>
              </a:spcBef>
              <a:buClr>
                <a:srgbClr val="B13F9A"/>
              </a:buClr>
              <a:buSzPct val="73000"/>
              <a:buFont typeface="Times New Roman" pitchFamily="16" charset="0"/>
              <a:buAutoNum type="arabicPeriod"/>
            </a:pPr>
            <a:r>
              <a:rPr lang="ru-RU" altLang="ru-RU" sz="2500" b="1" dirty="0">
                <a:solidFill>
                  <a:schemeClr val="accent1">
                    <a:lumMod val="50000"/>
                  </a:schemeClr>
                </a:solidFill>
              </a:rPr>
              <a:t>Продолжительность профилактического курса препаратами железа с целью создания депо железа в организме составляет:</a:t>
            </a:r>
          </a:p>
          <a:p>
            <a:pPr>
              <a:lnSpc>
                <a:spcPct val="70000"/>
              </a:lnSpc>
              <a:spcBef>
                <a:spcPts val="1563"/>
              </a:spcBef>
              <a:buClr>
                <a:srgbClr val="B13F9A"/>
              </a:buClr>
              <a:buSzPct val="73000"/>
              <a:buFont typeface="Wingdings 2" pitchFamily="16" charset="2"/>
              <a:buChar char=""/>
            </a:pPr>
            <a:r>
              <a:rPr lang="ru-RU" altLang="ru-RU" sz="2500" b="1" dirty="0">
                <a:solidFill>
                  <a:schemeClr val="accent1">
                    <a:lumMod val="50000"/>
                  </a:schemeClr>
                </a:solidFill>
              </a:rPr>
              <a:t>При анемии легкой степени – 6 – 8 недель</a:t>
            </a:r>
          </a:p>
          <a:p>
            <a:pPr>
              <a:lnSpc>
                <a:spcPct val="70000"/>
              </a:lnSpc>
              <a:spcBef>
                <a:spcPts val="1563"/>
              </a:spcBef>
              <a:buClr>
                <a:srgbClr val="B13F9A"/>
              </a:buClr>
              <a:buSzPct val="73000"/>
              <a:buFont typeface="Wingdings 2" pitchFamily="16" charset="2"/>
              <a:buChar char=""/>
            </a:pPr>
            <a:r>
              <a:rPr lang="ru-RU" altLang="ru-RU" sz="2500" b="1" dirty="0">
                <a:solidFill>
                  <a:schemeClr val="accent1">
                    <a:lumMod val="50000"/>
                  </a:schemeClr>
                </a:solidFill>
              </a:rPr>
              <a:t>При анемии средней тяжести – 8 – 10 недель</a:t>
            </a:r>
          </a:p>
          <a:p>
            <a:pPr>
              <a:lnSpc>
                <a:spcPct val="70000"/>
              </a:lnSpc>
              <a:spcBef>
                <a:spcPts val="1563"/>
              </a:spcBef>
              <a:buClr>
                <a:srgbClr val="B13F9A"/>
              </a:buClr>
              <a:buSzPct val="73000"/>
              <a:buFont typeface="Wingdings 2" pitchFamily="16" charset="2"/>
              <a:buChar char=""/>
            </a:pPr>
            <a:r>
              <a:rPr lang="ru-RU" altLang="ru-RU" sz="2500" b="1" dirty="0">
                <a:solidFill>
                  <a:schemeClr val="accent1">
                    <a:lumMod val="50000"/>
                  </a:schemeClr>
                </a:solidFill>
              </a:rPr>
              <a:t>При анемии тяжелой степени – 10 – 12 недель</a:t>
            </a:r>
          </a:p>
        </p:txBody>
      </p:sp>
    </p:spTree>
    <p:extLst>
      <p:ext uri="{BB962C8B-B14F-4D97-AF65-F5344CB8AC3E}">
        <p14:creationId xmlns:p14="http://schemas.microsoft.com/office/powerpoint/2010/main" val="1926076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867544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Профилактика и диспансерное наблюдение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20642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/>
              <a:t>Профилактика АМК заключается в ежегодном диспансерном наблюдении у врача-акушера-гинеколога, прошедшего тематическое усовершенствование по гинекологии детей и подростков, для своевременного обнаружения органической патологии (</a:t>
            </a:r>
            <a:r>
              <a:rPr lang="ru-RU" sz="1600" dirty="0" err="1"/>
              <a:t>лейомиома</a:t>
            </a:r>
            <a:r>
              <a:rPr lang="ru-RU" sz="1600" dirty="0"/>
              <a:t> матки, </a:t>
            </a:r>
            <a:r>
              <a:rPr lang="ru-RU" sz="1600" dirty="0" err="1"/>
              <a:t>аденомиоз</a:t>
            </a:r>
            <a:r>
              <a:rPr lang="ru-RU" sz="1600" dirty="0"/>
              <a:t>, гиперпластические процессы эндометрия), заболеваний крови или заболеваний, влияющих на процесс овуляции. </a:t>
            </a:r>
          </a:p>
          <a:p>
            <a:r>
              <a:rPr lang="ru-RU" sz="1600" dirty="0"/>
              <a:t>При проведении лечения необходим тщательный контроль за принимаемыми пациенткой лекарственными препаратами. </a:t>
            </a:r>
          </a:p>
          <a:p>
            <a:r>
              <a:rPr lang="ru-RU" sz="1600" dirty="0"/>
              <a:t>При овуляторных дисфункциях может сыграть роль коррекция психоэмоциональных нарушений, а также компенсация основного заболевания (синдром поликистозных яичников, гипотиреоз, тиреотоксикоз, врожденная дисфункция коры надпочечников). </a:t>
            </a:r>
          </a:p>
          <a:p>
            <a:r>
              <a:rPr lang="ru-RU" sz="1600" dirty="0"/>
              <a:t>Немаловажным фактором является профилактика воспалительных заболеваний органов малого таза. </a:t>
            </a:r>
          </a:p>
          <a:p>
            <a:r>
              <a:rPr lang="ru-RU" sz="1600" dirty="0"/>
              <a:t>При выявлении данных заболеваний, пациентка относится к </a:t>
            </a:r>
            <a:r>
              <a:rPr lang="en-US" sz="1600" dirty="0"/>
              <a:t>III</a:t>
            </a:r>
            <a:r>
              <a:rPr lang="ru-RU" sz="1600" dirty="0"/>
              <a:t> группе диспансерного наблюдения [1].</a:t>
            </a:r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8772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1. Приказ Министерства здравоохранения РФ от 16 мая 2019 г. N 302н "Об утверждении Порядка прохождения несовершеннолетними диспансерного наблюдения, в том числе в период обучения и воспитания в образовательных организациях" Зарегистрировано в Минюсте РФ 7 июня 2019 г. Ре</a:t>
            </a:r>
          </a:p>
        </p:txBody>
      </p:sp>
    </p:spTree>
    <p:extLst>
      <p:ext uri="{BB962C8B-B14F-4D97-AF65-F5344CB8AC3E}">
        <p14:creationId xmlns:p14="http://schemas.microsoft.com/office/powerpoint/2010/main" val="223045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500313"/>
            <a:ext cx="651735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Rectangle 6"/>
          <p:cNvSpPr>
            <a:spLocks noChangeArrowheads="1"/>
          </p:cNvSpPr>
          <p:nvPr/>
        </p:nvSpPr>
        <p:spPr bwMode="auto">
          <a:xfrm>
            <a:off x="2928939" y="5643712"/>
            <a:ext cx="4254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latin typeface="Segoe Script"/>
                <a:ea typeface="Calibri" pitchFamily="34" charset="0"/>
                <a:cs typeface="Times New Roman" pitchFamily="18" charset="0"/>
              </a:rPr>
              <a:t>Благодарю</a:t>
            </a:r>
            <a:r>
              <a:rPr lang="ru-RU" sz="2400" b="1">
                <a:latin typeface="Rage Italic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>
                <a:latin typeface="Segoe Script"/>
                <a:ea typeface="Calibri" pitchFamily="34" charset="0"/>
                <a:cs typeface="Times New Roman" pitchFamily="18" charset="0"/>
              </a:rPr>
              <a:t>за</a:t>
            </a:r>
            <a:r>
              <a:rPr lang="ru-RU" sz="2400" b="1">
                <a:latin typeface="Rage Italic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>
                <a:latin typeface="Segoe Script"/>
                <a:ea typeface="Calibri" pitchFamily="34" charset="0"/>
                <a:cs typeface="Times New Roman" pitchFamily="18" charset="0"/>
              </a:rPr>
              <a:t>внимание</a:t>
            </a:r>
            <a:endParaRPr lang="ru-RU" sz="2400" b="1">
              <a:ea typeface="Calibri" pitchFamily="34" charset="0"/>
              <a:cs typeface="Arial" charset="0"/>
            </a:endParaRPr>
          </a:p>
        </p:txBody>
      </p:sp>
      <p:pic>
        <p:nvPicPr>
          <p:cNvPr id="10240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02915" y="2636912"/>
            <a:ext cx="1785937" cy="19288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C0000"/>
                </a:solidFill>
                <a:latin typeface="Arial Black" pitchFamily="34" charset="0"/>
              </a:rPr>
              <a:t>ОПРЕДЕЛЕНИЕ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896544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C00000"/>
                </a:solidFill>
                <a:cs typeface="Aharoni" pitchFamily="2" charset="-79"/>
              </a:rPr>
              <a:t>Аномальное маточное кровотечение</a:t>
            </a:r>
            <a:r>
              <a:rPr lang="ru-RU" sz="1600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1600" dirty="0">
                <a:cs typeface="Aharoni" pitchFamily="2" charset="-79"/>
              </a:rPr>
              <a:t>(АМК) в пубертатном периоде —</a:t>
            </a:r>
            <a:r>
              <a:rPr lang="ru-RU" sz="1600" dirty="0"/>
              <a:t>кровотечение из матки, чрезмерное по длительности (более 8 дней), объему кровопотери (более 80 мл) и/ или частоте (</a:t>
            </a:r>
            <a:r>
              <a:rPr lang="ru-RU" sz="1600" dirty="0">
                <a:solidFill>
                  <a:srgbClr val="C00000"/>
                </a:solidFill>
              </a:rPr>
              <a:t>менее 24 дней</a:t>
            </a:r>
            <a:r>
              <a:rPr lang="ru-RU" sz="1600" dirty="0"/>
              <a:t>), которое оказывает неблагоприятное влияние на физическое, социальное и эмоциональное благополучие, когнитивные способности, влияющее на вербальное обучение и память девочки-подростка в возрасте </a:t>
            </a:r>
            <a:r>
              <a:rPr lang="ru-RU" sz="1600" b="1" dirty="0">
                <a:solidFill>
                  <a:srgbClr val="C00000"/>
                </a:solidFill>
              </a:rPr>
              <a:t>от </a:t>
            </a:r>
            <a:r>
              <a:rPr lang="ru-RU" sz="1600" b="1" dirty="0" err="1">
                <a:solidFill>
                  <a:srgbClr val="C00000"/>
                </a:solidFill>
              </a:rPr>
              <a:t>менархе</a:t>
            </a:r>
            <a:r>
              <a:rPr lang="ru-RU" sz="1600" b="1" dirty="0">
                <a:solidFill>
                  <a:srgbClr val="C00000"/>
                </a:solidFill>
              </a:rPr>
              <a:t> до 17 лет включительно</a:t>
            </a:r>
            <a:endParaRPr lang="ru-RU" sz="1600" b="1" dirty="0">
              <a:solidFill>
                <a:srgbClr val="C00000"/>
              </a:solidFill>
              <a:cs typeface="Aharoni" pitchFamily="2" charset="-79"/>
            </a:endParaRPr>
          </a:p>
          <a:p>
            <a:endParaRPr lang="ru-RU" sz="1600" b="1" dirty="0">
              <a:cs typeface="Aharoni" pitchFamily="2" charset="-79"/>
            </a:endParaRPr>
          </a:p>
          <a:p>
            <a:r>
              <a:rPr lang="ru-RU" sz="1600" b="1" dirty="0">
                <a:solidFill>
                  <a:srgbClr val="C00000"/>
                </a:solidFill>
                <a:cs typeface="Aharoni" pitchFamily="2" charset="-79"/>
              </a:rPr>
              <a:t>Обильное менструальное кровотечение </a:t>
            </a:r>
            <a:r>
              <a:rPr lang="ru-RU" sz="1600" dirty="0">
                <a:cs typeface="Aharoni" pitchFamily="2" charset="-79"/>
              </a:rPr>
              <a:t>(ОМК) в пубертатном периоде — чрезмерная регулярная менструальная кровопотеря продолжительностью более 8 дней, которая снижает качество жизни</a:t>
            </a:r>
            <a:r>
              <a:rPr lang="ru-RU" sz="1600" b="1" dirty="0">
                <a:cs typeface="Aharoni" pitchFamily="2" charset="-79"/>
              </a:rPr>
              <a:t> </a:t>
            </a:r>
            <a:r>
              <a:rPr lang="ru-RU" sz="1600" dirty="0">
                <a:cs typeface="Aharoni" pitchFamily="2" charset="-79"/>
              </a:rPr>
              <a:t>и когнитивные способности девочки-подростка </a:t>
            </a:r>
            <a:r>
              <a:rPr lang="ru-RU" sz="1600" b="1" dirty="0">
                <a:solidFill>
                  <a:srgbClr val="C00000"/>
                </a:solidFill>
                <a:cs typeface="Aharoni" pitchFamily="2" charset="-79"/>
              </a:rPr>
              <a:t>с момента </a:t>
            </a:r>
            <a:r>
              <a:rPr lang="ru-RU" sz="1600" b="1" dirty="0" err="1">
                <a:solidFill>
                  <a:srgbClr val="C00000"/>
                </a:solidFill>
                <a:cs typeface="Aharoni" pitchFamily="2" charset="-79"/>
              </a:rPr>
              <a:t>менархе</a:t>
            </a:r>
            <a:r>
              <a:rPr lang="ru-RU" sz="1600" b="1" dirty="0">
                <a:solidFill>
                  <a:srgbClr val="C00000"/>
                </a:solidFill>
                <a:cs typeface="Aharoni" pitchFamily="2" charset="-79"/>
              </a:rPr>
              <a:t> до 17 лет </a:t>
            </a:r>
            <a:r>
              <a:rPr lang="ru-RU" sz="1600" dirty="0">
                <a:cs typeface="Aharoni" pitchFamily="2" charset="-79"/>
              </a:rPr>
              <a:t>включительно независимо от общего количества менструальной потери. Термин заменяет устаревшее понятие «пубертатная </a:t>
            </a:r>
            <a:r>
              <a:rPr lang="ru-RU" sz="1600" dirty="0" err="1">
                <a:cs typeface="Aharoni" pitchFamily="2" charset="-79"/>
              </a:rPr>
              <a:t>менороррагия</a:t>
            </a:r>
            <a:r>
              <a:rPr lang="ru-RU" sz="1600" dirty="0">
                <a:cs typeface="Aharoni" pitchFamily="2" charset="-79"/>
              </a:rPr>
              <a:t>».</a:t>
            </a:r>
          </a:p>
          <a:p>
            <a:endParaRPr lang="ru-RU" sz="1600" b="1" dirty="0">
              <a:cs typeface="Aharoni" pitchFamily="2" charset="-79"/>
            </a:endParaRPr>
          </a:p>
          <a:p>
            <a:r>
              <a:rPr lang="ru-RU" sz="1600" b="1" dirty="0" err="1">
                <a:solidFill>
                  <a:srgbClr val="C00000"/>
                </a:solidFill>
                <a:cs typeface="Aharoni" pitchFamily="2" charset="-79"/>
              </a:rPr>
              <a:t>Межменструальное</a:t>
            </a:r>
            <a:r>
              <a:rPr lang="ru-RU" sz="1600" b="1" dirty="0">
                <a:solidFill>
                  <a:srgbClr val="C00000"/>
                </a:solidFill>
                <a:cs typeface="Aharoni" pitchFamily="2" charset="-79"/>
              </a:rPr>
              <a:t> маточное кровотечение</a:t>
            </a:r>
            <a:r>
              <a:rPr lang="ru-RU" sz="1600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1600" dirty="0">
                <a:cs typeface="Aharoni" pitchFamily="2" charset="-79"/>
              </a:rPr>
              <a:t>(ММК) в пубертатном периоде– беспорядочное или циклически предсказуемое кровотечение из матки между регулярными менструальными кровотечениями у девочки-подростка с момента </a:t>
            </a:r>
            <a:r>
              <a:rPr lang="ru-RU" sz="1600" dirty="0" err="1">
                <a:cs typeface="Aharoni" pitchFamily="2" charset="-79"/>
              </a:rPr>
              <a:t>менархе</a:t>
            </a:r>
            <a:r>
              <a:rPr lang="ru-RU" sz="1600" dirty="0">
                <a:cs typeface="Aharoni" pitchFamily="2" charset="-79"/>
              </a:rPr>
              <a:t> до 17 лет включительно. Термин заменяет устаревшее понятие «пубертатная </a:t>
            </a:r>
            <a:r>
              <a:rPr lang="ru-RU" sz="1600" dirty="0" err="1">
                <a:cs typeface="Aharoni" pitchFamily="2" charset="-79"/>
              </a:rPr>
              <a:t>менометроррагия</a:t>
            </a:r>
            <a:r>
              <a:rPr lang="ru-RU" sz="1600" dirty="0">
                <a:cs typeface="Aharoni" pitchFamily="2" charset="-79"/>
              </a:rPr>
              <a:t>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C00000"/>
                </a:solidFill>
                <a:cs typeface="Aharoni" pitchFamily="2" charset="-79"/>
              </a:rPr>
              <a:t>Тяжёлое маточное кровотечение</a:t>
            </a:r>
            <a:r>
              <a:rPr lang="ru-RU" sz="1800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1800" dirty="0">
                <a:cs typeface="Aharoni" pitchFamily="2" charset="-79"/>
              </a:rPr>
              <a:t>(ТМК) - эпизод избыточного кровотечения из матки, возникший внезапно (остро) или на фоне хронического маточного кровотечения, приводящий к выраженному физическому и эмоциональному дискомфорту и требующий немедленного вмешательства для предотвращения </a:t>
            </a:r>
            <a:r>
              <a:rPr lang="ru-RU" sz="1800" dirty="0" err="1">
                <a:cs typeface="Aharoni" pitchFamily="2" charset="-79"/>
              </a:rPr>
              <a:t>гиповолемии</a:t>
            </a:r>
            <a:r>
              <a:rPr lang="ru-RU" sz="1800" dirty="0">
                <a:cs typeface="Aharoni" pitchFamily="2" charset="-79"/>
              </a:rPr>
              <a:t> или </a:t>
            </a:r>
            <a:r>
              <a:rPr lang="ru-RU" sz="1800" dirty="0" err="1">
                <a:cs typeface="Aharoni" pitchFamily="2" charset="-79"/>
              </a:rPr>
              <a:t>гиповолемического</a:t>
            </a:r>
            <a:r>
              <a:rPr lang="ru-RU" sz="1800" dirty="0">
                <a:cs typeface="Aharoni" pitchFamily="2" charset="-79"/>
              </a:rPr>
              <a:t> шока у девочки-подростка с момента </a:t>
            </a:r>
            <a:r>
              <a:rPr lang="ru-RU" sz="1800" dirty="0" err="1">
                <a:cs typeface="Aharoni" pitchFamily="2" charset="-79"/>
              </a:rPr>
              <a:t>менархе</a:t>
            </a:r>
            <a:r>
              <a:rPr lang="ru-RU" sz="1800" dirty="0">
                <a:cs typeface="Aharoni" pitchFamily="2" charset="-79"/>
              </a:rPr>
              <a:t> до 17 лет включительно.</a:t>
            </a:r>
          </a:p>
          <a:p>
            <a:endParaRPr lang="ru-RU" sz="1800" b="1" dirty="0">
              <a:cs typeface="Aharoni" pitchFamily="2" charset="-79"/>
            </a:endParaRPr>
          </a:p>
          <a:p>
            <a:r>
              <a:rPr lang="ru-RU" sz="1800" b="1" dirty="0">
                <a:solidFill>
                  <a:srgbClr val="C00000"/>
                </a:solidFill>
                <a:cs typeface="Aharoni" pitchFamily="2" charset="-79"/>
              </a:rPr>
              <a:t>Хроническое АМК</a:t>
            </a:r>
            <a:r>
              <a:rPr lang="ru-RU" sz="1800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1800" dirty="0">
                <a:cs typeface="Aharoni" pitchFamily="2" charset="-79"/>
              </a:rPr>
              <a:t>– кровотечение чрезмерное по продолжительности, объему и/или частоте у девочки-подростка с момента </a:t>
            </a:r>
            <a:r>
              <a:rPr lang="ru-RU" sz="1800" dirty="0" err="1">
                <a:cs typeface="Aharoni" pitchFamily="2" charset="-79"/>
              </a:rPr>
              <a:t>менархе</a:t>
            </a:r>
            <a:r>
              <a:rPr lang="ru-RU" sz="1800" dirty="0">
                <a:cs typeface="Aharoni" pitchFamily="2" charset="-79"/>
              </a:rPr>
              <a:t> до 17 лет включительно, повторяющееся на протяжении большинства дней за последние 6 месяцев. </a:t>
            </a:r>
          </a:p>
          <a:p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C0000"/>
                </a:solidFill>
                <a:latin typeface="Arial Black" pitchFamily="34" charset="0"/>
              </a:rPr>
              <a:t>ОПРЕДЕЛЕНИЕ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Оценка объема менструальной кровопотери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Проводится на основании количества использованных за единицу времени средств гигиены. </a:t>
            </a:r>
          </a:p>
          <a:p>
            <a:endParaRPr lang="ru-RU" sz="1800" dirty="0"/>
          </a:p>
          <a:p>
            <a:r>
              <a:rPr lang="ru-RU" sz="1800" dirty="0"/>
              <a:t>При нормальной менструальной кровопотере средство гигиены меняется с интервалом 3 часа и более, за одну менструацию используется не более 21 гигиенической прокладки или тампона, смена средства гигиены в ночное время требуется редко. </a:t>
            </a:r>
          </a:p>
          <a:p>
            <a:endParaRPr lang="ru-RU" sz="1800" dirty="0"/>
          </a:p>
          <a:p>
            <a:r>
              <a:rPr lang="ru-RU" sz="1800" dirty="0"/>
              <a:t>Чрезмерная менструальная кровопотеря имеет продолжительность более 8 дней или более 80 мл, требует замены средства гигиены впитывающей способности («</a:t>
            </a:r>
            <a:r>
              <a:rPr lang="ru-RU" sz="1800" dirty="0" err="1"/>
              <a:t>супер</a:t>
            </a:r>
            <a:r>
              <a:rPr lang="ru-RU" sz="1800" dirty="0"/>
              <a:t>») чаще, чем через каждые 2 часа, сопровождается симптомами анемии и/или приводит к снижению качества жизни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Нормальное и аномальное кровотечение: пересмотр FIGO 2018 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229600" cy="48248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Категория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Характеристика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Частота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Отсутствие менструации или кровотечений аменорея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Частые (&lt;24 дней)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Нормальные (от 24 до 38 дней)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Редкие (&gt; 38 дней)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Регулярность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Регулярные (вариабельность цикла ≤9 дней)</a:t>
                      </a:r>
                    </a:p>
                    <a:p>
                      <a:pPr algn="l"/>
                      <a:r>
                        <a:rPr lang="ru-RU" sz="1600" dirty="0"/>
                        <a:t>Нерегулярные (вариабельность цикла &gt;9 дней)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Длительность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Нормальная: ≤8 дней</a:t>
                      </a:r>
                    </a:p>
                    <a:p>
                      <a:pPr algn="l"/>
                      <a:r>
                        <a:rPr lang="ru-RU" sz="1600" dirty="0"/>
                        <a:t>Длительная: &gt;8 дней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Объём (обильность)*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Обильные</a:t>
                      </a:r>
                    </a:p>
                    <a:p>
                      <a:pPr algn="l"/>
                      <a:r>
                        <a:rPr lang="ru-RU" sz="1600" dirty="0"/>
                        <a:t>Нормальные</a:t>
                      </a:r>
                    </a:p>
                    <a:p>
                      <a:pPr algn="l"/>
                      <a:r>
                        <a:rPr lang="ru-RU" sz="1600" dirty="0"/>
                        <a:t>Скудные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Межменструальное</a:t>
                      </a:r>
                      <a:r>
                        <a:rPr lang="ru-RU" sz="1600" dirty="0"/>
                        <a:t>                   кровотечение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Беспорядочные</a:t>
                      </a:r>
                    </a:p>
                    <a:p>
                      <a:pPr algn="l"/>
                      <a:r>
                        <a:rPr lang="ru-RU" sz="1600" dirty="0"/>
                        <a:t>Циклические (предсказуемые) в начале, середине или конце цикла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-173914" y="6414809"/>
            <a:ext cx="89867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 - Согласно рекомендации NICE, ОМК - объём кровотечений, которое оказывает негативное влияние на качество жизни женщины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Особенности кодирования заболевания по МКБ-10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b="1" dirty="0"/>
              <a:t>N92.2 </a:t>
            </a:r>
            <a:r>
              <a:rPr lang="ru-RU" sz="2000" dirty="0"/>
              <a:t>– избыточные менструации в пубертатном периоде, в том числе чрезмерное кровотечение, ассоциированное с установлением менструаций; пубертатная </a:t>
            </a:r>
            <a:r>
              <a:rPr lang="ru-RU" sz="2000" dirty="0" err="1"/>
              <a:t>меноррагия</a:t>
            </a:r>
            <a:r>
              <a:rPr lang="ru-RU" sz="2000" dirty="0"/>
              <a:t>; пубертатные кровотечения. </a:t>
            </a:r>
          </a:p>
          <a:p>
            <a:pPr lvl="0"/>
            <a:endParaRPr lang="ru-RU" sz="2000" b="1" dirty="0"/>
          </a:p>
          <a:p>
            <a:pPr lvl="0"/>
            <a:r>
              <a:rPr lang="en-US" sz="2000" b="1" dirty="0"/>
              <a:t>N</a:t>
            </a:r>
            <a:r>
              <a:rPr lang="ru-RU" sz="2000" b="1" dirty="0"/>
              <a:t>93.8 </a:t>
            </a:r>
            <a:r>
              <a:rPr lang="ru-RU" sz="2000" dirty="0"/>
              <a:t>– другие уточненные аномальные маточные и вагинальные кровотечения</a:t>
            </a:r>
          </a:p>
          <a:p>
            <a:pPr lvl="0"/>
            <a:endParaRPr lang="ru-RU" sz="2000" b="1" dirty="0"/>
          </a:p>
          <a:p>
            <a:pPr lvl="0"/>
            <a:r>
              <a:rPr lang="en-US" sz="2000" b="1" dirty="0"/>
              <a:t>N</a:t>
            </a:r>
            <a:r>
              <a:rPr lang="ru-RU" sz="2000" b="1" dirty="0"/>
              <a:t>93.9</a:t>
            </a:r>
            <a:r>
              <a:rPr lang="ru-RU" sz="2000" dirty="0"/>
              <a:t> Аномальное маточное и влагалищное кровотечение </a:t>
            </a:r>
            <a:r>
              <a:rPr lang="ru-RU" sz="2000" dirty="0" err="1"/>
              <a:t>неуточненное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Классификация FIGO (PALM-COEIN), модификация 2018 г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229600" cy="524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3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Категория 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Изменение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73025" marR="730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        АМК-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P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          Уточнение количества, расположения и морфологии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 marL="73025" marR="730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АМК-A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Представлены критерии ультразвуковой диагностики </a:t>
                      </a:r>
                      <a:r>
                        <a:rPr lang="ru-RU" sz="1000" dirty="0" err="1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аденомиоза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73025" marR="730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АМК-L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Определение 3-го типа узла как </a:t>
                      </a:r>
                      <a:r>
                        <a:rPr lang="ru-RU" sz="1000" dirty="0" err="1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субмукозная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 миома матки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Введены определение и отличия между узлами: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Типа 0 и 1; 6 и 7 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Типа 2 и 3; 4 и 5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 Black" pitchFamily="34" charset="0"/>
                        <a:ea typeface="Arial"/>
                        <a:cs typeface="Arial"/>
                      </a:endParaRPr>
                    </a:p>
                  </a:txBody>
                  <a:tcPr marL="73025" marR="730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АМК-C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Исключены АМК, связанные с приемом антикоагулянтов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73025" marR="730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        АМК-O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          Исключены </a:t>
                      </a:r>
                      <a:r>
                        <a:rPr lang="ru-RU" sz="1000" dirty="0" err="1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овуляторные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 расстройства </a:t>
                      </a:r>
                      <a:r>
                        <a:rPr lang="ru-RU" sz="1000" dirty="0" err="1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ятрогенного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 генеза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 marL="73025" marR="730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        АМК-Е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 Локальные нарушения синтеза простагландинов F2-</a:t>
                      </a:r>
                      <a:r>
                        <a:rPr lang="en-US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ɑ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,</a:t>
                      </a:r>
                      <a:r>
                        <a:rPr lang="ru-RU" sz="1000" baseline="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E2, эндотелина-1, </a:t>
                      </a:r>
                      <a:r>
                        <a:rPr lang="ru-RU" sz="1000" dirty="0" err="1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плазминогенов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, TNF-</a:t>
                      </a:r>
                      <a:r>
                        <a:rPr lang="en-US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ɑ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 и </a:t>
                      </a:r>
                      <a:r>
                        <a:rPr lang="ru-RU" sz="1000" dirty="0" err="1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металлопротеиназ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. Исключен эндометрит, как локальная причина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 marL="73025" marR="730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АМК-I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Включены АМК, связанные с любой ятрогенией, в том числе с использованием антикоагулянтов и препаратов, влияющих на овуляцию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 marL="73025" marR="730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АМК-N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Название категории было изменено с «Еще не классифицированы» на «Не относятся ни к какой из категорий». Включен эндометрит, локальная или диффузная гипертрофия </a:t>
                      </a:r>
                      <a:r>
                        <a:rPr lang="ru-RU" sz="1000" dirty="0" err="1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миометрия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, артериовенозные </a:t>
                      </a:r>
                      <a:r>
                        <a:rPr lang="ru-RU" sz="1000" dirty="0" err="1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мальформации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 и так называемая «ниша» или </a:t>
                      </a:r>
                      <a:r>
                        <a:rPr lang="ru-RU" sz="1000" dirty="0" err="1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истмоцеле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</a:rPr>
                        <a:t> нижнего сегмента матки после кесарева сечения как потенциально новая причина АМК</a:t>
                      </a:r>
                      <a:endParaRPr lang="ru-RU" sz="11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 marL="73025" marR="730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4661</TotalTime>
  <Words>4707</Words>
  <Application>Microsoft Office PowerPoint</Application>
  <PresentationFormat>Экран (4:3)</PresentationFormat>
  <Paragraphs>393</Paragraphs>
  <Slides>38</Slides>
  <Notes>14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51" baseType="lpstr">
      <vt:lpstr>Aharoni</vt:lpstr>
      <vt:lpstr>Arial</vt:lpstr>
      <vt:lpstr>Arial Black</vt:lpstr>
      <vt:lpstr>Calibri</vt:lpstr>
      <vt:lpstr>Calibri Light</vt:lpstr>
      <vt:lpstr>Lucida Sans Unicode</vt:lpstr>
      <vt:lpstr>Rage Italic</vt:lpstr>
      <vt:lpstr>Segoe Script</vt:lpstr>
      <vt:lpstr>Times New Roman</vt:lpstr>
      <vt:lpstr>Wingdings</vt:lpstr>
      <vt:lpstr>Wingdings 2</vt:lpstr>
      <vt:lpstr>Тема Office</vt:lpstr>
      <vt:lpstr>1_Тема Office</vt:lpstr>
      <vt:lpstr>Презентация PowerPoint</vt:lpstr>
      <vt:lpstr>АКТУАЛЬНОСТЬ</vt:lpstr>
      <vt:lpstr>Презентация PowerPoint</vt:lpstr>
      <vt:lpstr>ОПРЕДЕЛЕНИЕ</vt:lpstr>
      <vt:lpstr>ОПРЕДЕЛЕНИЕ</vt:lpstr>
      <vt:lpstr>Оценка объема менструальной кровопотери</vt:lpstr>
      <vt:lpstr>Нормальное и аномальное кровотечение: пересмотр FIGO 2018 г.</vt:lpstr>
      <vt:lpstr>Особенности кодирования заболевания по МКБ-10</vt:lpstr>
      <vt:lpstr>Классификация FIGO (PALM-COEIN), модификация 2018 г</vt:lpstr>
      <vt:lpstr>ЭТИОЛОГИЯ</vt:lpstr>
      <vt:lpstr>ЭТИОЛОГИЯ</vt:lpstr>
      <vt:lpstr>Лекарственные средства, которые могут провоцировать АМК:</vt:lpstr>
      <vt:lpstr>Презентация PowerPoint</vt:lpstr>
      <vt:lpstr>Физикальное исследование</vt:lpstr>
      <vt:lpstr>Лабораторная диагностика</vt:lpstr>
      <vt:lpstr>Скрининг для выявления нарушений гемостаза у девочек-подростков с ОМК</vt:lpstr>
      <vt:lpstr>Инструментальная диагностика </vt:lpstr>
      <vt:lpstr>Презентация PowerPoint</vt:lpstr>
      <vt:lpstr>Презентация PowerPoint</vt:lpstr>
      <vt:lpstr>Медикаментозная терапия</vt:lpstr>
      <vt:lpstr>Патогенетическое обоснование применения транексамовой кислоты при АМК</vt:lpstr>
      <vt:lpstr>           Антифибринолитики (транексамовая кислота) для лечения ОМК</vt:lpstr>
      <vt:lpstr> Механизм действия транексамовой кислоты </vt:lpstr>
      <vt:lpstr>Негормональные методы: транексамовая кислота</vt:lpstr>
      <vt:lpstr>Негормональное лечение: НПВП</vt:lpstr>
      <vt:lpstr>Могут ли быть рекомендованы НПВП больным астмой?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Гормональные методы: пероральные прогестагены</vt:lpstr>
      <vt:lpstr>Гормональные методы: КОК</vt:lpstr>
      <vt:lpstr>ВНУТРИМАТОЧНАЯ ТЕРАПЕВТИЧЕСКАЯ СИСТЕМА, ВЫСВОБОЖДАЮЩАЯ МИКРОНИЗИРОВАННЫЙ ЛЕВОНОРГЕСТРЕЛ</vt:lpstr>
      <vt:lpstr>Препарат, содержащий ЭВ/Диеногест и ВМС с левоноргестрелом зарегистрированы  и продемонстрировали наиболее значимый эффект в снижении кровопотери при лечении ОМК</vt:lpstr>
      <vt:lpstr>Презентация PowerPoint</vt:lpstr>
      <vt:lpstr>Профилактика и диспансерное наблюдение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ТАКТИКИ ВЕДЕНИЯ ДЕВОЧЕК-ПОДРОСТКОВ С РЕЦИДИВАМИ МАТОЧНЫХ КРОВОТЕЧЕНИЙ ПУБЕРТАТНОГО ПЕРИОДА</dc:title>
  <dc:creator>ВЕРА</dc:creator>
  <cp:lastModifiedBy>Вера Андреева</cp:lastModifiedBy>
  <cp:revision>268</cp:revision>
  <dcterms:created xsi:type="dcterms:W3CDTF">2013-05-28T18:08:16Z</dcterms:created>
  <dcterms:modified xsi:type="dcterms:W3CDTF">2025-03-18T19:13:35Z</dcterms:modified>
</cp:coreProperties>
</file>