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7"/>
  </p:notesMasterIdLst>
  <p:sldIdLst>
    <p:sldId id="256" r:id="rId2"/>
    <p:sldId id="258" r:id="rId3"/>
    <p:sldId id="412" r:id="rId4"/>
    <p:sldId id="419" r:id="rId5"/>
    <p:sldId id="357" r:id="rId6"/>
    <p:sldId id="424" r:id="rId7"/>
    <p:sldId id="409" r:id="rId8"/>
    <p:sldId id="425" r:id="rId9"/>
    <p:sldId id="259" r:id="rId10"/>
    <p:sldId id="422" r:id="rId11"/>
    <p:sldId id="413" r:id="rId12"/>
    <p:sldId id="401" r:id="rId13"/>
    <p:sldId id="405" r:id="rId14"/>
    <p:sldId id="426" r:id="rId15"/>
    <p:sldId id="397" r:id="rId16"/>
    <p:sldId id="431" r:id="rId17"/>
    <p:sldId id="394" r:id="rId18"/>
    <p:sldId id="395" r:id="rId19"/>
    <p:sldId id="432" r:id="rId20"/>
    <p:sldId id="400" r:id="rId21"/>
    <p:sldId id="342" r:id="rId22"/>
    <p:sldId id="427" r:id="rId23"/>
    <p:sldId id="429" r:id="rId24"/>
    <p:sldId id="291" r:id="rId25"/>
    <p:sldId id="31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626FF3-C62B-8592-6D3B-401C2709C299}" name="Вера Андреева" initials="ВА" userId="15803c86fa8ca81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Распространенность СПЯ среди женщин репродуктивного возраста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Office PowerPoint]Лист1'!$A$2:$A$3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'[Диаграмма в Microsoft Office PowerPoint]Лист1'!$B$2:$B$3</c:f>
              <c:numCache>
                <c:formatCode>0%</c:formatCode>
                <c:ptCount val="2"/>
                <c:pt idx="0">
                  <c:v>0.18000000000000019</c:v>
                </c:pt>
                <c:pt idx="1">
                  <c:v>0.82000000000000062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B-4986-A5F6-DA933622C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7E527-75DC-41E1-8F82-D767C3F9E80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5E2B8-744F-4211-831D-B195731DB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9EE0-A848-4317-9B6C-3B5E2F8AF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2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5E2B8-744F-4211-831D-B195731DB2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7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70E-9E27-439B-9521-DFE52267731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4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Г</a:t>
            </a:r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93B39D8F-EAF9-CB43-91F4-CD527FFEC44A}" type="slidenum">
              <a:rPr lang="ru-RU" altLang="ru-RU">
                <a:latin typeface="Calibri" charset="0"/>
              </a:rPr>
              <a:pPr/>
              <a:t>25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4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4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6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26" y="1571625"/>
            <a:ext cx="11341231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082" y="333074"/>
            <a:ext cx="11326444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9129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600" y="221040"/>
            <a:ext cx="109723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D2F0168-14B8-407D-B80E-A12353832724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46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0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7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8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9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5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7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144A923-3DAC-4C11-BB7B-4823295B0FC5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234D00-2D8D-4C86-9449-15FE8313C6F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09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hyperlink" Target="https://bmcmedicine.biomedcentral.com/" TargetMode="External"/><Relationship Id="rId4" Type="http://schemas.openxmlformats.org/officeDocument/2006/relationships/hyperlink" Target="https://bmcmedicine.biomedcentral.com/articles/10.1186/s12916-020-01516-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s://bmcmedicine.biomedcentral.com/" TargetMode="External"/><Relationship Id="rId4" Type="http://schemas.openxmlformats.org/officeDocument/2006/relationships/hyperlink" Target="https://bmcmedicine.biomedcentral.com/articles/10.1186/s12916-020-01516-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CA6FFFE-FA6B-5343-15C8-9859F85F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64" y="1622203"/>
            <a:ext cx="619880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8E0B36A-CF49-9BBC-C054-9868FDB08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807" y="1717707"/>
            <a:ext cx="6198807" cy="2387600"/>
          </a:xfrm>
        </p:spPr>
        <p:txBody>
          <a:bodyPr>
            <a:noAutofit/>
          </a:bodyPr>
          <a:lstStyle/>
          <a:p>
            <a:r>
              <a:rPr lang="ru-RU" sz="3600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СПЯ у подростков: практические вопросы </a:t>
            </a:r>
            <a:r>
              <a:rPr lang="ru-RU" sz="3600" kern="10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ведения пациенток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244E02F-01F0-A6A6-C07E-1D5DDB8A4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672" y="4767041"/>
            <a:ext cx="4572000" cy="1655762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Проф. Андреева Вера Олеговна (</a:t>
            </a:r>
            <a:r>
              <a:rPr lang="ru-RU" dirty="0" err="1">
                <a:solidFill>
                  <a:srgbClr val="7030A0"/>
                </a:solidFill>
              </a:rPr>
              <a:t>Ростов</a:t>
            </a:r>
            <a:r>
              <a:rPr lang="ru-RU" dirty="0">
                <a:solidFill>
                  <a:srgbClr val="7030A0"/>
                </a:solidFill>
              </a:rPr>
              <a:t>-на-Дону)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B048DF-BB83-61C7-4CD4-9F1A5C797508}"/>
              </a:ext>
            </a:extLst>
          </p:cNvPr>
          <p:cNvSpPr/>
          <p:nvPr/>
        </p:nvSpPr>
        <p:spPr>
          <a:xfrm>
            <a:off x="7013448" y="5797296"/>
            <a:ext cx="422452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AB4657-DE14-13E9-ADCF-9A9A722032EE}"/>
              </a:ext>
            </a:extLst>
          </p:cNvPr>
          <p:cNvSpPr/>
          <p:nvPr/>
        </p:nvSpPr>
        <p:spPr>
          <a:xfrm>
            <a:off x="6099048" y="1717706"/>
            <a:ext cx="996696" cy="2232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1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46068" y="953589"/>
          <a:ext cx="8699864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НЕОБХОДИМЫЕ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НЕОБЯЗАТЕЛЬНЫЕ</a:t>
                      </a:r>
                      <a:r>
                        <a:rPr lang="ru-RU" baseline="0" dirty="0"/>
                        <a:t> КРИТЕРИИ*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РЕКОМЕНДУЕМЫЕ**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КОММЕНТАРИИ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Нерегулярные</a:t>
                      </a:r>
                      <a:r>
                        <a:rPr lang="ru-RU" baseline="0" dirty="0"/>
                        <a:t> менструации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/>
                        <a:t>Доказанная ГА: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/>
                        <a:t>А. Клиническая (гирсутизм)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/>
                        <a:t>Б. Биохимическая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Поликистозная</a:t>
                      </a:r>
                      <a:r>
                        <a:rPr lang="ru-RU" dirty="0"/>
                        <a:t> морфология яичников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Тяжелое</a:t>
                      </a:r>
                      <a:r>
                        <a:rPr lang="ru-RU" baseline="0" dirty="0"/>
                        <a:t> кистозное </a:t>
                      </a:r>
                      <a:r>
                        <a:rPr lang="ru-RU" baseline="0" dirty="0" err="1"/>
                        <a:t>акне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Ожирение</a:t>
                      </a:r>
                    </a:p>
                    <a:p>
                      <a:r>
                        <a:rPr lang="ru-RU" dirty="0"/>
                        <a:t>ИР, ГИ </a:t>
                      </a:r>
                    </a:p>
                    <a:p>
                      <a:r>
                        <a:rPr lang="ru-RU" dirty="0" err="1"/>
                        <a:t>Биомаркеры</a:t>
                      </a:r>
                      <a:r>
                        <a:rPr lang="ru-RU" dirty="0"/>
                        <a:t>: АМГ,  Т/ДГТ</a:t>
                      </a:r>
                    </a:p>
                    <a:p>
                      <a:r>
                        <a:rPr lang="en-US" dirty="0" err="1"/>
                        <a:t>Acantosis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nigricans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менее 2 лет после </a:t>
                      </a:r>
                      <a:r>
                        <a:rPr lang="ru-RU" dirty="0" err="1"/>
                        <a:t>менархе</a:t>
                      </a:r>
                      <a:endParaRPr lang="ru-RU" dirty="0"/>
                    </a:p>
                    <a:p>
                      <a:r>
                        <a:rPr lang="ru-RU" dirty="0"/>
                        <a:t>Исключить  другие причины 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46068" y="4896091"/>
            <a:ext cx="78999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*Критерии могут использоваться только в совокупности с обязательными критериями и не могут использоваться как самостоятельные критерии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46068" y="5476402"/>
            <a:ext cx="7537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 Критерии ассоциированы с диагнозом СПКЯ, но не являются диагностическими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46069" y="3871093"/>
            <a:ext cx="50627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 </a:t>
            </a:r>
            <a:r>
              <a:rPr lang="ru-RU" sz="1600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гиперандрогения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 -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Инсулинрезистентность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 -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Гиперинсулинемия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АМГ </a:t>
            </a:r>
            <a:r>
              <a:rPr lang="ru-RU" sz="1600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антимюллеров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гормон,  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Т/ДГТ </a:t>
            </a:r>
            <a:r>
              <a:rPr lang="ru-RU" sz="1600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соотношение тестостерон/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дигидротестостерон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9448" y="122213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An International Consortium Update: </a:t>
            </a:r>
            <a:r>
              <a:rPr lang="en-US" b="1" dirty="0" err="1">
                <a:solidFill>
                  <a:srgbClr val="7030A0"/>
                </a:solidFill>
              </a:rPr>
              <a:t>Pathophysiology</a:t>
            </a:r>
            <a:r>
              <a:rPr lang="en-US" b="1" dirty="0">
                <a:solidFill>
                  <a:srgbClr val="7030A0"/>
                </a:solidFill>
              </a:rPr>
              <a:t>, Diagnosis, and Treatment of Polycystic Ovarian Syndrome in Adolescence 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2C2EB-E9F5-29FB-1F35-BD9E856BD325}"/>
              </a:ext>
            </a:extLst>
          </p:cNvPr>
          <p:cNvSpPr txBox="1"/>
          <p:nvPr/>
        </p:nvSpPr>
        <p:spPr>
          <a:xfrm>
            <a:off x="1867662" y="637822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Lourdes </a:t>
            </a:r>
            <a:r>
              <a:rPr lang="en-US" b="1" dirty="0" err="1">
                <a:solidFill>
                  <a:schemeClr val="bg1"/>
                </a:solidFill>
              </a:rPr>
              <a:t>Ibáñeza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et al., </a:t>
            </a:r>
            <a:r>
              <a:rPr lang="en-US" b="1" dirty="0" err="1">
                <a:solidFill>
                  <a:schemeClr val="bg1"/>
                </a:solidFill>
              </a:rPr>
              <a:t>Horm</a:t>
            </a:r>
            <a:r>
              <a:rPr lang="en-US" b="1" dirty="0">
                <a:solidFill>
                  <a:schemeClr val="bg1"/>
                </a:solidFill>
              </a:rPr>
              <a:t> Res </a:t>
            </a:r>
            <a:r>
              <a:rPr lang="en-US" b="1" dirty="0" err="1">
                <a:solidFill>
                  <a:schemeClr val="bg1"/>
                </a:solidFill>
              </a:rPr>
              <a:t>Paediatr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2017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8F488C2-EC05-E709-4160-FC19C984D516}"/>
              </a:ext>
            </a:extLst>
          </p:cNvPr>
          <p:cNvSpPr/>
          <p:nvPr/>
        </p:nvSpPr>
        <p:spPr>
          <a:xfrm>
            <a:off x="8383605" y="1405418"/>
            <a:ext cx="218493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C3EA7EB6-5ADE-66D0-529D-DD09A90EBD4E}"/>
              </a:ext>
            </a:extLst>
          </p:cNvPr>
          <p:cNvSpPr/>
          <p:nvPr/>
        </p:nvSpPr>
        <p:spPr>
          <a:xfrm>
            <a:off x="10650194" y="1556294"/>
            <a:ext cx="1179254" cy="61264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менее 8 лет</a:t>
            </a:r>
          </a:p>
        </p:txBody>
      </p:sp>
    </p:spTree>
    <p:extLst>
      <p:ext uri="{BB962C8B-B14F-4D97-AF65-F5344CB8AC3E}">
        <p14:creationId xmlns:p14="http://schemas.microsoft.com/office/powerpoint/2010/main" val="34902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4073" y="1657726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Малый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вес при рождении и воздействие на плод андрогенов может способствовать развитию  СПКЯ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плаценте женщин с СПКЯ выявлена низкая активность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ароматазы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и 3β-гидроксистероид-дигидрогеназы 1-го типа [3].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 дочерей женщин с СПКЯ повышен уровень АМГ в младенчестве, раннем детстве 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препубертате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по сравнению с здоровыми сверстницами[2].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Дочери женщин с СПКЯ  с рождения имеют фолликулы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бóльших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размеров, чем у сверстниц.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Для девушек, родившихся с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малым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гестационного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возраста весом, характерно раннее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пубархе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- один из признаков повышенного риска СПКЯ.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7033" y="191716"/>
            <a:ext cx="8728000" cy="11430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ЭТИОЛОГИЯ СПЯ: ВНУТРИУТРОБНЫЙ ПЕРИОД, ВЕС ПРИ РОЖДЕНИИ, НЕОНАТАЛЬНЫЕ ИСХОДЫ И ИСХОДЫ В ДЕТСКОМ ВОЗРАСТЕ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62077" y="5112526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Ibanez, L., de </a:t>
            </a:r>
            <a:r>
              <a:rPr lang="en-US" sz="1400" i="1" dirty="0" err="1">
                <a:solidFill>
                  <a:schemeClr val="accent2">
                    <a:lumMod val="50000"/>
                  </a:schemeClr>
                </a:solidFill>
              </a:rPr>
              <a:t>Zegher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400" i="1" dirty="0" err="1">
                <a:solidFill>
                  <a:schemeClr val="accent2">
                    <a:lumMod val="50000"/>
                  </a:schemeClr>
                </a:solidFill>
              </a:rPr>
              <a:t>F.,“Premature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2">
                    <a:lumMod val="50000"/>
                  </a:schemeClr>
                </a:solidFill>
              </a:rPr>
              <a:t>pubarche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, ovarian </a:t>
            </a:r>
            <a:r>
              <a:rPr lang="en-US" sz="1400" i="1" dirty="0" err="1">
                <a:solidFill>
                  <a:schemeClr val="accent2">
                    <a:lumMod val="50000"/>
                  </a:schemeClr>
                </a:solidFill>
              </a:rPr>
              <a:t>hyperandrogenism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400" i="1" dirty="0" err="1">
                <a:solidFill>
                  <a:schemeClr val="accent2">
                    <a:lumMod val="50000"/>
                  </a:schemeClr>
                </a:solidFill>
              </a:rPr>
              <a:t>hyperinsulinism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 and the polycystic ovary syndrome: from a complex constellation to a simple sequence of prenatal onset.” Journal of </a:t>
            </a:r>
            <a:r>
              <a:rPr lang="en-US" sz="1400" i="1" dirty="0" err="1">
                <a:solidFill>
                  <a:schemeClr val="accent2">
                    <a:lumMod val="50000"/>
                  </a:schemeClr>
                </a:solidFill>
              </a:rPr>
              <a:t>Endocrinological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 Investigation, 21(1998): 558–566.</a:t>
            </a:r>
            <a:endParaRPr lang="ru-RU" sz="1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Franks, S., </a:t>
            </a:r>
            <a:r>
              <a:rPr lang="en-US" sz="1400" i="1" dirty="0" err="1">
                <a:solidFill>
                  <a:schemeClr val="accent2">
                    <a:lumMod val="50000"/>
                  </a:schemeClr>
                </a:solidFill>
              </a:rPr>
              <a:t>Berga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 S.L. “Does PCOS have developmental origins?” Fertility and Sterility, 97(2012): 2–6.</a:t>
            </a:r>
            <a:endParaRPr lang="ru-RU" sz="1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400" i="1" dirty="0" err="1">
                <a:solidFill>
                  <a:schemeClr val="accent2">
                    <a:lumMod val="50000"/>
                  </a:schemeClr>
                </a:solidFill>
              </a:rPr>
              <a:t>Maliqueo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, M., Lara, et al. “Placental steroidogenesis in pregnant women with polycystic ovary syndrome.” European Journal of Obstetrics, Gynecology, and Reproductive Biology, 166(2013): 151–155.</a:t>
            </a:r>
            <a:endParaRPr lang="ru-RU" sz="1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>
            <a:extLst>
              <a:ext uri="{FF2B5EF4-FFF2-40B4-BE49-F238E27FC236}">
                <a16:creationId xmlns:a16="http://schemas.microsoft.com/office/drawing/2014/main" id="{8D641319-AC28-2642-9A4C-72066C3A5B04}"/>
              </a:ext>
            </a:extLst>
          </p:cNvPr>
          <p:cNvGraphicFramePr>
            <a:graphicFrameLocks/>
          </p:cNvGraphicFramePr>
          <p:nvPr/>
        </p:nvGraphicFramePr>
        <p:xfrm>
          <a:off x="2230112" y="1856311"/>
          <a:ext cx="795591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7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Число лет после </a:t>
                      </a:r>
                      <a:r>
                        <a:rPr lang="ru-RU" dirty="0" err="1"/>
                        <a:t>менархе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</a:t>
                      </a:r>
                      <a:r>
                        <a:rPr lang="ru-RU" baseline="0" dirty="0"/>
                        <a:t> нерегулярных менструальных циклов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 1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Межменструальный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интервал до 90 дней является нормой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</a:t>
                      </a:r>
                      <a:r>
                        <a:rPr lang="ru-RU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до  3 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 21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 45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&gt; </a:t>
                      </a:r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 лет и до </a:t>
                      </a:r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пременопаузы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 21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&gt; 35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 &lt; 8 </a:t>
                      </a:r>
                      <a:r>
                        <a:rPr lang="ru-RU" sz="1800" b="1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циклов в год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Первичная аменорея  диагностируется при отсутствии </a:t>
                      </a:r>
                      <a:r>
                        <a:rPr lang="ru-RU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менархе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возрасте 15 лет или спустя 3 года после </a:t>
                      </a:r>
                      <a:r>
                        <a:rPr lang="ru-RU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телархе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40F24E-FF06-4340-9948-2394FBD2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112" y="291657"/>
            <a:ext cx="7543800" cy="945249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Определение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нерегулярных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менструальных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циклов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подростков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числу лет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после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менархе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972416-4550-B743-B609-C80C836E601B}"/>
              </a:ext>
            </a:extLst>
          </p:cNvPr>
          <p:cNvSpPr/>
          <p:nvPr/>
        </p:nvSpPr>
        <p:spPr>
          <a:xfrm>
            <a:off x="1524000" y="6396336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ñ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Witchel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12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Hoeger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2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ru-RU" sz="12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Adolescent polycystic ovary syndrome according to the international evidence-based guideline. </a:t>
            </a:r>
            <a:r>
              <a:rPr lang="ru-RU" sz="1200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BMC </a:t>
            </a:r>
            <a:r>
              <a:rPr lang="ru-RU" sz="1200" b="1" i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18, 72 (2020). https://doi.org/10.1186/s12916-020-01516-x)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0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876000" y="174384"/>
            <a:ext cx="805997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Международные клинические рекомендации, базирующиеся на доказательной медицине по диагностике и ведению СПКЯ, 2018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480" y="1867501"/>
            <a:ext cx="2074883" cy="37310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9272" y="1331241"/>
            <a:ext cx="734965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u="sng" dirty="0">
                <a:solidFill>
                  <a:srgbClr val="FF0000"/>
                </a:solidFill>
              </a:rPr>
              <a:t>Цитаты*:</a:t>
            </a:r>
            <a:endParaRPr lang="en-US" sz="2200" b="1" i="1" u="sng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Нерегулярный менструальный цикл может наблюдаться </a:t>
            </a:r>
            <a:r>
              <a:rPr lang="ru-RU" sz="2000" b="1" dirty="0">
                <a:solidFill>
                  <a:srgbClr val="FF0000"/>
                </a:solidFill>
              </a:rPr>
              <a:t>только в первый год после </a:t>
            </a:r>
            <a:r>
              <a:rPr lang="ru-RU" sz="2000" b="1" dirty="0" err="1">
                <a:solidFill>
                  <a:srgbClr val="FF0000"/>
                </a:solidFill>
              </a:rPr>
              <a:t>менархе</a:t>
            </a:r>
            <a:endParaRPr lang="ru-R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При подозрении на СПКЯ у подростков из группы «риска» точный диагноз </a:t>
            </a:r>
            <a:r>
              <a:rPr lang="ru-RU" sz="2000" b="1" dirty="0">
                <a:solidFill>
                  <a:srgbClr val="C00000"/>
                </a:solidFill>
              </a:rPr>
              <a:t>должен быть установлен </a:t>
            </a:r>
            <a:r>
              <a:rPr lang="ru-RU" sz="2000" b="1" u="sng" dirty="0">
                <a:solidFill>
                  <a:srgbClr val="C00000"/>
                </a:solidFill>
              </a:rPr>
              <a:t>в течение 8 лет </a:t>
            </a:r>
            <a:r>
              <a:rPr lang="ru-RU" sz="2000" b="1" dirty="0">
                <a:solidFill>
                  <a:srgbClr val="C00000"/>
                </a:solidFill>
              </a:rPr>
              <a:t>после </a:t>
            </a:r>
            <a:r>
              <a:rPr lang="ru-RU" sz="2000" b="1" dirty="0" err="1">
                <a:solidFill>
                  <a:srgbClr val="C00000"/>
                </a:solidFill>
              </a:rPr>
              <a:t>менархе</a:t>
            </a:r>
            <a:endParaRPr lang="ru-RU" sz="2000" dirty="0">
              <a:solidFill>
                <a:srgbClr val="C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1" dirty="0">
                <a:solidFill>
                  <a:srgbClr val="FF0000"/>
                </a:solidFill>
              </a:rPr>
              <a:t>УЗИ не должно применяться для диагностики СПЯ в течении 8 лет после менархе в связи с </a:t>
            </a:r>
            <a:r>
              <a:rPr lang="ru-RU" sz="2000" b="1" dirty="0" err="1">
                <a:solidFill>
                  <a:srgbClr val="FF0000"/>
                </a:solidFill>
              </a:rPr>
              <a:t>мультифолликулярной</a:t>
            </a:r>
            <a:r>
              <a:rPr lang="ru-RU" sz="2000" b="1" dirty="0">
                <a:solidFill>
                  <a:srgbClr val="FF0000"/>
                </a:solidFill>
              </a:rPr>
              <a:t> структурой яичников в пубертате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4793" y="6021294"/>
            <a:ext cx="6609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СПКЯ – синдром поликистозных яичников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9291" y="6413266"/>
            <a:ext cx="909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*Helena J. </a:t>
            </a:r>
            <a:r>
              <a:rPr lang="en-US" sz="1400" dirty="0" err="1">
                <a:solidFill>
                  <a:schemeClr val="bg1"/>
                </a:solidFill>
              </a:rPr>
              <a:t>Teede</a:t>
            </a:r>
            <a:r>
              <a:rPr lang="en-US" sz="1400" dirty="0">
                <a:solidFill>
                  <a:schemeClr val="bg1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89:251–268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F78DF8FB-53A3-3046-B522-99D2539F974A}"/>
              </a:ext>
            </a:extLst>
          </p:cNvPr>
          <p:cNvSpPr txBox="1">
            <a:spLocks/>
          </p:cNvSpPr>
          <p:nvPr/>
        </p:nvSpPr>
        <p:spPr>
          <a:xfrm>
            <a:off x="2741100" y="4643949"/>
            <a:ext cx="6440244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Выявление морфологически измененных яичников для постановки диагноза у подростков </a:t>
            </a:r>
            <a:r>
              <a:rPr lang="ru-RU" sz="2400" b="1" dirty="0">
                <a:solidFill>
                  <a:srgbClr val="FF0000"/>
                </a:solidFill>
              </a:rPr>
              <a:t>НЕ ОБЯЗАТЕЛЬНО</a:t>
            </a:r>
          </a:p>
        </p:txBody>
      </p:sp>
      <p:sp>
        <p:nvSpPr>
          <p:cNvPr id="8" name="Управляющая кнопка: звук 7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6CF57E9-F7D3-8E4C-9BB9-6C7FCC3D7011}"/>
              </a:ext>
            </a:extLst>
          </p:cNvPr>
          <p:cNvSpPr/>
          <p:nvPr/>
        </p:nvSpPr>
        <p:spPr>
          <a:xfrm>
            <a:off x="1698684" y="4724814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4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777F4-16A0-A226-50C9-DF24CE08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7502D-22D1-CD94-3FAC-3295435AF8CB}"/>
              </a:ext>
            </a:extLst>
          </p:cNvPr>
          <p:cNvSpPr txBox="1"/>
          <p:nvPr/>
        </p:nvSpPr>
        <p:spPr>
          <a:xfrm>
            <a:off x="2779776" y="1737360"/>
            <a:ext cx="87965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фолликулов в 1  яичнике = 20 следует считать пороговым значением для определения морфологии поликистозных яичников у взрослых. </a:t>
            </a:r>
          </a:p>
          <a:p>
            <a:r>
              <a:rPr lang="ru-RU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Объем яичника 10 мл или количество фолликулов в срезе одного яичника у взрослых = 10шт  следует считать пороговым значением для определения морфологии поликистозных яичников, если точная оценка количества фолликулов во всем яичнике недоступна</a:t>
            </a:r>
          </a:p>
          <a:p>
            <a:r>
              <a:rPr lang="ru-RU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существует окончательных критериев для УЗ-определения морфологии поликистозных яичников у подростков, поэтому УЗИ не рекомендуется для подростков. </a:t>
            </a:r>
          </a:p>
          <a:p>
            <a:r>
              <a:rPr lang="ru-RU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показаний к УЗИ, если это приемлемо для пациента,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трансвагинальный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доступ является наиболее точным для диагностики морфологии поликистозных яичников. </a:t>
            </a:r>
          </a:p>
          <a:p>
            <a:r>
              <a:rPr lang="ru-RU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Трансабдоминальное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УЗИ должно в первую очередь сообщать об объеме яичников с пороговым значением 10 мл или числе фолликулов в срезе =10 штук. </a:t>
            </a:r>
          </a:p>
          <a:p>
            <a:r>
              <a:rPr lang="ru-RU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❖❖❖❖ </a:t>
            </a:r>
            <a:r>
              <a:rPr lang="ru-R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пациенток с нерегулярными менструальными циклами и </a:t>
            </a:r>
            <a:r>
              <a:rPr lang="ru-RU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гиперандрогенией</a:t>
            </a:r>
            <a:r>
              <a:rPr lang="ru-R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УЗИ яичников для диагностики СПЯ не требуется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50182-0499-987A-CF28-4D6919DA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7" y="2115853"/>
            <a:ext cx="2407517" cy="3767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48955-3AB1-66D7-8BF2-1EEFDE72F9FE}"/>
              </a:ext>
            </a:extLst>
          </p:cNvPr>
          <p:cNvSpPr txBox="1"/>
          <p:nvPr/>
        </p:nvSpPr>
        <p:spPr>
          <a:xfrm>
            <a:off x="578358" y="648866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83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CE8D9-A32D-B342-86CE-645E5779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853264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Протокол УЗИ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87A816B-4374-6B45-9090-41E295A1B34F}"/>
              </a:ext>
            </a:extLst>
          </p:cNvPr>
          <p:cNvGraphicFramePr>
            <a:graphicFrameLocks noGrp="1"/>
          </p:cNvGraphicFramePr>
          <p:nvPr/>
        </p:nvGraphicFramePr>
        <p:xfrm>
          <a:off x="1799574" y="1924504"/>
          <a:ext cx="8504871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4871">
                  <a:extLst>
                    <a:ext uri="{9D8B030D-6E8A-4147-A177-3AD203B41FA5}">
                      <a16:colId xmlns:a16="http://schemas.microsoft.com/office/drawing/2014/main" val="318076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Последняя менструация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Характеристика датчика (частотный диапазон)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Доступ (</a:t>
                      </a:r>
                      <a:r>
                        <a:rPr lang="ru-RU" sz="2200" dirty="0" err="1">
                          <a:effectLst/>
                        </a:rPr>
                        <a:t>трансвагинальный</a:t>
                      </a:r>
                      <a:r>
                        <a:rPr lang="ru-RU" sz="2200" dirty="0">
                          <a:effectLst/>
                        </a:rPr>
                        <a:t>/</a:t>
                      </a:r>
                      <a:r>
                        <a:rPr lang="ru-RU" sz="2200" dirty="0" err="1">
                          <a:effectLst/>
                        </a:rPr>
                        <a:t>трансабдоминальный</a:t>
                      </a:r>
                      <a:r>
                        <a:rPr lang="ru-RU" sz="22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Общее количество фолликулов размером 2–9 мм в каждом яичнике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Три размера и объем каждого яичника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Толщина эндометрия; 3-слойная оценка эндометрия может быть полезна для скрининга патологии эндометрия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Другая патология яичников и матки, а также кисты яичников, желтое тело, доминантные фолликулы ≥10 мм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848506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 Необходимо обучение врачей тщательному подсчету фолликулов в яичниках.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37199290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3079AD-801A-AD46-B1B8-5BDD296AEAFB}"/>
              </a:ext>
            </a:extLst>
          </p:cNvPr>
          <p:cNvSpPr/>
          <p:nvPr/>
        </p:nvSpPr>
        <p:spPr>
          <a:xfrm>
            <a:off x="1656204" y="6334780"/>
            <a:ext cx="8648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Helena J. </a:t>
            </a:r>
            <a:r>
              <a:rPr lang="en-US" sz="1400" dirty="0" err="1">
                <a:solidFill>
                  <a:schemeClr val="bg1"/>
                </a:solidFill>
              </a:rPr>
              <a:t>Teede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et.al</a:t>
            </a:r>
            <a:r>
              <a:rPr lang="en-US" sz="1400" dirty="0">
                <a:solidFill>
                  <a:schemeClr val="bg1"/>
                </a:solidFill>
              </a:rPr>
              <a:t>. Recommendations from the international evidence-based guideline for the assessment and management of polycystic ovary syndrome Clinical Endocrinology. 2018;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89:251–268</a:t>
            </a: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9123BF-AAF7-7E42-B990-89060595E33D}"/>
              </a:ext>
            </a:extLst>
          </p:cNvPr>
          <p:cNvSpPr/>
          <p:nvPr/>
        </p:nvSpPr>
        <p:spPr>
          <a:xfrm>
            <a:off x="3670594" y="1071241"/>
            <a:ext cx="4896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протоколе должно быть указано: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93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777F4-16A0-A226-50C9-DF24CE08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50182-0499-987A-CF28-4D6919DA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9" y="1737360"/>
            <a:ext cx="2407517" cy="3767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48955-3AB1-66D7-8BF2-1EEFDE72F9FE}"/>
              </a:ext>
            </a:extLst>
          </p:cNvPr>
          <p:cNvSpPr txBox="1"/>
          <p:nvPr/>
        </p:nvSpPr>
        <p:spPr>
          <a:xfrm>
            <a:off x="578358" y="648866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D95DA-E92D-58C2-AB7C-CF0DE68715B6}"/>
              </a:ext>
            </a:extLst>
          </p:cNvPr>
          <p:cNvSpPr txBox="1"/>
          <p:nvPr/>
        </p:nvSpPr>
        <p:spPr>
          <a:xfrm>
            <a:off x="3311643" y="1737360"/>
            <a:ext cx="851077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большинства подростков уровни андрогенов достигают взрослого диапазона в возрасте 12-15 лет </a:t>
            </a:r>
          </a:p>
          <a:p>
            <a:pPr marL="285750" indent="-285750">
              <a:buFont typeface="Arial"/>
              <a:buChar char="•"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Исследование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концентрации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общего тестостерона рекомендуется проводить с помощью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жидкостной хроматографии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с масс-спектрометрией </a:t>
            </a:r>
            <a:r>
              <a:rPr lang="ru-RU" sz="1800" b="1" dirty="0">
                <a:solidFill>
                  <a:srgbClr val="C00000"/>
                </a:solidFill>
              </a:rPr>
              <a:t>(но не ИФА)</a:t>
            </a:r>
            <a:endParaRPr lang="ru-RU" sz="1800" dirty="0">
              <a:solidFill>
                <a:srgbClr val="C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Андростендион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и ДГА-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можно определить, </a:t>
            </a:r>
            <a:r>
              <a:rPr lang="ru-RU" sz="1800" b="1" dirty="0">
                <a:solidFill>
                  <a:srgbClr val="C00000"/>
                </a:solidFill>
              </a:rPr>
              <a:t>если Т не повышен (общий и свободный)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оценки биохимической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гиперандрогении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диагностике СПКЯ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использовать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свободного тестостерона, индекса свободных андрогенов 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биодоступного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тестостерона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Прямые анализы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свободного тестостерона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желательно не использовать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оценки биохимической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гиперандрогении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СПКЯ, поскольку они имеют низкую чувствительность, точность и специфичность.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ru-RU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618C26D-20D7-5B0D-36AC-05B0BEF76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44629"/>
              </p:ext>
            </p:extLst>
          </p:nvPr>
        </p:nvGraphicFramePr>
        <p:xfrm>
          <a:off x="2777097" y="4903708"/>
          <a:ext cx="9414904" cy="158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4904">
                  <a:extLst>
                    <a:ext uri="{9D8B030D-6E8A-4147-A177-3AD203B41FA5}">
                      <a16:colId xmlns:a16="http://schemas.microsoft.com/office/drawing/2014/main" val="3190301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Надежная оценка биохимической </a:t>
                      </a:r>
                      <a:r>
                        <a:rPr lang="ru-RU" sz="1600" dirty="0" err="1">
                          <a:effectLst/>
                        </a:rPr>
                        <a:t>гиперандрогении</a:t>
                      </a:r>
                      <a:r>
                        <a:rPr lang="ru-RU" sz="1600" dirty="0">
                          <a:effectLst/>
                        </a:rPr>
                        <a:t> у женщин, принимающих гормональные контрацептивы, невозможна из-за их влияния на глобулин, связывающий половые гормоны, и изменения гонадотропин-зависимой продукции андрогенов.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484174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Если оценка биохимической </a:t>
                      </a:r>
                      <a:r>
                        <a:rPr lang="ru-RU" sz="1600" dirty="0" err="1">
                          <a:effectLst/>
                        </a:rPr>
                        <a:t>гиперандрогении</a:t>
                      </a:r>
                      <a:r>
                        <a:rPr lang="ru-RU" sz="1600" dirty="0">
                          <a:effectLst/>
                        </a:rPr>
                        <a:t> важна у женщин, принимающих гормональные контрацептивы, рекомендуется отмена препарата за 3 месяца или дольше до измерения, и в течение этого времени необходимо использовать негормональную контрацепцию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096536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4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7A6DF1-8F87-DE41-AF48-D03587589FB2}"/>
              </a:ext>
            </a:extLst>
          </p:cNvPr>
          <p:cNvSpPr/>
          <p:nvPr/>
        </p:nvSpPr>
        <p:spPr>
          <a:xfrm>
            <a:off x="1280160" y="1795555"/>
            <a:ext cx="1036015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Необходимо собрать  анамнез и провести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физикальное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 обследование для выявления симптомов и признаков клинической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</a:rPr>
              <a:t>гиперандрогении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, включая акне, алопецию и гирсутизм, </a:t>
            </a:r>
            <a:r>
              <a:rPr lang="ru-RU" sz="1900" b="1" u="sng" dirty="0">
                <a:solidFill>
                  <a:schemeClr val="accent2">
                    <a:lumMod val="50000"/>
                  </a:schemeClr>
                </a:solidFill>
              </a:rPr>
              <a:t>а у подростков —тяжелое акне и гирсутизм</a:t>
            </a:r>
            <a:r>
              <a:rPr lang="ru-RU" sz="1900" u="sng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9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5394C-0859-1749-A26C-697F0403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979" y="297455"/>
            <a:ext cx="7543800" cy="78219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гиперандрогения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C4FB6A3-94CF-CE4C-AF8B-11A8F6B81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65205"/>
              </p:ext>
            </p:extLst>
          </p:nvPr>
        </p:nvGraphicFramePr>
        <p:xfrm>
          <a:off x="993434" y="2924718"/>
          <a:ext cx="10250424" cy="185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0424">
                  <a:extLst>
                    <a:ext uri="{9D8B030D-6E8A-4147-A177-3AD203B41FA5}">
                      <a16:colId xmlns:a16="http://schemas.microsoft.com/office/drawing/2014/main" val="1714591397"/>
                    </a:ext>
                  </a:extLst>
                </a:gridCol>
              </a:tblGrid>
              <a:tr h="602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Необходимо знать о потенциальном негативном психосоциальном воздействии клинической </a:t>
                      </a:r>
                      <a:r>
                        <a:rPr lang="ru-RU" sz="1900" dirty="0" err="1">
                          <a:effectLst/>
                        </a:rPr>
                        <a:t>гиперандрогении</a:t>
                      </a:r>
                      <a:r>
                        <a:rPr lang="ru-RU" sz="1900" dirty="0">
                          <a:effectLst/>
                        </a:rPr>
                        <a:t>. Сообщения о нежелательном избыточном росте волос и/или </a:t>
                      </a:r>
                      <a:r>
                        <a:rPr lang="ru-RU" sz="1900" dirty="0" err="1">
                          <a:effectLst/>
                        </a:rPr>
                        <a:t>алопеции</a:t>
                      </a:r>
                      <a:r>
                        <a:rPr lang="ru-RU" sz="1900" dirty="0">
                          <a:effectLst/>
                        </a:rPr>
                        <a:t> следует считать важными, независимо от очевидной клинической тяжести.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020506814"/>
                  </a:ext>
                </a:extLst>
              </a:tr>
              <a:tr h="78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При оценке гирсутизма предпочтительны стандартизированные визуальные шкалы, такие как модифицированная шкала </a:t>
                      </a:r>
                      <a:r>
                        <a:rPr lang="ru-RU" sz="1900" dirty="0" err="1">
                          <a:effectLst/>
                        </a:rPr>
                        <a:t>Ферримана-Галлвея</a:t>
                      </a:r>
                      <a:r>
                        <a:rPr lang="ru-RU" sz="1900" dirty="0">
                          <a:effectLst/>
                        </a:rPr>
                        <a:t> (</a:t>
                      </a:r>
                      <a:r>
                        <a:rPr lang="ru-RU" sz="1900" dirty="0" err="1">
                          <a:effectLst/>
                        </a:rPr>
                        <a:t>mFG</a:t>
                      </a:r>
                      <a:r>
                        <a:rPr lang="ru-RU" sz="1900" dirty="0">
                          <a:effectLst/>
                        </a:rPr>
                        <a:t>) с уровнем ≥4-6, указывающим на гирсутизм, в зависимости от этнической принадлежности. 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98595309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C9E57F6-70FB-2E44-8045-1ACEE723A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27771"/>
              </p:ext>
            </p:extLst>
          </p:nvPr>
        </p:nvGraphicFramePr>
        <p:xfrm>
          <a:off x="970788" y="5103332"/>
          <a:ext cx="10250424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0424">
                  <a:extLst>
                    <a:ext uri="{9D8B030D-6E8A-4147-A177-3AD203B41FA5}">
                      <a16:colId xmlns:a16="http://schemas.microsoft.com/office/drawing/2014/main" val="3670715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Для оценки степени и распространения алопеции предпочтительнее использовать визуальную шкалу Людвига.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815052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Не существует общепринятых визуальных критериев для оценки </a:t>
                      </a:r>
                      <a:r>
                        <a:rPr lang="ru-RU" sz="1900" dirty="0" err="1">
                          <a:effectLst/>
                        </a:rPr>
                        <a:t>акне</a:t>
                      </a:r>
                      <a:r>
                        <a:rPr lang="ru-RU" sz="1900" dirty="0">
                          <a:effectLst/>
                        </a:rPr>
                        <a:t>.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36132663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328A50-802A-A74B-91F9-59497634F6A2}"/>
              </a:ext>
            </a:extLst>
          </p:cNvPr>
          <p:cNvSpPr/>
          <p:nvPr/>
        </p:nvSpPr>
        <p:spPr>
          <a:xfrm>
            <a:off x="1569291" y="6413266"/>
            <a:ext cx="909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*Helena J. </a:t>
            </a:r>
            <a:r>
              <a:rPr lang="en-US" sz="1400" dirty="0" err="1">
                <a:solidFill>
                  <a:schemeClr val="bg1"/>
                </a:solidFill>
              </a:rPr>
              <a:t>Teede</a:t>
            </a:r>
            <a:r>
              <a:rPr lang="en-US" sz="1400" dirty="0">
                <a:solidFill>
                  <a:schemeClr val="bg1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89:251–268</a:t>
            </a:r>
          </a:p>
        </p:txBody>
      </p:sp>
    </p:spTree>
    <p:extLst>
      <p:ext uri="{BB962C8B-B14F-4D97-AF65-F5344CB8AC3E}">
        <p14:creationId xmlns:p14="http://schemas.microsoft.com/office/powerpoint/2010/main" val="4192865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B9464D-7672-F143-A362-76A69E715871}"/>
              </a:ext>
            </a:extLst>
          </p:cNvPr>
          <p:cNvSpPr/>
          <p:nvPr/>
        </p:nvSpPr>
        <p:spPr>
          <a:xfrm>
            <a:off x="3039649" y="2016732"/>
            <a:ext cx="54274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Пушковые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волосы нельзя путать с терминальными волосами; 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только терминальные волосы следует учитывать при патологическом гирсутизме, при этом терминальные волосы клинически вырастают более чем на 5 мм в длину, различаются по форме и текстуре и, как правило, пигментированы.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C8AE6C9-DC38-B74A-87A1-6C5495E9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гиперандрогения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звук 4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85D05A29-9CD0-E846-A9BD-F62BD3D11F1C}"/>
              </a:ext>
            </a:extLst>
          </p:cNvPr>
          <p:cNvSpPr/>
          <p:nvPr/>
        </p:nvSpPr>
        <p:spPr>
          <a:xfrm>
            <a:off x="1825752" y="2449631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4">
            <a:extLst>
              <a:ext uri="{FF2B5EF4-FFF2-40B4-BE49-F238E27FC236}">
                <a16:creationId xmlns:a16="http://schemas.microsoft.com/office/drawing/2014/main" id="{CBE184BA-3021-5A47-ACD5-F4D1CCD5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141" y="1737361"/>
            <a:ext cx="2074883" cy="373109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21602B-52F2-FB49-B762-715A69F49C88}"/>
              </a:ext>
            </a:extLst>
          </p:cNvPr>
          <p:cNvSpPr/>
          <p:nvPr/>
        </p:nvSpPr>
        <p:spPr>
          <a:xfrm>
            <a:off x="1569291" y="6413266"/>
            <a:ext cx="909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*Helena J. </a:t>
            </a:r>
            <a:r>
              <a:rPr lang="en-US" sz="1400" dirty="0" err="1">
                <a:solidFill>
                  <a:schemeClr val="bg1"/>
                </a:solidFill>
              </a:rPr>
              <a:t>Teede</a:t>
            </a:r>
            <a:r>
              <a:rPr lang="en-US" sz="1400" dirty="0">
                <a:solidFill>
                  <a:schemeClr val="bg1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89:251–268</a:t>
            </a:r>
          </a:p>
        </p:txBody>
      </p:sp>
    </p:spTree>
    <p:extLst>
      <p:ext uri="{BB962C8B-B14F-4D97-AF65-F5344CB8AC3E}">
        <p14:creationId xmlns:p14="http://schemas.microsoft.com/office/powerpoint/2010/main" val="1667746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1DBF43-62B9-4663-0911-E660D3DB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МОДИФИКАЦИЯ ОБРАЗА ЖИЗНИ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5094E0-6F27-7864-009D-F38FD45721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846262"/>
            <a:ext cx="3422798" cy="4022725"/>
          </a:xfrm>
          <a:prstGeom prst="rect">
            <a:avLst/>
          </a:prstGeom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ABA79F90-E724-E9D1-B650-857F7EDC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27" y="1910442"/>
            <a:ext cx="6082393" cy="39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1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BC323-BBB2-629B-AE83-4E724ADD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07" y="365125"/>
            <a:ext cx="6717793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РАСПРОСТРАНЕННОСТЬ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0815D33-0146-0AD5-CE71-DE9EE12C26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0" y="685800"/>
            <a:ext cx="3971547" cy="35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E69E18-E919-7035-6EB0-3F738EA58913}"/>
              </a:ext>
            </a:extLst>
          </p:cNvPr>
          <p:cNvSpPr txBox="1"/>
          <p:nvPr/>
        </p:nvSpPr>
        <p:spPr>
          <a:xfrm>
            <a:off x="4809744" y="1690688"/>
            <a:ext cx="7139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Синдром поликистозных яичников (СПЯ) — это полигенное эндокринное заболевание, имеющее большую распространенность, составляющую от 10% до 13% среди женщин репродуктивного возраста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DD7E7-628A-14B1-CD7B-67ADD80E82AF}"/>
              </a:ext>
            </a:extLst>
          </p:cNvPr>
          <p:cNvSpPr txBox="1"/>
          <p:nvPr/>
        </p:nvSpPr>
        <p:spPr>
          <a:xfrm>
            <a:off x="283464" y="5942087"/>
            <a:ext cx="6437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Neven A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Laven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Teede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Boyle J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2018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031E1-5676-6936-FC1A-BFA50B64AC41}"/>
              </a:ext>
            </a:extLst>
          </p:cNvPr>
          <p:cNvSpPr txBox="1"/>
          <p:nvPr/>
        </p:nvSpPr>
        <p:spPr>
          <a:xfrm>
            <a:off x="4809744" y="2956654"/>
            <a:ext cx="66385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Этиология СПЯ сложная; </a:t>
            </a:r>
          </a:p>
          <a:p>
            <a:endParaRPr lang="ru-RU" sz="1800" kern="0" dirty="0">
              <a:solidFill>
                <a:schemeClr val="bg2">
                  <a:lumMod val="25000"/>
                </a:schemeClr>
              </a:solidFill>
              <a:effectLst/>
              <a:highlight>
                <a:srgbClr val="FFFFFF"/>
              </a:highlight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kern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Клиническая картина неоднородна с репродуктивными, метаболическими и психологическими особенностями. </a:t>
            </a:r>
          </a:p>
          <a:p>
            <a:endParaRPr lang="ru-RU" kern="0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kern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Женщины во всем мире сталкиваются с поздней диагностикой и неудовлетворенностью лечением. </a:t>
            </a:r>
          </a:p>
          <a:p>
            <a:endParaRPr lang="ru-RU" kern="0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kern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Клиническая практика оценки и лечения СПЯ остается непоследовательной, с сохраняющимися ключевыми пробелами в доказательности.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04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4D1CB3F2-F844-884C-ABB4-616EC49F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921" y="1292551"/>
            <a:ext cx="10777837" cy="4995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/>
              <a:t>1/. Поведенческие стратегии: постановка целей, самоконтроль, контроль стимулов, решение проблем, обучение уверенности в себе, более медленное питание, подкрепление изменений и предотвращение рецидивов. </a:t>
            </a:r>
          </a:p>
          <a:p>
            <a:r>
              <a:rPr lang="ru-RU" dirty="0"/>
              <a:t>2/. Сокращение калорийности пищевого рациона на 30% или на 500–750 ккал/</a:t>
            </a:r>
            <a:r>
              <a:rPr lang="ru-RU" dirty="0" err="1"/>
              <a:t>сут</a:t>
            </a:r>
            <a:r>
              <a:rPr lang="ru-RU" dirty="0"/>
              <a:t> (до 1200–1500 ккал/</a:t>
            </a:r>
            <a:r>
              <a:rPr lang="ru-RU" dirty="0" err="1"/>
              <a:t>сут</a:t>
            </a:r>
            <a:r>
              <a:rPr lang="ru-RU" dirty="0"/>
              <a:t>), также с учетом индивидуальных энергетических потребностей, массы тела и уровня физической активности.</a:t>
            </a:r>
          </a:p>
          <a:p>
            <a:r>
              <a:rPr lang="ru-RU" dirty="0"/>
              <a:t>3/. Для взрослых в возрасте от 18 до 64 лет минимум 150 минут в неделю физической активности умеренной интенсивности или 75 минут в неделю высокой интенсивности или эквивалентная комбинация того и другого, включая упражнения для укрепления мышц 2 дня подряд в неделю </a:t>
            </a:r>
          </a:p>
          <a:p>
            <a:r>
              <a:rPr lang="ru-RU" dirty="0"/>
              <a:t>4/. У подростков - не менее 60 минут физической активности умеренной или высокой интенсивности в день, включая упражнения для укрепления мышц 3 раза в неделю </a:t>
            </a:r>
          </a:p>
          <a:p>
            <a:r>
              <a:rPr lang="ru-RU" dirty="0"/>
              <a:t>5/. Двигательная активность – 10.000 шагов в день, включая повседневную деятельность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8B9FB4-B79A-B146-9DF9-D245EE061F83}"/>
              </a:ext>
            </a:extLst>
          </p:cNvPr>
          <p:cNvSpPr/>
          <p:nvPr/>
        </p:nvSpPr>
        <p:spPr>
          <a:xfrm>
            <a:off x="1569291" y="6413266"/>
            <a:ext cx="9098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*Helena J. </a:t>
            </a:r>
            <a:r>
              <a:rPr lang="en-US" sz="1400" dirty="0" err="1">
                <a:solidFill>
                  <a:schemeClr val="bg1"/>
                </a:solidFill>
              </a:rPr>
              <a:t>Teede</a:t>
            </a:r>
            <a:r>
              <a:rPr lang="en-US" sz="1400" dirty="0">
                <a:solidFill>
                  <a:schemeClr val="bg1"/>
                </a:solidFill>
              </a:rPr>
              <a:t> et.al. Recommendations from the international evidence-based guideline for the assessment and management of polycystic ovary syndrome Clinical Endocrinology. 2018;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89:251–268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41A34B9-B404-E4F2-CB93-24DDB169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46" y="142584"/>
            <a:ext cx="10058400" cy="842663"/>
          </a:xfrm>
        </p:spPr>
        <p:txBody>
          <a:bodyPr>
            <a:normAutofit/>
          </a:bodyPr>
          <a:lstStyle/>
          <a:p>
            <a:r>
              <a:rPr lang="ru-RU" sz="3600" b="1" dirty="0"/>
              <a:t>МОДИФИКАЦИЯ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138291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35948" y="5576"/>
            <a:ext cx="7848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Лечение:  Эффективность изменения образа жизни и снижения веса у пациенток СПКЯ и ожирением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24001" y="6334780"/>
            <a:ext cx="9008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Pasquali R, </a:t>
            </a:r>
            <a:r>
              <a:rPr lang="en-US" sz="1400" b="1" i="1" dirty="0" err="1">
                <a:solidFill>
                  <a:schemeClr val="bg1"/>
                </a:solidFill>
              </a:rPr>
              <a:t>Diamanti-Kandarakis</a:t>
            </a:r>
            <a:r>
              <a:rPr lang="en-US" sz="1400" b="1" i="1" dirty="0">
                <a:solidFill>
                  <a:schemeClr val="bg1"/>
                </a:solidFill>
              </a:rPr>
              <a:t> E, </a:t>
            </a:r>
            <a:r>
              <a:rPr lang="en-US" sz="1400" b="1" i="1" dirty="0" err="1">
                <a:solidFill>
                  <a:schemeClr val="bg1"/>
                </a:solidFill>
              </a:rPr>
              <a:t>Gambineri</a:t>
            </a:r>
            <a:r>
              <a:rPr lang="en-US" sz="1400" b="1" i="1" dirty="0">
                <a:solidFill>
                  <a:schemeClr val="bg1"/>
                </a:solidFill>
              </a:rPr>
              <a:t> A. Management of Endocrine Disease </a:t>
            </a:r>
            <a:r>
              <a:rPr lang="ru-RU" sz="1400" b="1" i="1" dirty="0">
                <a:solidFill>
                  <a:schemeClr val="bg1"/>
                </a:solidFill>
              </a:rPr>
              <a:t>: </a:t>
            </a:r>
            <a:r>
              <a:rPr lang="en-US" sz="1400" b="1" i="1" dirty="0">
                <a:solidFill>
                  <a:schemeClr val="bg1"/>
                </a:solidFill>
              </a:rPr>
              <a:t>Secondary polycystic syndrome</a:t>
            </a:r>
            <a:r>
              <a:rPr lang="ru-RU" sz="1400" b="1" i="1" dirty="0">
                <a:solidFill>
                  <a:schemeClr val="bg1"/>
                </a:solidFill>
              </a:rPr>
              <a:t>: </a:t>
            </a:r>
            <a:r>
              <a:rPr lang="en-US" sz="1400" b="1" i="1" dirty="0">
                <a:solidFill>
                  <a:schemeClr val="bg1"/>
                </a:solidFill>
              </a:rPr>
              <a:t>theoretical and practical aspects. </a:t>
            </a:r>
            <a:r>
              <a:rPr lang="en-US" sz="1400" b="1" i="1" dirty="0" err="1">
                <a:solidFill>
                  <a:schemeClr val="bg1"/>
                </a:solidFill>
              </a:rPr>
              <a:t>Eur</a:t>
            </a:r>
            <a:r>
              <a:rPr lang="en-US" sz="1400" b="1" i="1" dirty="0">
                <a:solidFill>
                  <a:schemeClr val="bg1"/>
                </a:solidFill>
              </a:rPr>
              <a:t> J </a:t>
            </a:r>
            <a:r>
              <a:rPr lang="en-US" sz="1400" b="1" i="1" dirty="0" err="1">
                <a:solidFill>
                  <a:schemeClr val="bg1"/>
                </a:solidFill>
              </a:rPr>
              <a:t>Endocrinol</a:t>
            </a:r>
            <a:r>
              <a:rPr lang="en-US" sz="1400" b="1" i="1" dirty="0">
                <a:solidFill>
                  <a:schemeClr val="bg1"/>
                </a:solidFill>
              </a:rPr>
              <a:t>. 2016 May 11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57" y="928902"/>
            <a:ext cx="4962346" cy="52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EC185-817A-823F-C986-CB5D8B5CA507}"/>
              </a:ext>
            </a:extLst>
          </p:cNvPr>
          <p:cNvSpPr txBox="1"/>
          <p:nvPr/>
        </p:nvSpPr>
        <p:spPr>
          <a:xfrm>
            <a:off x="2999231" y="1976498"/>
            <a:ext cx="8595361" cy="409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КОК – первая линия для лечения гирсутизма и нерегулярных менструальных циклов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НО: Ни один препарат КОК не является лучшим при СПЯ!!!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Оральные контрацептивы, содержащие только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прогестин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могут рассматриваться для защиты эндометрия (на основе общих популяционных рекомендаций, с ограниченными доказательствами при СПЯ)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Комбинация КОК и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метформина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по-видимому, дает мало дополнительных преимуществ по сравнению с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монотерапией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КОК или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метформином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взрослых с СПЯ с ИМТ ≤ 30 кг/м кв.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F432D6D-96E6-E805-0F40-F04E8B6F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E8DCFA-6ADC-2B8E-5A3D-4386D2C0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7" y="2115853"/>
            <a:ext cx="2407517" cy="3767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7B150-29CC-FDA4-F8D7-6015AEA1CF71}"/>
              </a:ext>
            </a:extLst>
          </p:cNvPr>
          <p:cNvSpPr txBox="1"/>
          <p:nvPr/>
        </p:nvSpPr>
        <p:spPr>
          <a:xfrm>
            <a:off x="578358" y="648866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34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EC185-817A-823F-C986-CB5D8B5CA507}"/>
              </a:ext>
            </a:extLst>
          </p:cNvPr>
          <p:cNvSpPr txBox="1"/>
          <p:nvPr/>
        </p:nvSpPr>
        <p:spPr>
          <a:xfrm>
            <a:off x="2706624" y="1586997"/>
            <a:ext cx="9079993" cy="4825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Метформин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наиболее эффективен в группах высокого метаболического риска, включая лиц с факторами риска диабета, нарушением толерантности к глюкозе или в этнических группах высокого риска. Побочные эффекты, включая эффекты со стороны желудочно-кишечного тракта, зависят от дозы и проходят самостоятельно.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начать с низкой дозы, с шагом 500 мг 1-2 раза в неделю. Рекомендуемая максимальная суточная доза: 2,5 г у взрослых, 2 г у подростков. Прием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Метформина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безопасен в течение длительного времени, но необходим постоянный мониторинг содержания витамина B12 в связи с возможным его снижением.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Антиандрогены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могут быть использованы для лечения гирсутизма у женщин с СПЯ, если наблюдается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субоптимальный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 после как минимум шести месяцев КОК и/или косметической терапии.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F432D6D-96E6-E805-0F40-F04E8B6F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E8DCFA-6ADC-2B8E-5A3D-4386D2C0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7" y="2115853"/>
            <a:ext cx="2407517" cy="3767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7B150-29CC-FDA4-F8D7-6015AEA1CF71}"/>
              </a:ext>
            </a:extLst>
          </p:cNvPr>
          <p:cNvSpPr txBox="1"/>
          <p:nvPr/>
        </p:nvSpPr>
        <p:spPr>
          <a:xfrm>
            <a:off x="578358" y="648866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48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50185" y="4365104"/>
            <a:ext cx="7200800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dirty="0"/>
              <a:t>Врач должен отслеживать психологическое состояние своих пациенток и, при появлении симптомов тревоги и депрессии </a:t>
            </a:r>
          </a:p>
          <a:p>
            <a:pPr marL="0" indent="0" algn="ctr">
              <a:buNone/>
            </a:pPr>
            <a:r>
              <a:rPr lang="ru-RU" sz="2400" b="1" dirty="0"/>
              <a:t>обращать на это внимание </a:t>
            </a:r>
            <a:r>
              <a:rPr lang="ru-RU" sz="1800" dirty="0"/>
              <a:t>и направлять пациентку к соответствующему специалисту.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77" y="188640"/>
            <a:ext cx="5186999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64222" y="2703608"/>
            <a:ext cx="7216154" cy="1464231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Последние международные клинические рекомендации 2018 года по ведению пациенток с СПЯ говорят </a:t>
            </a:r>
            <a:r>
              <a:rPr lang="ru-RU" sz="2000" b="1" u="sng" dirty="0"/>
              <a:t>о высокой распространенности депрессивных расстройств </a:t>
            </a:r>
            <a:r>
              <a:rPr lang="ru-RU" sz="2000" b="1" dirty="0"/>
              <a:t>среди таких женщин. </a:t>
            </a:r>
          </a:p>
        </p:txBody>
      </p:sp>
      <p:sp>
        <p:nvSpPr>
          <p:cNvPr id="6" name="Footer Placeholder 7"/>
          <p:cNvSpPr txBox="1">
            <a:spLocks/>
          </p:cNvSpPr>
          <p:nvPr/>
        </p:nvSpPr>
        <p:spPr bwMode="gray">
          <a:xfrm>
            <a:off x="2005756" y="6093296"/>
            <a:ext cx="7690644" cy="2945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tabLst/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tabLst/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defRPr sz="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>
                <a:solidFill>
                  <a:schemeClr val="tx1"/>
                </a:solidFill>
              </a:rPr>
              <a:t>СПЯ – синдром поликистозных яичников; 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7528" y="641326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Helena J. </a:t>
            </a:r>
            <a:r>
              <a:rPr lang="en-US" sz="1000" dirty="0" err="1"/>
              <a:t>Teede</a:t>
            </a:r>
            <a:r>
              <a:rPr lang="ru-RU" sz="1000" dirty="0"/>
              <a:t> </a:t>
            </a:r>
            <a:r>
              <a:rPr lang="en-US" sz="1000" dirty="0"/>
              <a:t>et.al.</a:t>
            </a:r>
            <a:r>
              <a:rPr lang="ru-RU" sz="1000" dirty="0"/>
              <a:t> </a:t>
            </a:r>
            <a:r>
              <a:rPr lang="en-US" sz="1000" dirty="0"/>
              <a:t>Recommendations from the international evidence-based</a:t>
            </a:r>
            <a:r>
              <a:rPr lang="ru-RU" sz="1000" dirty="0"/>
              <a:t> </a:t>
            </a:r>
            <a:r>
              <a:rPr lang="en-US" sz="1000" dirty="0"/>
              <a:t>guideline for the assessment and management of polycystic ovary syndrome</a:t>
            </a:r>
            <a:r>
              <a:rPr lang="ru-RU" sz="1000" dirty="0"/>
              <a:t> </a:t>
            </a:r>
            <a:r>
              <a:rPr lang="en-US" sz="1000" dirty="0"/>
              <a:t>Clinical Endocrinology. 2018;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78849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ChangeArrowheads="1"/>
          </p:cNvSpPr>
          <p:nvPr/>
        </p:nvSpPr>
        <p:spPr bwMode="auto">
          <a:xfrm>
            <a:off x="2914652" y="4868869"/>
            <a:ext cx="66151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800" dirty="0">
                <a:solidFill>
                  <a:schemeClr val="accent3">
                    <a:lumMod val="50000"/>
                  </a:schemeClr>
                </a:solidFill>
                <a:latin typeface="Impact" charset="0"/>
              </a:rPr>
              <a:t>Спасибо за внимание</a:t>
            </a:r>
            <a:r>
              <a:rPr lang="en-US" altLang="ru-RU" sz="4800" dirty="0">
                <a:solidFill>
                  <a:schemeClr val="accent3">
                    <a:lumMod val="50000"/>
                  </a:schemeClr>
                </a:solidFill>
                <a:latin typeface="Impact" charset="0"/>
              </a:rPr>
              <a:t>!</a:t>
            </a: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53" y="1082842"/>
            <a:ext cx="8815136" cy="291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5286379" y="6343650"/>
            <a:ext cx="2202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</a:rPr>
              <a:t>г. Ростов-на-Дону</a:t>
            </a:r>
          </a:p>
        </p:txBody>
      </p:sp>
    </p:spTree>
    <p:extLst>
      <p:ext uri="{BB962C8B-B14F-4D97-AF65-F5344CB8AC3E}">
        <p14:creationId xmlns:p14="http://schemas.microsoft.com/office/powerpoint/2010/main" val="103154377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8"/>
          <a:stretch/>
        </p:blipFill>
        <p:spPr bwMode="auto">
          <a:xfrm>
            <a:off x="3017662" y="1844824"/>
            <a:ext cx="5635111" cy="407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242" y="4489"/>
            <a:ext cx="8141369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Заболеваемость СПЯ  у  девочек- подростков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389" y="846042"/>
            <a:ext cx="7951399" cy="864096"/>
          </a:xfrm>
          <a:solidFill>
            <a:schemeClr val="bg1"/>
          </a:solidFill>
          <a:ln w="19050"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У  </a:t>
            </a:r>
            <a:r>
              <a:rPr lang="ru-RU" sz="2400" b="1" dirty="0">
                <a:solidFill>
                  <a:srgbClr val="C00000"/>
                </a:solidFill>
              </a:rPr>
              <a:t>18%</a:t>
            </a:r>
            <a:r>
              <a:rPr lang="ru-RU" dirty="0"/>
              <a:t> (6%-18%) девочек-подростков диагностируют синдром поликистозных яичников (СПЯ)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016" y="6396336"/>
            <a:ext cx="1157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Adolescent polycystic ovary syndrome according to the international evidence-based guideline</a:t>
            </a:r>
            <a:r>
              <a:rPr lang="ru-RU" sz="1200" b="1" i="1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Alexia S.</a:t>
            </a:r>
            <a:r>
              <a:rPr lang="en-US" sz="1200" i="1" dirty="0">
                <a:solidFill>
                  <a:srgbClr val="6B9F2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Peña</a:t>
            </a:r>
            <a:r>
              <a:rPr lang="en-US" sz="1200" i="1" dirty="0">
                <a:solidFill>
                  <a:schemeClr val="bg1"/>
                </a:solidFill>
              </a:rPr>
              <a:t>, et al. , 2020  </a:t>
            </a:r>
            <a:r>
              <a:rPr lang="en-US" sz="1200" i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BMC Medicine</a:t>
            </a:r>
            <a:r>
              <a:rPr lang="en-US" sz="1200" i="1" dirty="0">
                <a:solidFill>
                  <a:schemeClr val="bg1"/>
                </a:solidFill>
              </a:rPr>
              <a:t> </a:t>
            </a:r>
            <a:r>
              <a:rPr lang="en-US" sz="1200" b="1" i="1" dirty="0">
                <a:solidFill>
                  <a:schemeClr val="bg1"/>
                </a:solidFill>
              </a:rPr>
              <a:t>volume 18</a:t>
            </a:r>
            <a:r>
              <a:rPr lang="en-US" sz="1200" i="1" dirty="0">
                <a:solidFill>
                  <a:schemeClr val="bg1"/>
                </a:solidFill>
              </a:rPr>
              <a:t>, Article number: 72 (2020) 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276600" y="2057400"/>
          <a:ext cx="6210300" cy="355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1963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mognovse.ru/mogno/905/904180/904180_html_3c6f021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46" y="475731"/>
            <a:ext cx="2718674" cy="71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46960" y="2660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Adolescent polycystic ovary syndrome according to the international evidence-based guideline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(2020)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4632" y="6396336"/>
            <a:ext cx="8606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Adolescent polycystic ovary syndrome according to the international evidence-based guideline</a:t>
            </a:r>
          </a:p>
          <a:p>
            <a:r>
              <a:rPr lang="en-US" sz="12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Alexia S. </a:t>
            </a:r>
            <a:r>
              <a:rPr lang="en-US" sz="1200" i="1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Peña</a:t>
            </a:r>
            <a:r>
              <a:rPr lang="en-US" sz="1200" i="1" dirty="0">
                <a:solidFill>
                  <a:schemeClr val="bg1"/>
                </a:solidFill>
              </a:rPr>
              <a:t>, et al. , 2020  </a:t>
            </a:r>
            <a:r>
              <a:rPr lang="en-US" sz="1200" i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BMC Medicine</a:t>
            </a:r>
            <a:r>
              <a:rPr lang="en-US" sz="1200" i="1" dirty="0">
                <a:solidFill>
                  <a:schemeClr val="bg1"/>
                </a:solidFill>
              </a:rPr>
              <a:t> </a:t>
            </a:r>
            <a:r>
              <a:rPr lang="en-US" sz="1200" b="1" i="1" dirty="0">
                <a:solidFill>
                  <a:schemeClr val="bg1"/>
                </a:solidFill>
              </a:rPr>
              <a:t>volume 18</a:t>
            </a:r>
            <a:r>
              <a:rPr lang="en-US" sz="1200" i="1" dirty="0">
                <a:solidFill>
                  <a:schemeClr val="bg1"/>
                </a:solidFill>
              </a:rPr>
              <a:t>, Article number: 72 (2020)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7144" y="2274838"/>
            <a:ext cx="7713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Диагностика СПЯ в подростковом возрасте является спорной и сложной из-за совпадения нормальных пубертатных физиологических изменений (нерегулярные менструальные циклы, акне и морфология поликистозных яичников) с диагностическими критериями СПЯ у взрослых.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7931" y="4056298"/>
            <a:ext cx="6008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7030A0"/>
                </a:solidFill>
              </a:rPr>
              <a:t>При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</a:rPr>
              <a:t>наличии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</a:rPr>
              <a:t>нерегулярных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</a:rPr>
              <a:t>менструальных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</a:rPr>
              <a:t>циклов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</a:rPr>
              <a:t>следует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</a:rPr>
              <a:t>рассмотреть</a:t>
            </a:r>
            <a:r>
              <a:rPr lang="en-US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</a:rPr>
              <a:t>диагноз</a:t>
            </a:r>
            <a:r>
              <a:rPr lang="en-US" sz="2000" b="1" i="1" dirty="0">
                <a:solidFill>
                  <a:srgbClr val="7030A0"/>
                </a:solidFill>
              </a:rPr>
              <a:t> СПЯ.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0" name="Управляющая кнопка: звук 9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2165386" y="4029545"/>
            <a:ext cx="1042416" cy="1042416"/>
          </a:xfrm>
          <a:prstGeom prst="actionButtonSou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0617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19490-D606-440A-320A-EFCD83B9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281100"/>
            <a:ext cx="10735055" cy="1250280"/>
          </a:xfrm>
          <a:solidFill>
            <a:schemeClr val="bg1"/>
          </a:solidFill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овуляции: классификация Международной федерации акушеров и гинекологов (FIGO)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70E272-1CB3-E17D-61A6-B1E4B1B6E6B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44967" y="1723401"/>
            <a:ext cx="4599072" cy="3977280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Ⅰ УРОВЕНЬ </a:t>
            </a:r>
            <a:r>
              <a:rPr lang="ru-RU" sz="1800" b="1" cap="all" spc="1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классификации</a:t>
            </a:r>
            <a:r>
              <a:rPr lang="ru-RU" sz="1800" b="1" cap="all" spc="100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cap="all" spc="1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отнесение</a:t>
            </a:r>
            <a:r>
              <a:rPr lang="ru-RU" sz="1800" cap="all" spc="1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all" spc="1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cap="all" spc="1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all" spc="1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анатомической категории I, II </a:t>
            </a:r>
            <a:r>
              <a:rPr lang="ru-RU" sz="1800" cap="all" spc="1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800" cap="all" spc="1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ru-RU" sz="1800" cap="all" spc="1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ru-RU" sz="1800" cap="all" spc="1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800" cap="all" spc="1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all" spc="1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гипоталамус</a:t>
            </a:r>
            <a:r>
              <a:rPr lang="ru-RU" sz="1800" cap="all" spc="1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cap="all" spc="1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гипофиз</a:t>
            </a:r>
            <a:r>
              <a:rPr lang="ru-RU" sz="1800" cap="all" spc="1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all" spc="1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800" cap="all" spc="100" dirty="0">
                <a:solidFill>
                  <a:srgbClr val="0D0D0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all" spc="1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яичники.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/>
              <a:t>СПКЯ - категория IV типа, для отнесения к этой категории следует использовать критерии, предложенные ВОЗ. </a:t>
            </a:r>
          </a:p>
          <a:p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ⅠⅠ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УРОВЕНЬ </a:t>
            </a:r>
            <a:r>
              <a:rPr lang="ru-RU" sz="1800" dirty="0"/>
              <a:t>- каждая анатомическая категория (типы I—III) стратифицируется в соответствии с аббревиатурой GAIN-FIT-PIE — генетические, </a:t>
            </a:r>
            <a:r>
              <a:rPr lang="ru-RU" sz="1800" b="1" i="1" u="sng" dirty="0">
                <a:solidFill>
                  <a:srgbClr val="FF0000"/>
                </a:solidFill>
              </a:rPr>
              <a:t>аутоиммунные</a:t>
            </a:r>
            <a:r>
              <a:rPr lang="ru-RU" sz="1800" dirty="0"/>
              <a:t>, ятрогенные, новообразования; функциональные, инфекционные и воспалительные, травмы и сосудистые; физиологические, идиопатические, эндокринные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A2A6D676-3635-5B90-3573-4670D3A4F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1723401"/>
            <a:ext cx="4296983" cy="4387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AB7E93-ADD3-C060-ABC7-798770F27F65}"/>
              </a:ext>
            </a:extLst>
          </p:cNvPr>
          <p:cNvSpPr txBox="1"/>
          <p:nvPr/>
        </p:nvSpPr>
        <p:spPr>
          <a:xfrm>
            <a:off x="0" y="6303110"/>
            <a:ext cx="1194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 Munro MG, </a:t>
            </a:r>
            <a:r>
              <a:rPr lang="en-US" sz="1200" dirty="0" err="1">
                <a:solidFill>
                  <a:schemeClr val="bg1"/>
                </a:solidFill>
              </a:rPr>
              <a:t>Balen</a:t>
            </a:r>
            <a:r>
              <a:rPr lang="en-US" sz="1200" dirty="0">
                <a:solidFill>
                  <a:schemeClr val="bg1"/>
                </a:solidFill>
              </a:rPr>
              <a:t> AH, Cho S, Critchley HOD, Díaz I, </a:t>
            </a:r>
            <a:r>
              <a:rPr lang="en-US" sz="1200" dirty="0" err="1">
                <a:solidFill>
                  <a:schemeClr val="bg1"/>
                </a:solidFill>
              </a:rPr>
              <a:t>Ferriani</a:t>
            </a:r>
            <a:r>
              <a:rPr lang="en-US" sz="1200" dirty="0">
                <a:solidFill>
                  <a:schemeClr val="bg1"/>
                </a:solidFill>
              </a:rPr>
              <a:t> R, Henry L, Edgar </a:t>
            </a:r>
            <a:r>
              <a:rPr lang="en-US" sz="1200" dirty="0" err="1">
                <a:solidFill>
                  <a:schemeClr val="bg1"/>
                </a:solidFill>
              </a:rPr>
              <a:t>Mocanu</a:t>
            </a:r>
            <a:r>
              <a:rPr lang="en-US" sz="1200" dirty="0">
                <a:solidFill>
                  <a:schemeClr val="bg1"/>
                </a:solidFill>
              </a:rPr>
              <a:t>, van der Spuy ZM; FIGO Committee on Menstrual Disorders and Related Health Impacts, and FIGO Committee on Reproductive Medicine, Endocrinology, and Infertility. The FIGO Ovulatory Disorders </a:t>
            </a:r>
            <a:r>
              <a:rPr lang="en-US" sz="1200" dirty="0" err="1">
                <a:solidFill>
                  <a:schemeClr val="bg1"/>
                </a:solidFill>
              </a:rPr>
              <a:t>Classifi</a:t>
            </a:r>
            <a:r>
              <a:rPr lang="en-US" sz="1200" dirty="0">
                <a:solidFill>
                  <a:schemeClr val="bg1"/>
                </a:solidFill>
              </a:rPr>
              <a:t> cation System. Fertility and Sterility. 2022;118(4):768-786. https://doi.org/10.1016/j.fertnstert.2022.07.009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7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E824-D8A6-B1CF-9A6A-BA7B17F4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76" y="1845734"/>
            <a:ext cx="7469204" cy="4023360"/>
          </a:xfrm>
        </p:spPr>
        <p:txBody>
          <a:bodyPr>
            <a:normAutofit/>
          </a:bodyPr>
          <a:lstStyle/>
          <a:p>
            <a:pPr marL="1471400" lvl="8" indent="0">
              <a:lnSpc>
                <a:spcPct val="150000"/>
              </a:lnSpc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Данное руководство было разработано представителями 6 континентов из 71 страны, объединенных в 5 исследовательских групп, включающих акушеров-гинекологов, педиатров, эндокринологов, врачей первичного медико-санитарного звена, психиатров и психологов [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Teede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 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Laven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2023]. </a:t>
            </a:r>
            <a:endParaRPr lang="ru-RU" sz="20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3F641B-3201-95F1-868B-18A7999A06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1974" y="-338304"/>
            <a:ext cx="10058400" cy="144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kumimoji="0" lang="ru-RU" altLang="ru-RU" sz="2800" b="1" i="0" u="none" strike="noStrike" cap="none" normalizeH="0" baseline="0" dirty="0" bmk="_Hlk166334163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850A5B-4108-BDB4-5546-8FF083EE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2" y="1111083"/>
            <a:ext cx="36195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9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C34F58-E809-127A-6B81-7A412024D17D}"/>
              </a:ext>
            </a:extLst>
          </p:cNvPr>
          <p:cNvSpPr txBox="1"/>
          <p:nvPr/>
        </p:nvSpPr>
        <p:spPr>
          <a:xfrm>
            <a:off x="4167739" y="1520079"/>
            <a:ext cx="7602352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дальнейшее уточнение индивидуальных диагностических критериев, упрощенный диагностический алгоритм и </a:t>
            </a: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уровней АМГ в качестве альтернативы УЗИ только у взрослых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признание расширенных диагностических признаков СПЯ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включая метаболические факторы риска, сердечно-сосудистые заболевания, апноэ во сне, психологические особенности и высокий статус риска неблагоприятных исходов во время беременности;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акцентирование внимания на разнообразном бремени болезней и необходимости повышения уровня профессионального образования в области здравоохранения, совершенствования моделей оказания медицинской помощи, наряду </a:t>
            </a: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расширением научных исследований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сохранение акцента на здоровом образе жизни, эмоциональном благополучии, с осознанием и учетом стигматизации веса;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акцент на доказательной медицинской терапии и более дешевом и безопасном лечении бесплодия.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F536D-AA64-7786-E2C5-7AC688ADC4C3}"/>
              </a:ext>
            </a:extLst>
          </p:cNvPr>
          <p:cNvSpPr txBox="1"/>
          <p:nvPr/>
        </p:nvSpPr>
        <p:spPr>
          <a:xfrm>
            <a:off x="7120289" y="6426822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5E34B-29BB-125C-0C2E-EDE77243D822}"/>
              </a:ext>
            </a:extLst>
          </p:cNvPr>
          <p:cNvSpPr txBox="1"/>
          <p:nvPr/>
        </p:nvSpPr>
        <p:spPr>
          <a:xfrm>
            <a:off x="555859" y="316915"/>
            <a:ext cx="110329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kumimoji="0" lang="ru-RU" altLang="ru-RU" sz="2800" b="1" i="0" u="none" strike="noStrike" cap="none" normalizeH="0" baseline="0" dirty="0" bmk="_Hlk166334163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348BA4-6EF4-65EC-BF4A-1B795AA8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3" y="1193534"/>
            <a:ext cx="3619500" cy="51206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B616A0-7B61-4B1B-9292-09FC5D42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3" y="1164658"/>
            <a:ext cx="36195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7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B2B58D-9EA9-FD6F-8850-214987438DE6}"/>
              </a:ext>
            </a:extLst>
          </p:cNvPr>
          <p:cNvSpPr txBox="1"/>
          <p:nvPr/>
        </p:nvSpPr>
        <p:spPr>
          <a:xfrm>
            <a:off x="4059936" y="668598"/>
            <a:ext cx="7690104" cy="4825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Подростки, которые имеют признаки СПЯ, но не соответствуют диагностическим критериям, относятся к «повышенному риску СПЯ», им рекомендована повторная диагностика через 8 лет после менархе.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«повышенному риску СПЯ» относятся пациенты с признаками СПКЯ до начала приема комбинированных оральных контрацептивов и пациенты со значительной прибавкой в весе в подростковом возрасте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У подростков с нерегулярными менструальными циклами значение и оптимальные сроки оценки и диагностики СПЯ должны обсуждаться с пациенткой и ее родителями или опекунами, принимая во внимание диагностические проблемы на данном жизненном этапе, а также психосоциальные и культурные факторы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AAC01B-918A-AC5E-D734-51463620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3" y="1164658"/>
            <a:ext cx="36195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3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97BA7-211A-E3AB-1585-6A7D1745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2" y="1339596"/>
            <a:ext cx="10515600" cy="425196"/>
          </a:xfrm>
        </p:spPr>
        <p:txBody>
          <a:bodyPr>
            <a:noAutofit/>
          </a:bodyPr>
          <a:lstStyle/>
          <a:p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2800" b="1" i="0" u="none" strike="noStrike" cap="none" normalizeH="0" baseline="0" dirty="0" bmk="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лгоритм</a:t>
            </a:r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диагностики</a:t>
            </a:r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СПЯ </a:t>
            </a:r>
            <a:br>
              <a:rPr lang="ru-RU" altLang="ru-RU" sz="2800" b="1" dirty="0" bmk="_Hlk166334163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Evidence-based Guideline for the Assessment and Management of Polycystic Ovary Syndrome (2023 </a:t>
            </a:r>
            <a: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en-US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kumimoji="0" lang="ru-RU" altLang="ru-RU" sz="2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A359433-D97B-4997-F4EB-B3996C1D0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235083"/>
              </p:ext>
            </p:extLst>
          </p:nvPr>
        </p:nvGraphicFramePr>
        <p:xfrm>
          <a:off x="596766" y="1339596"/>
          <a:ext cx="10924674" cy="4178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4674">
                  <a:extLst>
                    <a:ext uri="{9D8B030D-6E8A-4147-A177-3AD203B41FA5}">
                      <a16:colId xmlns:a16="http://schemas.microsoft.com/office/drawing/2014/main" val="2908205073"/>
                    </a:ext>
                  </a:extLst>
                </a:gridCol>
              </a:tblGrid>
              <a:tr h="646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cap="all" dirty="0">
                          <a:effectLst/>
                        </a:rPr>
                        <a:t>Шаг 1: </a:t>
                      </a:r>
                      <a:r>
                        <a:rPr lang="ru-RU" sz="1400" kern="100" dirty="0">
                          <a:effectLst/>
                        </a:rPr>
                        <a:t>нерегулярный менструальный цикл + клиническая </a:t>
                      </a:r>
                      <a:r>
                        <a:rPr lang="ru-RU" sz="1400" kern="100" dirty="0" err="1">
                          <a:effectLst/>
                        </a:rPr>
                        <a:t>гиперандрогения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cap="all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968372"/>
                  </a:ext>
                </a:extLst>
              </a:tr>
              <a:tr h="646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Исключить другие причины</a:t>
                      </a:r>
                      <a:r>
                        <a:rPr lang="ru-RU" sz="1400" kern="100" cap="all" dirty="0">
                          <a:effectLst/>
                        </a:rPr>
                        <a:t>* = диагноз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cap="all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98185"/>
                  </a:ext>
                </a:extLst>
              </a:tr>
              <a:tr h="646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cap="all" dirty="0">
                          <a:effectLst/>
                        </a:rPr>
                        <a:t>Шаг 2: </a:t>
                      </a:r>
                      <a:r>
                        <a:rPr lang="ru-RU" sz="1400" kern="100" dirty="0">
                          <a:effectLst/>
                        </a:rPr>
                        <a:t>если клиническая </a:t>
                      </a:r>
                      <a:r>
                        <a:rPr lang="ru-RU" sz="1400" kern="100" dirty="0" err="1">
                          <a:effectLst/>
                        </a:rPr>
                        <a:t>гиперандрогения</a:t>
                      </a:r>
                      <a:r>
                        <a:rPr lang="ru-RU" sz="1400" kern="100" dirty="0">
                          <a:effectLst/>
                        </a:rPr>
                        <a:t> отсутствует: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cap="all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07646"/>
                  </a:ext>
                </a:extLst>
              </a:tr>
              <a:tr h="526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Выявление биохимической </a:t>
                      </a:r>
                      <a:r>
                        <a:rPr lang="ru-RU" sz="1400" kern="100" dirty="0" err="1">
                          <a:effectLst/>
                        </a:rPr>
                        <a:t>гиперандрогении</a:t>
                      </a:r>
                      <a:r>
                        <a:rPr lang="ru-RU" sz="1400" kern="100" dirty="0">
                          <a:effectLst/>
                        </a:rPr>
                        <a:t> (в случае ее выявления исключить другие причины) </a:t>
                      </a:r>
                      <a:r>
                        <a:rPr lang="ru-RU" sz="1400" kern="100" cap="all" dirty="0">
                          <a:effectLst/>
                        </a:rPr>
                        <a:t>= диагноз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81868"/>
                  </a:ext>
                </a:extLst>
              </a:tr>
              <a:tr h="526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cap="all" dirty="0">
                          <a:effectLst/>
                        </a:rPr>
                        <a:t>Шаг 3: </a:t>
                      </a:r>
                      <a:r>
                        <a:rPr lang="ru-RU" sz="1400" kern="100" dirty="0">
                          <a:effectLst/>
                        </a:rPr>
                        <a:t>если имеет место только нерегулярный менструальный цикл или только </a:t>
                      </a:r>
                      <a:r>
                        <a:rPr lang="ru-RU" sz="1400" kern="100" dirty="0" err="1">
                          <a:effectLst/>
                        </a:rPr>
                        <a:t>гиперандрогения</a:t>
                      </a:r>
                      <a:r>
                        <a:rPr lang="ru-RU" sz="1400" kern="100" cap="all" dirty="0">
                          <a:effectLst/>
                        </a:rPr>
                        <a:t>: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9541"/>
                  </a:ext>
                </a:extLst>
              </a:tr>
              <a:tr h="1185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Подросткам УЗИ не показано = считать их подверженным повышенному риску СПКЯ и провести повторную оценку симптомов позже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Взрослые - УЗИ для исключения поликистозной морфологии яичников, если выявляется (при исключении других причин) =</a:t>
                      </a:r>
                      <a:r>
                        <a:rPr lang="ru-RU" sz="1400" kern="100" cap="all" dirty="0">
                          <a:effectLst/>
                        </a:rPr>
                        <a:t> диагноз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414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D062FA-8412-D24B-4975-85C4F21CE916}"/>
              </a:ext>
            </a:extLst>
          </p:cNvPr>
          <p:cNvSpPr txBox="1"/>
          <p:nvPr/>
        </p:nvSpPr>
        <p:spPr>
          <a:xfrm>
            <a:off x="238546" y="5625965"/>
            <a:ext cx="1186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1800" b="1" i="0" u="none" strike="noStrike" cap="none" normalizeH="0" baseline="0" dirty="0" bmk="_Hlk166334163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других причин – синдром Кушинга, опухоли надпочечников, заболевания щитовидной железы. Исследование ТТГ, пролактина, 17-ОН прогестерона, ФСГ и ЛГ . </a:t>
            </a:r>
            <a:endParaRPr lang="ru-RU" sz="1800" b="1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</a:br>
            <a:r>
              <a:rPr lang="en-US" sz="1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Teede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C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Laven</a:t>
            </a:r>
            <a:r>
              <a:rPr lang="en-US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ru-RU" sz="1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0506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3448</TotalTime>
  <Words>2745</Words>
  <Application>Microsoft Office PowerPoint</Application>
  <PresentationFormat>Широкоэкранный</PresentationFormat>
  <Paragraphs>181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Cambria</vt:lpstr>
      <vt:lpstr>Impact</vt:lpstr>
      <vt:lpstr>Segoe UI Symbol</vt:lpstr>
      <vt:lpstr>Symbol</vt:lpstr>
      <vt:lpstr>Times New Roman</vt:lpstr>
      <vt:lpstr>Ретро</vt:lpstr>
      <vt:lpstr>СПЯ у подростков: практические вопросы ведения пациенток </vt:lpstr>
      <vt:lpstr>РАСПРОСТРАНЕННОСТЬ</vt:lpstr>
      <vt:lpstr>Заболеваемость СПЯ  у  девочек- подростков</vt:lpstr>
      <vt:lpstr>Презентация PowerPoint</vt:lpstr>
      <vt:lpstr>Нарушения овуляции: классификация Международной федерации акушеров и гинекологов (FIGO)</vt:lpstr>
      <vt:lpstr>International Evidence-based Guideline for the Assessment and Management of Polycystic Ovary Syndrome (2023 г.)</vt:lpstr>
      <vt:lpstr>Презентация PowerPoint</vt:lpstr>
      <vt:lpstr>Презентация PowerPoint</vt:lpstr>
      <vt:lpstr>Алгоритм диагностики СПЯ  International Evidence-based Guideline for the Assessment and Management of Polycystic Ovary Syndrome (2023 г.) </vt:lpstr>
      <vt:lpstr>Презентация PowerPoint</vt:lpstr>
      <vt:lpstr>ЭТИОЛОГИЯ СПЯ: ВНУТРИУТРОБНЫЙ ПЕРИОД, ВЕС ПРИ РОЖДЕНИИ, НЕОНАТАЛЬНЫЕ ИСХОДЫ И ИСХОДЫ В ДЕТСКОМ ВОЗРАСТЕ </vt:lpstr>
      <vt:lpstr>Определение нерегулярных менструальных циклов у подростков (по  числу лет после менархе)</vt:lpstr>
      <vt:lpstr>Международные клинические рекомендации, базирующиеся на доказательной медицине по диагностике и ведению СПКЯ, 2018 </vt:lpstr>
      <vt:lpstr>International Evidence-based Guideline for the Assessment and Management of Polycystic Ovary Syndrome (2023 г.) </vt:lpstr>
      <vt:lpstr>Протокол УЗИ</vt:lpstr>
      <vt:lpstr>International Evidence-based Guideline for the Assessment and Management of Polycystic Ovary Syndrome (2023 г.) </vt:lpstr>
      <vt:lpstr>Клиническая гиперандрогения</vt:lpstr>
      <vt:lpstr>Клиническая гиперандрогения</vt:lpstr>
      <vt:lpstr>МОДИФИКАЦИЯ ОБРАЗА ЖИЗНИ</vt:lpstr>
      <vt:lpstr>МОДИФИКАЦИЯ ОБРАЗА ЖИЗНИ</vt:lpstr>
      <vt:lpstr>Презентация PowerPoint</vt:lpstr>
      <vt:lpstr>International Evidence-based Guideline for the Assessment and Management of Polycystic Ovary Syndrome (2023 г.) </vt:lpstr>
      <vt:lpstr>International Evidence-based Guideline for the Assessment and Management of Polycystic Ovary Syndrome (2023 г.)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СПЯ у подростков — своевременный диагноз или выжидательная тактика?</dc:title>
  <dc:creator>Вера Андреева</dc:creator>
  <cp:lastModifiedBy>Вера Андреева</cp:lastModifiedBy>
  <cp:revision>9</cp:revision>
  <dcterms:created xsi:type="dcterms:W3CDTF">2024-05-31T03:55:31Z</dcterms:created>
  <dcterms:modified xsi:type="dcterms:W3CDTF">2025-05-10T12:25:36Z</dcterms:modified>
</cp:coreProperties>
</file>