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412" r:id="rId4"/>
    <p:sldId id="419" r:id="rId5"/>
    <p:sldId id="357" r:id="rId6"/>
    <p:sldId id="424" r:id="rId7"/>
    <p:sldId id="409" r:id="rId8"/>
    <p:sldId id="425" r:id="rId9"/>
    <p:sldId id="259" r:id="rId10"/>
    <p:sldId id="422" r:id="rId11"/>
    <p:sldId id="413" r:id="rId12"/>
    <p:sldId id="401" r:id="rId13"/>
    <p:sldId id="405" r:id="rId14"/>
    <p:sldId id="426" r:id="rId15"/>
    <p:sldId id="397" r:id="rId16"/>
    <p:sldId id="431" r:id="rId17"/>
    <p:sldId id="394" r:id="rId18"/>
    <p:sldId id="395" r:id="rId19"/>
    <p:sldId id="432" r:id="rId20"/>
    <p:sldId id="400" r:id="rId21"/>
    <p:sldId id="342" r:id="rId22"/>
    <p:sldId id="427" r:id="rId23"/>
    <p:sldId id="429" r:id="rId24"/>
    <p:sldId id="291" r:id="rId25"/>
    <p:sldId id="31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'[Диаграмма в Microsoft Office PowerPoint]Лист1'!$B$1</c:f>
              <c:strCache>
                <c:ptCount val="1"/>
                <c:pt idx="0">
                  <c:v>Распространенность СПЯ среди женщин репродуктивного возраста</c:v>
                </c:pt>
              </c:strCache>
            </c:strRef>
          </c:tx>
          <c:explosion val="1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'[Диаграмма в Microsoft Office PowerPoint]Лист1'!$A$2:$A$3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'[Диаграмма в Microsoft Office PowerPoint]Лист1'!$B$2:$B$3</c:f>
              <c:numCache>
                <c:formatCode>0%</c:formatCode>
                <c:ptCount val="2"/>
                <c:pt idx="0">
                  <c:v>0.18000000000000019</c:v>
                </c:pt>
                <c:pt idx="1">
                  <c:v>0.82000000000000062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BB-4986-A5F6-DA933622CB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AAD90-E506-4E46-8A33-9812392FAD29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BE870-40E4-4956-A12D-01D42016A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23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89EE0-A848-4317-9B6C-3B5E2F8AF5B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129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5E2B8-744F-4211-831D-B195731DB2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07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F70E-9E27-439B-9521-DFE52267731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40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Г</a:t>
            </a:r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93B39D8F-EAF9-CB43-91F4-CD527FFEC44A}" type="slidenum">
              <a:rPr lang="ru-RU" altLang="ru-RU">
                <a:latin typeface="Calibri" charset="0"/>
              </a:rPr>
              <a:pPr/>
              <a:t>25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61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AD985-AD83-4915-4705-10BE09991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A94B29-D3E0-57A8-49CE-8F6805A4E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697777-980A-6CC8-78AA-9466B7BB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E821-4018-4CA4-A3AC-6195F3B5ED5A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C753A-8A3D-E7D8-43DF-20115AAB0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52725B-1917-15FF-4396-E6454B63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A90F-B088-44EC-B7A7-569AEDB4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2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E5890-D902-8B32-A4C5-A13C0DAC4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015E65-AE90-1441-3203-FC7A5C4CF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3852F9-7C7E-96D4-B767-EB435409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E821-4018-4CA4-A3AC-6195F3B5ED5A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0B9ED1-B8A4-7C0C-9C15-5BE010B84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E75FA3-A2EC-34D5-103A-7187DDF5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A90F-B088-44EC-B7A7-569AEDB4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30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39184A-48E3-ED5F-7769-0FD94329B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CB4D0-ED5A-76BB-8E3F-ADE21908D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16BA78-01C4-38EB-85BB-15DC6A41F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E821-4018-4CA4-A3AC-6195F3B5ED5A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EE5888-DCE4-80CA-7967-73312F1B7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3A5424-7F46-1CE6-1EE2-6658667D4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A90F-B088-44EC-B7A7-569AEDB4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109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600" y="221040"/>
            <a:ext cx="109723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D2F0168-14B8-407D-B80E-A12353832724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6455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27" y="1571625"/>
            <a:ext cx="11341231" cy="39433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083" y="333074"/>
            <a:ext cx="11326444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dirty="0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394106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52729-84F0-5693-F04C-65D0F419E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620FD3-7C11-9AA4-27C3-CBFDB5A9E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818385-EDC2-8E59-29BE-4714F50E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E821-4018-4CA4-A3AC-6195F3B5ED5A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EF0C2-1396-E164-906E-B69B0F090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212325-8FF9-3C07-A5DE-245C80CEA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A90F-B088-44EC-B7A7-569AEDB4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3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EAD35-A0A2-E72F-978B-126D300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4B42EF-0C73-5555-73D6-7764C192B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914D1-CEFB-637B-4C90-71325574E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E821-4018-4CA4-A3AC-6195F3B5ED5A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67C1A8-A893-D6C6-C619-ADB89A377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225509-3081-1B55-480E-8DC5B2E4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A90F-B088-44EC-B7A7-569AEDB4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2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0428D-D8FB-BF90-77E0-42CD4E28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29DA3E-9AED-1126-06D9-63442BB4B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1DEADF-F396-F2D6-55BD-3FF082C04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04A235-DF2A-CC50-81DC-6A5516DF7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E821-4018-4CA4-A3AC-6195F3B5ED5A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87FB4A-6CE6-D756-3A57-FB67D410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9EE327-BD6E-59F7-92A5-0B0E10C9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A90F-B088-44EC-B7A7-569AEDB4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27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7A521-E992-E9EC-7BFB-25BE0615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263E50-7E61-8788-332E-5C8427008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04FA36-975B-BE4F-F9A0-CC704C8E1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07588F1-E213-E30D-008C-473013723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05B911F-64EA-C0F0-7F47-62C74D708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E403F9-62FD-71AB-5BFE-846072DA5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E821-4018-4CA4-A3AC-6195F3B5ED5A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7CA9DC9-1B0B-5533-1200-01BA78D57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3D7B44-4E76-8005-89D2-D366D0E0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A90F-B088-44EC-B7A7-569AEDB4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96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6DDE9-45E8-1C8B-CF41-335A7DFC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68E141-76FF-C6AA-2547-2DD47EBA7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E821-4018-4CA4-A3AC-6195F3B5ED5A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8531AA-9863-1D78-434C-933DF9B1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466AE09-94ED-E062-86FD-F2DF38E5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A90F-B088-44EC-B7A7-569AEDB4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99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F7EB08-2DA6-8D8F-912F-66ABD1B5D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E821-4018-4CA4-A3AC-6195F3B5ED5A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07D0050-8D09-F778-B32C-182EB60FF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6DFA66-9706-889C-A603-8158B8F5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A90F-B088-44EC-B7A7-569AEDB4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37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EA229-7E7D-2812-CB76-F5C8E5F2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DB345E-F34F-EDEA-7D51-C71A1A0EB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A8893B-325A-1711-B62C-1C38AD06C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CFEB94-4358-8AB5-5393-0411CA8E6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E821-4018-4CA4-A3AC-6195F3B5ED5A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00B933-5E90-9D17-292B-871DBF5C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529BFE-DDFE-093A-1A73-9866E0B5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A90F-B088-44EC-B7A7-569AEDB4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42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83DF2-4CF7-5331-300E-57C02FDC4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71A115-7E3B-0123-CF9E-0390F935A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E28B72-DCC6-8038-A346-7008AB0F4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A5B542-9009-61AC-30FA-4F48D20FA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E821-4018-4CA4-A3AC-6195F3B5ED5A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FF37C4-E358-5827-985F-BED60CCD1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9FE8B1-21CB-B231-3C1F-09573043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A90F-B088-44EC-B7A7-569AEDB4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09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C60AF-EA54-F599-75F6-EE20FE5A2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1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8A2CE3-D3FB-F178-FAE3-6863F1A80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8F895-2234-B20D-2D5A-E6EE75EF83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FE821-4018-4CA4-A3AC-6195F3B5ED5A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0D0B5-F1BF-A5AB-43B3-754CAAF75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4B411-7AE8-8DBE-44D5-2138BF5ED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5A90F-B088-44EC-B7A7-569AEDB4E9F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6F4288F-6831-4F98-596D-08265449ED98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C9D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E208B6-7C55-6140-6BAF-5CCF4DBD5058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C9D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59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>
              <a:lumMod val="50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hyperlink" Target="https://bmcmedicine.biomedcentral.com/" TargetMode="External"/><Relationship Id="rId4" Type="http://schemas.openxmlformats.org/officeDocument/2006/relationships/hyperlink" Target="https://bmcmedicine.biomedcentral.com/articles/10.1186/s12916-020-01516-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hyperlink" Target="https://bmcmedicine.biomedcentral.com/" TargetMode="External"/><Relationship Id="rId4" Type="http://schemas.openxmlformats.org/officeDocument/2006/relationships/hyperlink" Target="https://bmcmedicine.biomedcentral.com/articles/10.1186/s12916-020-01516-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AC2358-DD58-3CA7-6A11-6AD08FD0A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99" y="5335103"/>
            <a:ext cx="7862207" cy="1198397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Профессор Андреева Вера Олеговна</a:t>
            </a:r>
          </a:p>
          <a:p>
            <a:r>
              <a:rPr lang="ru-RU" dirty="0">
                <a:solidFill>
                  <a:srgbClr val="002060"/>
                </a:solidFill>
              </a:rPr>
              <a:t>ФГБОУ ВО </a:t>
            </a:r>
            <a:r>
              <a:rPr lang="ru-RU" dirty="0" err="1">
                <a:solidFill>
                  <a:srgbClr val="002060"/>
                </a:solidFill>
              </a:rPr>
              <a:t>РостГМУ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r>
              <a:rPr lang="ru-RU" dirty="0">
                <a:solidFill>
                  <a:srgbClr val="002060"/>
                </a:solidFill>
              </a:rPr>
              <a:t>Кафедра акушерства и гинекологии 2</a:t>
            </a:r>
          </a:p>
          <a:p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dirty="0" err="1">
                <a:solidFill>
                  <a:srgbClr val="002060"/>
                </a:solidFill>
              </a:rPr>
              <a:t>зав.каф</a:t>
            </a:r>
            <a:r>
              <a:rPr lang="ru-RU" dirty="0">
                <a:solidFill>
                  <a:srgbClr val="002060"/>
                </a:solidFill>
              </a:rPr>
              <a:t>. профессор Петров Ю.А.)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E366CD-F8F6-94E0-AF75-43F73BB2F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668655"/>
            <a:ext cx="12192000" cy="189345"/>
          </a:xfrm>
          <a:prstGeom prst="rect">
            <a:avLst/>
          </a:prstGeom>
        </p:spPr>
      </p:pic>
      <p:pic>
        <p:nvPicPr>
          <p:cNvPr id="4" name="Picture 4" descr="Picture background">
            <a:extLst>
              <a:ext uri="{FF2B5EF4-FFF2-40B4-BE49-F238E27FC236}">
                <a16:creationId xmlns:a16="http://schemas.microsoft.com/office/drawing/2014/main" id="{A0B4DD1B-A578-7E1E-6411-52877D63E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29" y="843922"/>
            <a:ext cx="6702879" cy="441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715EFE0-3C82-9BE3-7A94-B7A696469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49" y="3050861"/>
            <a:ext cx="3937908" cy="2387600"/>
          </a:xfrm>
        </p:spPr>
        <p:txBody>
          <a:bodyPr>
            <a:noAutofit/>
          </a:bodyPr>
          <a:lstStyle/>
          <a:p>
            <a:r>
              <a:rPr lang="ru-RU" sz="28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Синдром поликистозных яичников у девочек-подростков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новеллы патогенеза</a:t>
            </a:r>
            <a:br>
              <a:rPr lang="ru-RU" sz="2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31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60209" y="1413837"/>
          <a:ext cx="7568526" cy="25602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0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5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63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НЕОБХОДИМЫЕ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НЕОБЯЗАТЕЛЬНЫЕ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</a:rPr>
                        <a:t> КРИТЕРИИ*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НЕ РЕКОМЕНДУЕМЫЕ**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КОММЕНТАРИИ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495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Нерегулярные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</a:rPr>
                        <a:t> менструации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</a:rPr>
                        <a:t>Доказанная ГА: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</a:rPr>
                        <a:t>А. Клиническая (гирсутизм)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</a:rPr>
                        <a:t>Б. Биохимическая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bg1"/>
                          </a:solidFill>
                        </a:rPr>
                        <a:t>Поликистозная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 морфология яичников</a:t>
                      </a:r>
                    </a:p>
                    <a:p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Тяжелое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</a:rPr>
                        <a:t> кистозное </a:t>
                      </a:r>
                      <a:r>
                        <a:rPr lang="ru-RU" sz="1400" baseline="0" dirty="0" err="1">
                          <a:solidFill>
                            <a:schemeClr val="bg1"/>
                          </a:solidFill>
                        </a:rPr>
                        <a:t>акне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Ожирение</a:t>
                      </a:r>
                    </a:p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ИР, ГИ </a:t>
                      </a:r>
                    </a:p>
                    <a:p>
                      <a:r>
                        <a:rPr lang="ru-RU" sz="1400" dirty="0" err="1">
                          <a:solidFill>
                            <a:schemeClr val="bg1"/>
                          </a:solidFill>
                        </a:rPr>
                        <a:t>Биомаркеры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: АМГ,  Т/ДГТ</a:t>
                      </a:r>
                    </a:p>
                    <a:p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Acantosis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nigricans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Не менее 2 лет после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</a:rPr>
                        <a:t>менархе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Исключить  другие причины ГИ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956899" y="5178852"/>
            <a:ext cx="5924967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*Критерии могут использоваться только в совокупности с обязательными критериями и не могут использоваться как самостоятельные критерии</a:t>
            </a:r>
            <a:endParaRPr lang="ru-RU" sz="13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956899" y="5707111"/>
            <a:ext cx="5639557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** Критерии ассоциированы с диагнозом СПКЯ, но не являются диагностическими</a:t>
            </a:r>
            <a:endParaRPr lang="ru-RU" sz="13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699397" y="4113502"/>
            <a:ext cx="3794116" cy="9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 </a:t>
            </a:r>
            <a:r>
              <a:rPr lang="ru-RU" sz="1200" dirty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гиперандрогения</a:t>
            </a:r>
            <a:endParaRPr lang="ru-RU" sz="6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 - </a:t>
            </a:r>
            <a:r>
              <a:rPr lang="ru-RU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Инсулинрезистентность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6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 - </a:t>
            </a:r>
            <a:r>
              <a:rPr lang="ru-RU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Гиперинсулинемия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6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АМГ </a:t>
            </a:r>
            <a:r>
              <a:rPr lang="ru-RU" sz="1200" dirty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антимюллеров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гормон,  </a:t>
            </a:r>
            <a:endParaRPr lang="ru-RU" sz="6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Т/ДГТ </a:t>
            </a:r>
            <a:r>
              <a:rPr lang="ru-RU" sz="1200" dirty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соотношение тестостерон/</a:t>
            </a:r>
            <a:r>
              <a:rPr lang="ru-RU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дигидротестостерон</a:t>
            </a:r>
            <a:endParaRPr lang="ru-RU" sz="13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28515" y="404457"/>
            <a:ext cx="68580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rgbClr val="002060"/>
                </a:solidFill>
              </a:rPr>
              <a:t>An International Consortium Update: </a:t>
            </a:r>
            <a:r>
              <a:rPr lang="en-US" sz="1350" b="1" dirty="0" err="1">
                <a:solidFill>
                  <a:srgbClr val="002060"/>
                </a:solidFill>
              </a:rPr>
              <a:t>Pathophysiology</a:t>
            </a:r>
            <a:r>
              <a:rPr lang="en-US" sz="1350" b="1" dirty="0">
                <a:solidFill>
                  <a:srgbClr val="002060"/>
                </a:solidFill>
              </a:rPr>
              <a:t>, Diagnosis, and Treatment of Polycystic Ovarian Syndrome in Adolescence </a:t>
            </a:r>
            <a:r>
              <a:rPr lang="ru-RU" sz="1350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12C2EB-E9F5-29FB-1F35-BD9E856BD325}"/>
              </a:ext>
            </a:extLst>
          </p:cNvPr>
          <p:cNvSpPr txBox="1"/>
          <p:nvPr/>
        </p:nvSpPr>
        <p:spPr>
          <a:xfrm>
            <a:off x="3459097" y="6273518"/>
            <a:ext cx="457085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rgbClr val="002060"/>
                </a:solidFill>
              </a:rPr>
              <a:t>Lourdes </a:t>
            </a:r>
            <a:r>
              <a:rPr lang="en-US" sz="1350" b="1" dirty="0" err="1">
                <a:solidFill>
                  <a:srgbClr val="002060"/>
                </a:solidFill>
              </a:rPr>
              <a:t>Ibáñeza</a:t>
            </a:r>
            <a:r>
              <a:rPr lang="en-US" sz="1350" b="1" dirty="0">
                <a:solidFill>
                  <a:srgbClr val="002060"/>
                </a:solidFill>
              </a:rPr>
              <a:t>, </a:t>
            </a:r>
            <a:r>
              <a:rPr lang="ru-RU" sz="1350" b="1" dirty="0">
                <a:solidFill>
                  <a:srgbClr val="002060"/>
                </a:solidFill>
              </a:rPr>
              <a:t> </a:t>
            </a:r>
            <a:r>
              <a:rPr lang="en-US" sz="1350" b="1" dirty="0">
                <a:solidFill>
                  <a:srgbClr val="002060"/>
                </a:solidFill>
              </a:rPr>
              <a:t>et al., </a:t>
            </a:r>
            <a:r>
              <a:rPr lang="en-US" sz="1350" b="1" dirty="0" err="1">
                <a:solidFill>
                  <a:srgbClr val="002060"/>
                </a:solidFill>
              </a:rPr>
              <a:t>Horm</a:t>
            </a:r>
            <a:r>
              <a:rPr lang="en-US" sz="1350" b="1" dirty="0">
                <a:solidFill>
                  <a:srgbClr val="002060"/>
                </a:solidFill>
              </a:rPr>
              <a:t> Res </a:t>
            </a:r>
            <a:r>
              <a:rPr lang="en-US" sz="1350" b="1" dirty="0" err="1">
                <a:solidFill>
                  <a:srgbClr val="002060"/>
                </a:solidFill>
              </a:rPr>
              <a:t>Paediatr</a:t>
            </a:r>
            <a:r>
              <a:rPr lang="ru-RU" sz="1350" b="1" dirty="0">
                <a:solidFill>
                  <a:srgbClr val="002060"/>
                </a:solidFill>
              </a:rPr>
              <a:t> </a:t>
            </a:r>
            <a:r>
              <a:rPr lang="en-US" sz="1350" b="1" dirty="0">
                <a:solidFill>
                  <a:srgbClr val="002060"/>
                </a:solidFill>
              </a:rPr>
              <a:t>2017</a:t>
            </a:r>
            <a:endParaRPr lang="ru-RU" sz="1350" dirty="0">
              <a:solidFill>
                <a:srgbClr val="002060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98F488C2-EC05-E709-4160-FC19C984D516}"/>
              </a:ext>
            </a:extLst>
          </p:cNvPr>
          <p:cNvSpPr/>
          <p:nvPr/>
        </p:nvSpPr>
        <p:spPr>
          <a:xfrm>
            <a:off x="8789723" y="1911314"/>
            <a:ext cx="1638701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Облачко с текстом: прямоугольное 6">
            <a:extLst>
              <a:ext uri="{FF2B5EF4-FFF2-40B4-BE49-F238E27FC236}">
                <a16:creationId xmlns:a16="http://schemas.microsoft.com/office/drawing/2014/main" id="{C3EA7EB6-5ADE-66D0-529D-DD09A90EBD4E}"/>
              </a:ext>
            </a:extLst>
          </p:cNvPr>
          <p:cNvSpPr/>
          <p:nvPr/>
        </p:nvSpPr>
        <p:spPr>
          <a:xfrm>
            <a:off x="9345387" y="883212"/>
            <a:ext cx="1148127" cy="459486"/>
          </a:xfrm>
          <a:prstGeom prst="wedge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bg1"/>
                </a:solidFill>
              </a:rPr>
              <a:t>Не менее 8 лет</a:t>
            </a:r>
          </a:p>
        </p:txBody>
      </p:sp>
    </p:spTree>
    <p:extLst>
      <p:ext uri="{BB962C8B-B14F-4D97-AF65-F5344CB8AC3E}">
        <p14:creationId xmlns:p14="http://schemas.microsoft.com/office/powerpoint/2010/main" val="349020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9555" y="2100546"/>
            <a:ext cx="64807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u="sng" dirty="0">
                <a:solidFill>
                  <a:srgbClr val="002060"/>
                </a:solidFill>
              </a:rPr>
              <a:t>Малый</a:t>
            </a:r>
            <a:r>
              <a:rPr lang="ru-RU" sz="1500" b="1" dirty="0">
                <a:solidFill>
                  <a:srgbClr val="002060"/>
                </a:solidFill>
              </a:rPr>
              <a:t> вес при рождении и воздействие на плод андрогенов может способствовать развитию  СПКЯ</a:t>
            </a:r>
          </a:p>
          <a:p>
            <a:r>
              <a:rPr lang="ru-RU" sz="1500" b="1" dirty="0">
                <a:solidFill>
                  <a:srgbClr val="002060"/>
                </a:solidFill>
              </a:rPr>
              <a:t>В плаценте женщин с СПКЯ выявлена низкая активность </a:t>
            </a:r>
            <a:r>
              <a:rPr lang="ru-RU" sz="1500" b="1" dirty="0" err="1">
                <a:solidFill>
                  <a:srgbClr val="002060"/>
                </a:solidFill>
              </a:rPr>
              <a:t>ароматазы</a:t>
            </a:r>
            <a:r>
              <a:rPr lang="ru-RU" sz="1500" b="1" dirty="0">
                <a:solidFill>
                  <a:srgbClr val="002060"/>
                </a:solidFill>
              </a:rPr>
              <a:t>  и 3β-гидроксистероид-дигидрогеназы 1-го типа [3]. </a:t>
            </a:r>
          </a:p>
          <a:p>
            <a:r>
              <a:rPr lang="ru-RU" sz="1500" b="1" dirty="0">
                <a:solidFill>
                  <a:srgbClr val="002060"/>
                </a:solidFill>
              </a:rPr>
              <a:t>У дочерей женщин с СПКЯ повышен уровень АМГ в младенчестве, раннем детстве и </a:t>
            </a:r>
            <a:r>
              <a:rPr lang="ru-RU" sz="1500" b="1" dirty="0" err="1">
                <a:solidFill>
                  <a:srgbClr val="002060"/>
                </a:solidFill>
              </a:rPr>
              <a:t>препубертате</a:t>
            </a:r>
            <a:r>
              <a:rPr lang="ru-RU" sz="1500" b="1" dirty="0">
                <a:solidFill>
                  <a:srgbClr val="002060"/>
                </a:solidFill>
              </a:rPr>
              <a:t> по сравнению с здоровыми сверстницами[2]. </a:t>
            </a:r>
          </a:p>
          <a:p>
            <a:r>
              <a:rPr lang="ru-RU" sz="1500" b="1" dirty="0">
                <a:solidFill>
                  <a:srgbClr val="002060"/>
                </a:solidFill>
              </a:rPr>
              <a:t>Дочери женщин с СПКЯ  с рождения имеют фолликулы </a:t>
            </a:r>
            <a:r>
              <a:rPr lang="ru-RU" sz="1500" b="1" dirty="0" err="1">
                <a:solidFill>
                  <a:srgbClr val="002060"/>
                </a:solidFill>
              </a:rPr>
              <a:t>бóльших</a:t>
            </a:r>
            <a:r>
              <a:rPr lang="ru-RU" sz="1500" b="1" dirty="0">
                <a:solidFill>
                  <a:srgbClr val="002060"/>
                </a:solidFill>
              </a:rPr>
              <a:t> размеров, чем у сверстниц.</a:t>
            </a:r>
          </a:p>
          <a:p>
            <a:r>
              <a:rPr lang="ru-RU" sz="1500" b="1" dirty="0">
                <a:solidFill>
                  <a:srgbClr val="002060"/>
                </a:solidFill>
              </a:rPr>
              <a:t>Для девушек, родившихся с </a:t>
            </a:r>
            <a:r>
              <a:rPr lang="ru-RU" sz="1500" b="1" u="sng" dirty="0">
                <a:solidFill>
                  <a:srgbClr val="002060"/>
                </a:solidFill>
              </a:rPr>
              <a:t>малым</a:t>
            </a:r>
            <a:r>
              <a:rPr lang="ru-RU" sz="1500" b="1" dirty="0">
                <a:solidFill>
                  <a:srgbClr val="002060"/>
                </a:solidFill>
              </a:rPr>
              <a:t> для </a:t>
            </a:r>
            <a:r>
              <a:rPr lang="ru-RU" sz="1500" b="1" dirty="0" err="1">
                <a:solidFill>
                  <a:srgbClr val="002060"/>
                </a:solidFill>
              </a:rPr>
              <a:t>гестационного</a:t>
            </a:r>
            <a:r>
              <a:rPr lang="ru-RU" sz="1500" b="1" dirty="0">
                <a:solidFill>
                  <a:srgbClr val="002060"/>
                </a:solidFill>
              </a:rPr>
              <a:t> возраста весом, характерно раннее </a:t>
            </a:r>
            <a:r>
              <a:rPr lang="ru-RU" sz="1500" b="1" dirty="0" err="1">
                <a:solidFill>
                  <a:srgbClr val="002060"/>
                </a:solidFill>
              </a:rPr>
              <a:t>пубархе</a:t>
            </a:r>
            <a:r>
              <a:rPr lang="ru-RU" sz="1500" b="1" dirty="0">
                <a:solidFill>
                  <a:srgbClr val="002060"/>
                </a:solidFill>
              </a:rPr>
              <a:t> - один из признаков повышенного риска СПКЯ.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44518" y="470123"/>
            <a:ext cx="6546000" cy="857250"/>
          </a:xfrm>
          <a:noFill/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ЭТИОЛОГИЯ СПЯ: ВНУТРИУТРОБНЫЙ ПЕРИОД, ВЕС ПРИ РОЖДЕНИИ, НЕОНАТАЛЬНЫЕ ИСХОДЫ И ИСХОДЫ В ДЕТСКОМ ВОЗРАСТЕ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56909" y="5326049"/>
            <a:ext cx="672336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AutoNum type="arabicPeriod"/>
            </a:pPr>
            <a:r>
              <a:rPr lang="en-US" sz="1050" i="1" dirty="0">
                <a:solidFill>
                  <a:srgbClr val="002060"/>
                </a:solidFill>
              </a:rPr>
              <a:t>Ibanez, L., de </a:t>
            </a:r>
            <a:r>
              <a:rPr lang="en-US" sz="1050" i="1" dirty="0" err="1">
                <a:solidFill>
                  <a:srgbClr val="002060"/>
                </a:solidFill>
              </a:rPr>
              <a:t>Zegher</a:t>
            </a:r>
            <a:r>
              <a:rPr lang="en-US" sz="1050" i="1" dirty="0">
                <a:solidFill>
                  <a:srgbClr val="002060"/>
                </a:solidFill>
              </a:rPr>
              <a:t>, </a:t>
            </a:r>
            <a:r>
              <a:rPr lang="en-US" sz="1050" i="1" dirty="0" err="1">
                <a:solidFill>
                  <a:srgbClr val="002060"/>
                </a:solidFill>
              </a:rPr>
              <a:t>F.,“Premature</a:t>
            </a:r>
            <a:r>
              <a:rPr lang="en-US" sz="1050" i="1" dirty="0">
                <a:solidFill>
                  <a:srgbClr val="002060"/>
                </a:solidFill>
              </a:rPr>
              <a:t> </a:t>
            </a:r>
            <a:r>
              <a:rPr lang="en-US" sz="1050" i="1" dirty="0" err="1">
                <a:solidFill>
                  <a:srgbClr val="002060"/>
                </a:solidFill>
              </a:rPr>
              <a:t>pubarche</a:t>
            </a:r>
            <a:r>
              <a:rPr lang="en-US" sz="1050" i="1" dirty="0">
                <a:solidFill>
                  <a:srgbClr val="002060"/>
                </a:solidFill>
              </a:rPr>
              <a:t>, ovarian </a:t>
            </a:r>
            <a:r>
              <a:rPr lang="en-US" sz="1050" i="1" dirty="0" err="1">
                <a:solidFill>
                  <a:srgbClr val="002060"/>
                </a:solidFill>
              </a:rPr>
              <a:t>hyperandrogenism</a:t>
            </a:r>
            <a:r>
              <a:rPr lang="en-US" sz="1050" i="1" dirty="0">
                <a:solidFill>
                  <a:srgbClr val="002060"/>
                </a:solidFill>
              </a:rPr>
              <a:t>, </a:t>
            </a:r>
            <a:r>
              <a:rPr lang="en-US" sz="1050" i="1" dirty="0" err="1">
                <a:solidFill>
                  <a:srgbClr val="002060"/>
                </a:solidFill>
              </a:rPr>
              <a:t>hyperinsulinism</a:t>
            </a:r>
            <a:r>
              <a:rPr lang="en-US" sz="1050" i="1" dirty="0">
                <a:solidFill>
                  <a:srgbClr val="002060"/>
                </a:solidFill>
              </a:rPr>
              <a:t> and the polycystic ovary syndrome: from a complex constellation to a simple sequence of prenatal onset.” Journal of </a:t>
            </a:r>
            <a:r>
              <a:rPr lang="en-US" sz="1050" i="1" dirty="0" err="1">
                <a:solidFill>
                  <a:srgbClr val="002060"/>
                </a:solidFill>
              </a:rPr>
              <a:t>Endocrinological</a:t>
            </a:r>
            <a:r>
              <a:rPr lang="en-US" sz="1050" i="1" dirty="0">
                <a:solidFill>
                  <a:srgbClr val="002060"/>
                </a:solidFill>
              </a:rPr>
              <a:t> Investigation, 21(1998): 558–566.</a:t>
            </a:r>
            <a:endParaRPr lang="ru-RU" sz="1050" i="1" dirty="0">
              <a:solidFill>
                <a:srgbClr val="002060"/>
              </a:solidFill>
            </a:endParaRPr>
          </a:p>
          <a:p>
            <a:pPr marL="257175" indent="-257175">
              <a:buAutoNum type="arabicPeriod"/>
            </a:pPr>
            <a:r>
              <a:rPr lang="en-US" sz="1050" i="1" dirty="0">
                <a:solidFill>
                  <a:srgbClr val="002060"/>
                </a:solidFill>
              </a:rPr>
              <a:t>Franks, S., </a:t>
            </a:r>
            <a:r>
              <a:rPr lang="en-US" sz="1050" i="1" dirty="0" err="1">
                <a:solidFill>
                  <a:srgbClr val="002060"/>
                </a:solidFill>
              </a:rPr>
              <a:t>Berga</a:t>
            </a:r>
            <a:r>
              <a:rPr lang="en-US" sz="1050" i="1" dirty="0">
                <a:solidFill>
                  <a:srgbClr val="002060"/>
                </a:solidFill>
              </a:rPr>
              <a:t> S.L. “Does PCOS have developmental origins?” Fertility and Sterility, 97(2012): 2–6.</a:t>
            </a:r>
            <a:endParaRPr lang="ru-RU" sz="1050" i="1" dirty="0">
              <a:solidFill>
                <a:srgbClr val="002060"/>
              </a:solidFill>
            </a:endParaRPr>
          </a:p>
          <a:p>
            <a:pPr marL="257175" indent="-257175">
              <a:buAutoNum type="arabicPeriod"/>
            </a:pPr>
            <a:r>
              <a:rPr lang="en-US" sz="1050" i="1" dirty="0" err="1">
                <a:solidFill>
                  <a:srgbClr val="002060"/>
                </a:solidFill>
              </a:rPr>
              <a:t>Maliqueo</a:t>
            </a:r>
            <a:r>
              <a:rPr lang="en-US" sz="1050" i="1" dirty="0">
                <a:solidFill>
                  <a:srgbClr val="002060"/>
                </a:solidFill>
              </a:rPr>
              <a:t>, M., Lara, et al. “Placental steroidogenesis in pregnant women with polycystic ovary syndrome.” European Journal of Obstetrics, Gynecology, and Reproductive Biology, 166(2013): 151–155.</a:t>
            </a:r>
            <a:endParaRPr lang="ru-RU" sz="105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2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6">
            <a:extLst>
              <a:ext uri="{FF2B5EF4-FFF2-40B4-BE49-F238E27FC236}">
                <a16:creationId xmlns:a16="http://schemas.microsoft.com/office/drawing/2014/main" id="{8D641319-AC28-2642-9A4C-72066C3A5B04}"/>
              </a:ext>
            </a:extLst>
          </p:cNvPr>
          <p:cNvGraphicFramePr>
            <a:graphicFrameLocks/>
          </p:cNvGraphicFramePr>
          <p:nvPr/>
        </p:nvGraphicFramePr>
        <p:xfrm>
          <a:off x="3196584" y="2249483"/>
          <a:ext cx="5966938" cy="226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3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ru-RU" sz="1400" dirty="0"/>
                        <a:t>Число лет после </a:t>
                      </a:r>
                      <a:r>
                        <a:rPr lang="ru-RU" sz="1400" dirty="0" err="1"/>
                        <a:t>менархе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Определение</a:t>
                      </a:r>
                      <a:r>
                        <a:rPr lang="ru-RU" sz="1400" baseline="0" dirty="0"/>
                        <a:t> нерегулярных менструальных циклов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&lt; 1 года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Межменструальный</a:t>
                      </a: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интервал до 90 дней является нормой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От</a:t>
                      </a:r>
                      <a:r>
                        <a:rPr lang="ru-RU" sz="14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 до  3  лет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&lt; 21 </a:t>
                      </a:r>
                      <a:r>
                        <a:rPr lang="ru-RU" sz="14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или </a:t>
                      </a:r>
                      <a:r>
                        <a:rPr lang="en-US" sz="14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&gt; 45 </a:t>
                      </a:r>
                      <a:r>
                        <a:rPr lang="ru-RU" sz="14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дней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ru-RU" sz="14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&gt; </a:t>
                      </a: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  лет и до </a:t>
                      </a:r>
                      <a:r>
                        <a:rPr lang="ru-RU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пременопаузы</a:t>
                      </a: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&lt; 21 </a:t>
                      </a:r>
                      <a:r>
                        <a:rPr lang="ru-RU" sz="14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  <a:r>
                        <a:rPr lang="en-US" sz="14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 &gt; 35 </a:t>
                      </a:r>
                      <a:r>
                        <a:rPr lang="ru-RU" sz="14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дней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14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  <a:r>
                        <a:rPr lang="en-US" sz="14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 &lt; 8 </a:t>
                      </a:r>
                      <a:r>
                        <a:rPr lang="ru-RU" sz="14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циклов в год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 gridSpan="2"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Первичная аменорея  диагностируется при отсутствии </a:t>
                      </a:r>
                      <a:r>
                        <a:rPr lang="ru-RU" sz="1400" b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менархе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в возрасте 15 лет или спустя 3 года после </a:t>
                      </a:r>
                      <a:r>
                        <a:rPr lang="ru-RU" sz="1400" b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телархе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040F24E-FF06-4340-9948-2394FBD27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6584" y="1075994"/>
            <a:ext cx="5657850" cy="708937"/>
          </a:xfrm>
        </p:spPr>
        <p:txBody>
          <a:bodyPr>
            <a:normAutofit/>
          </a:bodyPr>
          <a:lstStyle/>
          <a:p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</a:rPr>
              <a:t>Определение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</a:rPr>
              <a:t>нерегулярных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</a:rPr>
              <a:t>менструальных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</a:rPr>
              <a:t>циклов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</a:rPr>
              <a:t>подростков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</a:rPr>
              <a:t>по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 числу лет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</a:rPr>
              <a:t>после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</a:rPr>
              <a:t>менархе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972416-4550-B743-B609-C80C836E601B}"/>
              </a:ext>
            </a:extLst>
          </p:cNvPr>
          <p:cNvSpPr/>
          <p:nvPr/>
        </p:nvSpPr>
        <p:spPr>
          <a:xfrm>
            <a:off x="2667000" y="5654502"/>
            <a:ext cx="68580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900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</a:t>
            </a:r>
            <a:r>
              <a:rPr lang="ru-RU" sz="900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ñ</a:t>
            </a:r>
            <a:r>
              <a:rPr lang="en-US" sz="9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9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9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en-US" sz="900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Witchel</a:t>
            </a: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9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9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en-US" sz="900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Hoeger</a:t>
            </a: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9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9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9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900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et al</a:t>
            </a:r>
            <a:r>
              <a:rPr lang="ru-RU" sz="900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9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Adolescent polycystic ovary syndrome according to the international evidence-based guideline. </a:t>
            </a:r>
            <a:r>
              <a:rPr lang="ru-RU" sz="900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BMC </a:t>
            </a:r>
            <a:r>
              <a:rPr lang="ru-RU" sz="900" b="1" i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</a:t>
            </a: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18, 72 (2020). https://doi.org/10.1186/s12916-020-01516-x)</a:t>
            </a: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9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09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3369714" y="419959"/>
            <a:ext cx="6044978" cy="857250"/>
          </a:xfrm>
        </p:spPr>
        <p:txBody>
          <a:bodyPr>
            <a:noAutofit/>
          </a:bodyPr>
          <a:lstStyle/>
          <a:p>
            <a:r>
              <a:rPr lang="ru-RU" sz="2100" b="1" dirty="0">
                <a:solidFill>
                  <a:schemeClr val="accent2">
                    <a:lumMod val="75000"/>
                  </a:schemeClr>
                </a:solidFill>
              </a:rPr>
              <a:t>Международные клинические рекомендации, базирующиеся на доказательной медицине по диагностике и ведению СПКЯ, 2018 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611" y="2257877"/>
            <a:ext cx="1556162" cy="27983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97766" y="1689796"/>
            <a:ext cx="5512242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50" b="1" i="1" u="sng" dirty="0">
                <a:solidFill>
                  <a:srgbClr val="FF0000"/>
                </a:solidFill>
              </a:rPr>
              <a:t>Цитаты*:</a:t>
            </a:r>
            <a:endParaRPr lang="en-US" sz="1650" b="1" i="1" u="sng" dirty="0">
              <a:solidFill>
                <a:srgbClr val="FF0000"/>
              </a:solidFill>
            </a:endParaRPr>
          </a:p>
          <a:p>
            <a:pPr marL="214313" indent="-214313">
              <a:buFont typeface="Arial"/>
              <a:buChar char="•"/>
            </a:pPr>
            <a:r>
              <a:rPr lang="ru-RU" sz="1500" dirty="0">
                <a:solidFill>
                  <a:schemeClr val="accent2">
                    <a:lumMod val="50000"/>
                  </a:schemeClr>
                </a:solidFill>
              </a:rPr>
              <a:t>Нерегулярный менструальный цикл может наблюдаться </a:t>
            </a:r>
            <a:r>
              <a:rPr lang="ru-RU" sz="1500" b="1" dirty="0">
                <a:solidFill>
                  <a:srgbClr val="FF0000"/>
                </a:solidFill>
              </a:rPr>
              <a:t>только в первый год после </a:t>
            </a:r>
            <a:r>
              <a:rPr lang="ru-RU" sz="1500" b="1" dirty="0" err="1">
                <a:solidFill>
                  <a:srgbClr val="FF0000"/>
                </a:solidFill>
              </a:rPr>
              <a:t>менархе</a:t>
            </a:r>
            <a:endParaRPr lang="ru-RU" sz="1500" b="1" dirty="0">
              <a:solidFill>
                <a:srgbClr val="FF0000"/>
              </a:solidFill>
            </a:endParaRPr>
          </a:p>
          <a:p>
            <a:pPr marL="214313" indent="-214313">
              <a:buFont typeface="Arial"/>
              <a:buChar char="•"/>
            </a:pPr>
            <a:r>
              <a:rPr lang="ru-RU" sz="1500" dirty="0">
                <a:solidFill>
                  <a:schemeClr val="accent2">
                    <a:lumMod val="50000"/>
                  </a:schemeClr>
                </a:solidFill>
              </a:rPr>
              <a:t>При подозрении на СПКЯ у подростков из группы «риска» точный диагноз </a:t>
            </a:r>
            <a:r>
              <a:rPr lang="ru-RU" sz="1500" b="1" dirty="0">
                <a:solidFill>
                  <a:srgbClr val="C00000"/>
                </a:solidFill>
              </a:rPr>
              <a:t>должен быть установлен </a:t>
            </a:r>
            <a:r>
              <a:rPr lang="ru-RU" sz="1500" b="1" u="sng" dirty="0">
                <a:solidFill>
                  <a:srgbClr val="C00000"/>
                </a:solidFill>
              </a:rPr>
              <a:t>в течение 8 лет </a:t>
            </a:r>
            <a:r>
              <a:rPr lang="ru-RU" sz="1500" b="1" dirty="0">
                <a:solidFill>
                  <a:srgbClr val="C00000"/>
                </a:solidFill>
              </a:rPr>
              <a:t>после </a:t>
            </a:r>
            <a:r>
              <a:rPr lang="ru-RU" sz="1500" b="1" dirty="0" err="1">
                <a:solidFill>
                  <a:srgbClr val="C00000"/>
                </a:solidFill>
              </a:rPr>
              <a:t>менархе</a:t>
            </a:r>
            <a:endParaRPr lang="ru-RU" sz="1500" dirty="0">
              <a:solidFill>
                <a:srgbClr val="C00000"/>
              </a:solidFill>
            </a:endParaRPr>
          </a:p>
          <a:p>
            <a:pPr marL="214313" indent="-214313">
              <a:buFont typeface="Arial"/>
              <a:buChar char="•"/>
            </a:pPr>
            <a:r>
              <a:rPr lang="ru-RU" sz="1500" b="1" dirty="0">
                <a:solidFill>
                  <a:srgbClr val="FF0000"/>
                </a:solidFill>
              </a:rPr>
              <a:t>УЗИ не должно применяться для диагностики СПЯ в течении 8 лет после менархе в связи с </a:t>
            </a:r>
            <a:r>
              <a:rPr lang="ru-RU" sz="1500" b="1" dirty="0" err="1">
                <a:solidFill>
                  <a:srgbClr val="FF0000"/>
                </a:solidFill>
              </a:rPr>
              <a:t>мультифолликулярной</a:t>
            </a:r>
            <a:r>
              <a:rPr lang="ru-RU" sz="1500" b="1" dirty="0">
                <a:solidFill>
                  <a:srgbClr val="FF0000"/>
                </a:solidFill>
              </a:rPr>
              <a:t> структурой яичников в пубертате</a:t>
            </a:r>
            <a:r>
              <a:rPr lang="en-US" sz="1500" b="1" dirty="0">
                <a:solidFill>
                  <a:srgbClr val="FF0000"/>
                </a:solidFill>
              </a:rPr>
              <a:t> </a:t>
            </a:r>
            <a:endParaRPr lang="ru-RU" sz="1500" b="1" dirty="0">
              <a:solidFill>
                <a:srgbClr val="FF0000"/>
              </a:solidFill>
            </a:endParaRPr>
          </a:p>
          <a:p>
            <a:pPr marL="214313" indent="-214313">
              <a:buFont typeface="Arial"/>
              <a:buChar char="•"/>
            </a:pPr>
            <a:endParaRPr lang="ru-RU" sz="15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5096" y="5373221"/>
            <a:ext cx="4956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accent2">
                    <a:lumMod val="50000"/>
                  </a:schemeClr>
                </a:solidFill>
              </a:rPr>
              <a:t>СПКЯ – синдром поликистозных яичников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00970" y="5667199"/>
            <a:ext cx="68240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</a:rPr>
              <a:t>*Helena J. </a:t>
            </a:r>
            <a:r>
              <a:rPr lang="en-US" sz="1050" dirty="0" err="1">
                <a:solidFill>
                  <a:srgbClr val="002060"/>
                </a:solidFill>
              </a:rPr>
              <a:t>Teede</a:t>
            </a:r>
            <a:r>
              <a:rPr lang="en-US" sz="1050" dirty="0">
                <a:solidFill>
                  <a:srgbClr val="002060"/>
                </a:solidFill>
              </a:rPr>
              <a:t> et.al. Recommendations from the international evidence-based guideline for the assessment and management of polycystic ovary syndrome Clinical Endocrinology. 2018;</a:t>
            </a:r>
            <a:r>
              <a:rPr lang="ru-RU" sz="1050" dirty="0">
                <a:solidFill>
                  <a:srgbClr val="002060"/>
                </a:solidFill>
              </a:rPr>
              <a:t> </a:t>
            </a:r>
            <a:r>
              <a:rPr lang="en-US" sz="1050" dirty="0">
                <a:solidFill>
                  <a:srgbClr val="002060"/>
                </a:solidFill>
              </a:rPr>
              <a:t>89:251–268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F78DF8FB-53A3-3046-B522-99D2539F974A}"/>
              </a:ext>
            </a:extLst>
          </p:cNvPr>
          <p:cNvSpPr txBox="1">
            <a:spLocks/>
          </p:cNvSpPr>
          <p:nvPr/>
        </p:nvSpPr>
        <p:spPr>
          <a:xfrm>
            <a:off x="3579826" y="4334567"/>
            <a:ext cx="4830183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>
                <a:solidFill>
                  <a:srgbClr val="FF0000"/>
                </a:solidFill>
              </a:rPr>
              <a:t>Выявление морфологически измененных яичников для постановки диагноза у подростков </a:t>
            </a:r>
            <a:r>
              <a:rPr lang="ru-RU" sz="1800" b="1" dirty="0">
                <a:solidFill>
                  <a:srgbClr val="FF0000"/>
                </a:solidFill>
              </a:rPr>
              <a:t>НЕ ОБЯЗАТЕЛЬНО</a:t>
            </a:r>
          </a:p>
        </p:txBody>
      </p:sp>
      <p:sp>
        <p:nvSpPr>
          <p:cNvPr id="8" name="Управляющая кнопка: звук 7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A6CF57E9-F7D3-8E4C-9BB9-6C7FCC3D7011}"/>
              </a:ext>
            </a:extLst>
          </p:cNvPr>
          <p:cNvSpPr/>
          <p:nvPr/>
        </p:nvSpPr>
        <p:spPr>
          <a:xfrm>
            <a:off x="2798013" y="4400861"/>
            <a:ext cx="781812" cy="78181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202947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777F4-16A0-A226-50C9-DF24CE08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z="2100" b="1" dirty="0" bmk="_Hlk166334163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Evidence-based Guideline for the Assessment and Management of Polycystic Ovary Syndrome (2023 </a:t>
            </a:r>
            <a:r>
              <a:rPr lang="ru-RU" altLang="ru-RU" sz="2100" b="1" dirty="0" bmk="_Hlk166334163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altLang="ru-RU" sz="2100" b="1" dirty="0" bmk="_Hlk166334163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br>
              <a:rPr lang="ru-RU" altLang="ru-RU" sz="2100" b="1" dirty="0" bmk="_Hlk166334163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47502D-22D1-CD94-3FAC-3295435AF8CB}"/>
              </a:ext>
            </a:extLst>
          </p:cNvPr>
          <p:cNvSpPr txBox="1"/>
          <p:nvPr/>
        </p:nvSpPr>
        <p:spPr>
          <a:xfrm>
            <a:off x="751114" y="1199436"/>
            <a:ext cx="836223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❖❖❖❖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фолликулов в 1  яичнике = 20 следует считать пороговым значением для определения морфологии поликистозных яичников у взрослых. </a:t>
            </a:r>
          </a:p>
          <a:p>
            <a:r>
              <a:rPr lang="ru-RU" dirty="0"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❖❖❖❖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Объем яичника 10 мл или количество фолликулов в срезе одного яичника у взрослых = 10шт  следует считать пороговым значением для определения морфологии поликистозных яичников, если точная оценка количества фолликулов во всем яичнике недоступна</a:t>
            </a:r>
          </a:p>
          <a:p>
            <a:r>
              <a:rPr lang="ru-RU" dirty="0"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❖❖❖❖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существует окончательных критериев для УЗ-определения морфологии поликистозных яичников у подростков, поэтому УЗИ не рекомендуется для подростков. </a:t>
            </a:r>
          </a:p>
          <a:p>
            <a:r>
              <a:rPr lang="ru-RU" dirty="0"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❖❖❖❖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наличии показаний к УЗИ, если это приемлемо для пациента,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трансвагинальный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доступ является наиболее точным для диагностики морфологии поликистозных яичников. </a:t>
            </a:r>
          </a:p>
          <a:p>
            <a:r>
              <a:rPr lang="ru-RU" dirty="0"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❖❖❖❖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Трансабдоминальное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УЗИ должно в первую очередь сообщать об объеме яичников с пороговым значением 10 мл или числе фолликулов в срезе =10 штук. </a:t>
            </a:r>
          </a:p>
          <a:p>
            <a:r>
              <a:rPr lang="ru-RU" dirty="0"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❖❖❖❖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пациенток с нерегулярными менструальными циклами и </a:t>
            </a:r>
            <a:r>
              <a:rPr lang="ru-RU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гиперандрогенией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УЗИ яичников для диагностики СПЯ не требуется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150182-0499-987A-CF28-4D6919DA8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255" y="3554403"/>
            <a:ext cx="1805638" cy="2825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848955-3AB1-66D7-8BF2-1EEFDE72F9FE}"/>
              </a:ext>
            </a:extLst>
          </p:cNvPr>
          <p:cNvSpPr txBox="1"/>
          <p:nvPr/>
        </p:nvSpPr>
        <p:spPr>
          <a:xfrm>
            <a:off x="1957770" y="5723751"/>
            <a:ext cx="457085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Teede</a:t>
            </a:r>
            <a:r>
              <a:rPr lang="en-US" sz="135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ru-RU" sz="135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35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ru-RU" sz="135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35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 C</a:t>
            </a:r>
            <a:r>
              <a:rPr lang="ru-RU" sz="135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35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35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35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Laven</a:t>
            </a:r>
            <a:r>
              <a:rPr lang="en-US" sz="135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</a:t>
            </a:r>
            <a:r>
              <a:rPr lang="ru-RU" sz="135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2023</a:t>
            </a:r>
            <a:endParaRPr lang="ru-RU" sz="13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38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CE8D9-A32D-B342-86CE-645E57795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663" y="514193"/>
            <a:ext cx="5657850" cy="639948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Протокол УЗИ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87A816B-4374-6B45-9090-41E295A1B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770966"/>
              </p:ext>
            </p:extLst>
          </p:nvPr>
        </p:nvGraphicFramePr>
        <p:xfrm>
          <a:off x="2274169" y="1616528"/>
          <a:ext cx="8559838" cy="3790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59838">
                  <a:extLst>
                    <a:ext uri="{9D8B030D-6E8A-4147-A177-3AD203B41FA5}">
                      <a16:colId xmlns:a16="http://schemas.microsoft.com/office/drawing/2014/main" val="318076719"/>
                    </a:ext>
                  </a:extLst>
                </a:gridCol>
              </a:tblGrid>
              <a:tr h="321557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700" dirty="0">
                          <a:solidFill>
                            <a:srgbClr val="002060"/>
                          </a:solidFill>
                          <a:effectLst/>
                        </a:rPr>
                        <a:t>Последняя менструация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700" dirty="0">
                          <a:solidFill>
                            <a:srgbClr val="002060"/>
                          </a:solidFill>
                          <a:effectLst/>
                        </a:rPr>
                        <a:t>Характеристика датчика (частотный диапазон)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700" dirty="0">
                          <a:solidFill>
                            <a:srgbClr val="002060"/>
                          </a:solidFill>
                          <a:effectLst/>
                        </a:rPr>
                        <a:t>Доступ (</a:t>
                      </a:r>
                      <a:r>
                        <a:rPr lang="ru-RU" sz="1700" dirty="0" err="1">
                          <a:solidFill>
                            <a:srgbClr val="002060"/>
                          </a:solidFill>
                          <a:effectLst/>
                        </a:rPr>
                        <a:t>трансвагинальный</a:t>
                      </a:r>
                      <a:r>
                        <a:rPr lang="ru-RU" sz="1700" dirty="0">
                          <a:solidFill>
                            <a:srgbClr val="002060"/>
                          </a:solidFill>
                          <a:effectLst/>
                        </a:rPr>
                        <a:t>/</a:t>
                      </a:r>
                      <a:r>
                        <a:rPr lang="ru-RU" sz="1700" dirty="0" err="1">
                          <a:solidFill>
                            <a:srgbClr val="002060"/>
                          </a:solidFill>
                          <a:effectLst/>
                        </a:rPr>
                        <a:t>трансабдоминальный</a:t>
                      </a:r>
                      <a:r>
                        <a:rPr lang="ru-RU" sz="1700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700" dirty="0">
                          <a:solidFill>
                            <a:srgbClr val="002060"/>
                          </a:solidFill>
                          <a:effectLst/>
                        </a:rPr>
                        <a:t>Общее количество фолликулов размером 2–9 мм в каждом яичнике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700" dirty="0">
                          <a:solidFill>
                            <a:srgbClr val="002060"/>
                          </a:solidFill>
                          <a:effectLst/>
                        </a:rPr>
                        <a:t>Три размера и объем каждого яичника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700" dirty="0">
                          <a:solidFill>
                            <a:srgbClr val="002060"/>
                          </a:solidFill>
                          <a:effectLst/>
                        </a:rPr>
                        <a:t>Толщина эндометрия; 3-слойная оценка эндометрия может быть полезна для скрининга патологии эндометрия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700" dirty="0">
                          <a:solidFill>
                            <a:srgbClr val="002060"/>
                          </a:solidFill>
                          <a:effectLst/>
                        </a:rPr>
                        <a:t>Другая патология яичников и матки, а также кисты яичников, желтое тело, доминантные фолликулы ≥10 мм</a:t>
                      </a:r>
                      <a:endParaRPr lang="ru-RU" sz="17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2860" marB="228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506272"/>
                  </a:ext>
                </a:extLst>
              </a:tr>
              <a:tr h="574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2060"/>
                          </a:solidFill>
                          <a:effectLst/>
                        </a:rPr>
                        <a:t> Необходимо обучение врачей тщательному подсчету фолликулов в яичниках.</a:t>
                      </a:r>
                      <a:endParaRPr lang="ru-RU" sz="17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2860" marB="228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992909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3079AD-801A-AD46-B1B8-5BDD296AEAFB}"/>
              </a:ext>
            </a:extLst>
          </p:cNvPr>
          <p:cNvSpPr/>
          <p:nvPr/>
        </p:nvSpPr>
        <p:spPr>
          <a:xfrm>
            <a:off x="2757990" y="6001371"/>
            <a:ext cx="64861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</a:rPr>
              <a:t>Helena J. </a:t>
            </a:r>
            <a:r>
              <a:rPr lang="en-US" sz="1050" dirty="0" err="1">
                <a:solidFill>
                  <a:srgbClr val="002060"/>
                </a:solidFill>
              </a:rPr>
              <a:t>Teede</a:t>
            </a:r>
            <a:r>
              <a:rPr lang="en-US" sz="1050" dirty="0">
                <a:solidFill>
                  <a:srgbClr val="002060"/>
                </a:solidFill>
              </a:rPr>
              <a:t> </a:t>
            </a:r>
            <a:r>
              <a:rPr lang="en-US" sz="1050" dirty="0" err="1">
                <a:solidFill>
                  <a:srgbClr val="002060"/>
                </a:solidFill>
              </a:rPr>
              <a:t>et.al</a:t>
            </a:r>
            <a:r>
              <a:rPr lang="en-US" sz="1050" dirty="0">
                <a:solidFill>
                  <a:srgbClr val="002060"/>
                </a:solidFill>
              </a:rPr>
              <a:t>. Recommendations from the international evidence-based guideline for the assessment and management of polycystic ovary syndrome Clinical Endocrinology. 2018;</a:t>
            </a:r>
            <a:r>
              <a:rPr lang="ru-RU" sz="1050" dirty="0">
                <a:solidFill>
                  <a:srgbClr val="002060"/>
                </a:solidFill>
              </a:rPr>
              <a:t> </a:t>
            </a:r>
            <a:r>
              <a:rPr lang="en-US" sz="1050" dirty="0">
                <a:solidFill>
                  <a:srgbClr val="002060"/>
                </a:solidFill>
              </a:rPr>
              <a:t>89:251–268</a:t>
            </a:r>
            <a:endParaRPr lang="ru-RU" sz="105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39123BF-AAF7-7E42-B990-89060595E33D}"/>
              </a:ext>
            </a:extLst>
          </p:cNvPr>
          <p:cNvSpPr/>
          <p:nvPr/>
        </p:nvSpPr>
        <p:spPr>
          <a:xfrm>
            <a:off x="4051663" y="1116398"/>
            <a:ext cx="3718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 протоколе должно быть указано: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32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777F4-16A0-A226-50C9-DF24CE08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z="2100" b="1" dirty="0" bmk="_Hlk166334163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Evidence-based Guideline for the Assessment and Management of Polycystic Ovary Syndrome (2023 </a:t>
            </a:r>
            <a:r>
              <a:rPr lang="ru-RU" altLang="ru-RU" sz="2100" b="1" dirty="0" bmk="_Hlk166334163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altLang="ru-RU" sz="2100" b="1" dirty="0" bmk="_Hlk166334163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br>
              <a:rPr lang="ru-RU" altLang="ru-RU" sz="2100" b="1" dirty="0" bmk="_Hlk166334163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1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150182-0499-987A-CF28-4D6919DA8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185" y="2160271"/>
            <a:ext cx="1805638" cy="2825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848955-3AB1-66D7-8BF2-1EEFDE72F9FE}"/>
              </a:ext>
            </a:extLst>
          </p:cNvPr>
          <p:cNvSpPr txBox="1"/>
          <p:nvPr/>
        </p:nvSpPr>
        <p:spPr>
          <a:xfrm>
            <a:off x="2931696" y="6557918"/>
            <a:ext cx="457085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Teede</a:t>
            </a:r>
            <a:r>
              <a:rPr lang="en-US" sz="135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ru-RU" sz="135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35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ru-RU" sz="135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35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 C</a:t>
            </a:r>
            <a:r>
              <a:rPr lang="ru-RU" sz="135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35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35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35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Laven</a:t>
            </a:r>
            <a:r>
              <a:rPr lang="en-US" sz="135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</a:t>
            </a:r>
            <a:r>
              <a:rPr lang="ru-RU" sz="135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2023</a:t>
            </a:r>
            <a:endParaRPr lang="ru-RU" sz="135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2D95DA-E92D-58C2-AB7C-CF0DE68715B6}"/>
              </a:ext>
            </a:extLst>
          </p:cNvPr>
          <p:cNvSpPr txBox="1"/>
          <p:nvPr/>
        </p:nvSpPr>
        <p:spPr>
          <a:xfrm>
            <a:off x="3823405" y="1670414"/>
            <a:ext cx="638308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большинства подростков уровни андрогенов достигают взрослого диапазона в возрасте 12-15 лет </a:t>
            </a:r>
          </a:p>
          <a:p>
            <a:pPr marL="214313" indent="-214313">
              <a:buFont typeface="Arial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концентрации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общего тестостерона рекомендуется проводить с помощью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жидкостной хроматографии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масс-спектрометрией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 не ИФА)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Arial"/>
              <a:buChar char="•"/>
            </a:pP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Андростендион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ДГА-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определить,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 не повышен (общий и свободный)</a:t>
            </a:r>
          </a:p>
          <a:p>
            <a:pPr marL="214313" indent="-214313">
              <a:buFont typeface="Arial"/>
              <a:buChar char="•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оценки биохимической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гиперандрогении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диагностике СПКЯ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следует использовать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расчет свободного тестостерона, индекса свободных андрогенов и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биодоступного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тестостерона</a:t>
            </a:r>
          </a:p>
          <a:p>
            <a:pPr marL="214313" indent="-214313">
              <a:buFont typeface="Arial"/>
              <a:buChar char="•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Прямые анализы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свободного тестостерона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желательно не использовать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оценки биохимической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гиперандрогении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СПКЯ, поскольку они имеют низкую чувствительность, точность и специфичность.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14313" indent="-214313">
              <a:buFont typeface="Arial"/>
              <a:buChar char="•"/>
            </a:pPr>
            <a:endParaRPr lang="ru-RU" sz="1400" b="1" dirty="0">
              <a:solidFill>
                <a:srgbClr val="C00000"/>
              </a:solidFill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0618C26D-20D7-5B0D-36AC-05B0BEF76472}"/>
              </a:ext>
            </a:extLst>
          </p:cNvPr>
          <p:cNvGraphicFramePr>
            <a:graphicFrameLocks noGrp="1"/>
          </p:cNvGraphicFramePr>
          <p:nvPr/>
        </p:nvGraphicFramePr>
        <p:xfrm>
          <a:off x="3001736" y="5086042"/>
          <a:ext cx="7543800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val="3190301278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Надежная оценка биохимической </a:t>
                      </a:r>
                      <a:r>
                        <a:rPr lang="ru-RU" sz="1200" dirty="0" err="1">
                          <a:effectLst/>
                        </a:rPr>
                        <a:t>гиперандрогении</a:t>
                      </a:r>
                      <a:r>
                        <a:rPr lang="ru-RU" sz="1200" dirty="0">
                          <a:effectLst/>
                        </a:rPr>
                        <a:t> у женщин, принимающих гормональные контрацептивы, невозможна из-за их влияния на глобулин, связывающий половые гормоны, и изменения гонадотропин-зависимой продукции андрогенов.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3484174111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Если оценка биохимической </a:t>
                      </a:r>
                      <a:r>
                        <a:rPr lang="ru-RU" sz="1200" dirty="0" err="1">
                          <a:effectLst/>
                        </a:rPr>
                        <a:t>гиперандрогении</a:t>
                      </a:r>
                      <a:r>
                        <a:rPr lang="ru-RU" sz="1200" dirty="0">
                          <a:effectLst/>
                        </a:rPr>
                        <a:t> важна у женщин, принимающих гормональные контрацептивы, рекомендуется отмена препарата за 3 месяца или дольше до измерения, и в течение этого времени необходимо использовать негормональную контрацепцию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2096536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41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7A6DF1-8F87-DE41-AF48-D03587589FB2}"/>
              </a:ext>
            </a:extLst>
          </p:cNvPr>
          <p:cNvSpPr/>
          <p:nvPr/>
        </p:nvSpPr>
        <p:spPr>
          <a:xfrm>
            <a:off x="2557599" y="1805733"/>
            <a:ext cx="7770114" cy="750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25" dirty="0">
                <a:solidFill>
                  <a:schemeClr val="accent2">
                    <a:lumMod val="50000"/>
                  </a:schemeClr>
                </a:solidFill>
              </a:rPr>
              <a:t>Необходимо собрать  анамнез и провести </a:t>
            </a:r>
            <a:r>
              <a:rPr lang="ru-RU" sz="1425" dirty="0" err="1">
                <a:solidFill>
                  <a:schemeClr val="accent2">
                    <a:lumMod val="50000"/>
                  </a:schemeClr>
                </a:solidFill>
              </a:rPr>
              <a:t>физикальное</a:t>
            </a:r>
            <a:r>
              <a:rPr lang="ru-RU" sz="1425" dirty="0">
                <a:solidFill>
                  <a:schemeClr val="accent2">
                    <a:lumMod val="50000"/>
                  </a:schemeClr>
                </a:solidFill>
              </a:rPr>
              <a:t> обследование для выявления симптомов и признаков клинической </a:t>
            </a:r>
            <a:r>
              <a:rPr lang="ru-RU" sz="1425" dirty="0" err="1">
                <a:solidFill>
                  <a:schemeClr val="accent2">
                    <a:lumMod val="50000"/>
                  </a:schemeClr>
                </a:solidFill>
              </a:rPr>
              <a:t>гиперандрогении</a:t>
            </a:r>
            <a:r>
              <a:rPr lang="ru-RU" sz="1425" dirty="0">
                <a:solidFill>
                  <a:schemeClr val="accent2">
                    <a:lumMod val="50000"/>
                  </a:schemeClr>
                </a:solidFill>
              </a:rPr>
              <a:t>, включая акне, алопецию и гирсутизм, </a:t>
            </a:r>
            <a:r>
              <a:rPr lang="ru-RU" sz="1425" b="1" u="sng" dirty="0">
                <a:solidFill>
                  <a:schemeClr val="accent2">
                    <a:lumMod val="50000"/>
                  </a:schemeClr>
                </a:solidFill>
              </a:rPr>
              <a:t>а у подростков —тяжелое акне и гирсутизм</a:t>
            </a:r>
            <a:r>
              <a:rPr lang="ru-RU" sz="1425" u="sng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425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5394C-0859-1749-A26C-697F0403D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234" y="1080342"/>
            <a:ext cx="5657850" cy="586649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</a:t>
            </a:r>
            <a:r>
              <a:rPr lang="ru-RU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гиперандрогения</a:t>
            </a:r>
            <a:endParaRPr lang="ru-RU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C4FB6A3-94CF-CE4C-AF8B-11A8F6B81C0F}"/>
              </a:ext>
            </a:extLst>
          </p:cNvPr>
          <p:cNvGraphicFramePr>
            <a:graphicFrameLocks noGrp="1"/>
          </p:cNvGraphicFramePr>
          <p:nvPr/>
        </p:nvGraphicFramePr>
        <p:xfrm>
          <a:off x="2557598" y="3050789"/>
          <a:ext cx="7770114" cy="1611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0114">
                  <a:extLst>
                    <a:ext uri="{9D8B030D-6E8A-4147-A177-3AD203B41FA5}">
                      <a16:colId xmlns:a16="http://schemas.microsoft.com/office/drawing/2014/main" val="171459139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Необходимо знать о потенциальном негативном психосоциальном воздействии клинической </a:t>
                      </a:r>
                      <a:r>
                        <a:rPr lang="ru-RU" sz="1400" dirty="0" err="1">
                          <a:effectLst/>
                        </a:rPr>
                        <a:t>гиперандрогении</a:t>
                      </a:r>
                      <a:r>
                        <a:rPr lang="ru-RU" sz="1400" dirty="0">
                          <a:effectLst/>
                        </a:rPr>
                        <a:t>. Сообщения о нежелательном избыточном росте волос и/или </a:t>
                      </a:r>
                      <a:r>
                        <a:rPr lang="ru-RU" sz="1400" dirty="0" err="1">
                          <a:effectLst/>
                        </a:rPr>
                        <a:t>алопеции</a:t>
                      </a:r>
                      <a:r>
                        <a:rPr lang="ru-RU" sz="1400" dirty="0">
                          <a:effectLst/>
                        </a:rPr>
                        <a:t> следует считать важными, независимо от очевидной клинической тяжести.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2860" marB="2286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506814"/>
                  </a:ext>
                </a:extLst>
              </a:tr>
              <a:tr h="697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 оценке гирсутизма предпочтительны стандартизированные визуальные шкалы, такие как модифицированная шкала </a:t>
                      </a:r>
                      <a:r>
                        <a:rPr lang="ru-RU" sz="1400" dirty="0" err="1">
                          <a:effectLst/>
                        </a:rPr>
                        <a:t>Ферримана-Галлвея</a:t>
                      </a:r>
                      <a:r>
                        <a:rPr lang="ru-RU" sz="1400" dirty="0">
                          <a:effectLst/>
                        </a:rPr>
                        <a:t> (</a:t>
                      </a:r>
                      <a:r>
                        <a:rPr lang="ru-RU" sz="1400" dirty="0" err="1">
                          <a:effectLst/>
                        </a:rPr>
                        <a:t>mFG</a:t>
                      </a:r>
                      <a:r>
                        <a:rPr lang="ru-RU" sz="1400" dirty="0">
                          <a:effectLst/>
                        </a:rPr>
                        <a:t>) с уровнем ≥4-6, указывающим на гирсутизм, в зависимости от этнической принадлежности.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2860" marB="2286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953092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C9E57F6-70FB-2E44-8045-1ACEE723AC24}"/>
              </a:ext>
            </a:extLst>
          </p:cNvPr>
          <p:cNvGraphicFramePr>
            <a:graphicFrameLocks noGrp="1"/>
          </p:cNvGraphicFramePr>
          <p:nvPr/>
        </p:nvGraphicFramePr>
        <p:xfrm>
          <a:off x="2557598" y="4785796"/>
          <a:ext cx="7687818" cy="742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87818">
                  <a:extLst>
                    <a:ext uri="{9D8B030D-6E8A-4147-A177-3AD203B41FA5}">
                      <a16:colId xmlns:a16="http://schemas.microsoft.com/office/drawing/2014/main" val="3670715268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Для оценки степени и распространения алопеции предпочтительнее использовать визуальную шкалу Людвига.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2860" marB="2286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052541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существует общепринятых визуальных критериев для оценки </a:t>
                      </a:r>
                      <a:r>
                        <a:rPr lang="ru-RU" sz="1400" dirty="0" err="1">
                          <a:effectLst/>
                        </a:rPr>
                        <a:t>акне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22860" marB="2286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326630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328A50-802A-A74B-91F9-59497634F6A2}"/>
              </a:ext>
            </a:extLst>
          </p:cNvPr>
          <p:cNvSpPr/>
          <p:nvPr/>
        </p:nvSpPr>
        <p:spPr>
          <a:xfrm>
            <a:off x="2700970" y="5667199"/>
            <a:ext cx="68240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</a:rPr>
              <a:t>*Helena J. </a:t>
            </a:r>
            <a:r>
              <a:rPr lang="en-US" sz="1050" dirty="0" err="1">
                <a:solidFill>
                  <a:srgbClr val="002060"/>
                </a:solidFill>
              </a:rPr>
              <a:t>Teede</a:t>
            </a:r>
            <a:r>
              <a:rPr lang="en-US" sz="1050" dirty="0">
                <a:solidFill>
                  <a:srgbClr val="002060"/>
                </a:solidFill>
              </a:rPr>
              <a:t> et.al. Recommendations from the international evidence-based guideline for the assessment and management of polycystic ovary syndrome Clinical Endocrinology. 2018;</a:t>
            </a:r>
            <a:r>
              <a:rPr lang="ru-RU" sz="1050" dirty="0">
                <a:solidFill>
                  <a:srgbClr val="002060"/>
                </a:solidFill>
              </a:rPr>
              <a:t> </a:t>
            </a:r>
            <a:r>
              <a:rPr lang="en-US" sz="1050" dirty="0">
                <a:solidFill>
                  <a:srgbClr val="002060"/>
                </a:solidFill>
              </a:rPr>
              <a:t>89:251–268</a:t>
            </a:r>
          </a:p>
        </p:txBody>
      </p:sp>
    </p:spTree>
    <p:extLst>
      <p:ext uri="{BB962C8B-B14F-4D97-AF65-F5344CB8AC3E}">
        <p14:creationId xmlns:p14="http://schemas.microsoft.com/office/powerpoint/2010/main" val="4192865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DB9464D-7672-F143-A362-76A69E715871}"/>
              </a:ext>
            </a:extLst>
          </p:cNvPr>
          <p:cNvSpPr/>
          <p:nvPr/>
        </p:nvSpPr>
        <p:spPr>
          <a:xfrm>
            <a:off x="2938323" y="1692163"/>
            <a:ext cx="51688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Пушковые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волосы нельзя путать с терминальными волосами; 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только терминальные волосы следует учитывать при патологическом гирсутизме, при этом терминальные волосы клинически вырастают более чем на 5 мм в длину, различаются по форме и текстуре и, как правило, пигментированы.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C8AE6C9-DC38-B74A-87A1-6C5495E93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</a:t>
            </a:r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гиперандрогения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звук 4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85D05A29-9CD0-E846-A9BD-F62BD3D11F1C}"/>
              </a:ext>
            </a:extLst>
          </p:cNvPr>
          <p:cNvSpPr/>
          <p:nvPr/>
        </p:nvSpPr>
        <p:spPr>
          <a:xfrm>
            <a:off x="1709493" y="1910547"/>
            <a:ext cx="781812" cy="78181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6" name="Изображение 4">
            <a:extLst>
              <a:ext uri="{FF2B5EF4-FFF2-40B4-BE49-F238E27FC236}">
                <a16:creationId xmlns:a16="http://schemas.microsoft.com/office/drawing/2014/main" id="{CBE184BA-3021-5A47-ACD5-F4D1CCD5A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635" y="778041"/>
            <a:ext cx="1556162" cy="279832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21602B-52F2-FB49-B762-715A69F49C88}"/>
              </a:ext>
            </a:extLst>
          </p:cNvPr>
          <p:cNvSpPr/>
          <p:nvPr/>
        </p:nvSpPr>
        <p:spPr>
          <a:xfrm>
            <a:off x="2700970" y="5667199"/>
            <a:ext cx="68240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</a:rPr>
              <a:t>*Helena J. </a:t>
            </a:r>
            <a:r>
              <a:rPr lang="en-US" sz="1050" dirty="0" err="1">
                <a:solidFill>
                  <a:srgbClr val="002060"/>
                </a:solidFill>
              </a:rPr>
              <a:t>Teede</a:t>
            </a:r>
            <a:r>
              <a:rPr lang="en-US" sz="1050" dirty="0">
                <a:solidFill>
                  <a:srgbClr val="002060"/>
                </a:solidFill>
              </a:rPr>
              <a:t> et.al. Recommendations from the international evidence-based guideline for the assessment and management of polycystic ovary syndrome Clinical Endocrinology. 2018;</a:t>
            </a:r>
            <a:r>
              <a:rPr lang="ru-RU" sz="1050" dirty="0">
                <a:solidFill>
                  <a:srgbClr val="002060"/>
                </a:solidFill>
              </a:rPr>
              <a:t> </a:t>
            </a:r>
            <a:r>
              <a:rPr lang="en-US" sz="1050" dirty="0">
                <a:solidFill>
                  <a:srgbClr val="002060"/>
                </a:solidFill>
              </a:rPr>
              <a:t>89:251–268</a:t>
            </a:r>
          </a:p>
        </p:txBody>
      </p:sp>
    </p:spTree>
    <p:extLst>
      <p:ext uri="{BB962C8B-B14F-4D97-AF65-F5344CB8AC3E}">
        <p14:creationId xmlns:p14="http://schemas.microsoft.com/office/powerpoint/2010/main" val="1667746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1DBF43-62B9-4663-0911-E660D3DB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МОДИФИКАЦИЯ ОБРАЗА ЖИЗНИ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45094E0-6F27-7864-009D-F38FD45721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46961" y="2241947"/>
            <a:ext cx="2567099" cy="3017044"/>
          </a:xfrm>
          <a:prstGeom prst="rect">
            <a:avLst/>
          </a:prstGeom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ABA79F90-E724-E9D1-B650-857F7EDCF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47" y="2290083"/>
            <a:ext cx="4561795" cy="296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01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BC323-BBB2-629B-AE83-4E724ADD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1007" y="1131094"/>
            <a:ext cx="5038345" cy="994172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chemeClr val="bg2">
                    <a:lumMod val="25000"/>
                  </a:schemeClr>
                </a:solidFill>
              </a:rPr>
              <a:t>РАСПРОСТРАНЕННОСТЬ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80815D33-0146-0AD5-CE71-DE9EE12C26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346" y="1371601"/>
            <a:ext cx="2978660" cy="268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E69E18-E919-7035-6EB0-3F738EA58913}"/>
              </a:ext>
            </a:extLst>
          </p:cNvPr>
          <p:cNvSpPr txBox="1"/>
          <p:nvPr/>
        </p:nvSpPr>
        <p:spPr>
          <a:xfrm>
            <a:off x="5131308" y="2125266"/>
            <a:ext cx="53543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Синдром поликистозных яичников (СПЯ) — это полигенное эндокринное заболевание, имеющее большую распространенность, составляющую от 10% до 13% среди женщин репродуктивного возраста </a:t>
            </a:r>
            <a:endParaRPr lang="ru-RU" sz="135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ADD7E7-628A-14B1-CD7B-67ADD80E82AF}"/>
              </a:ext>
            </a:extLst>
          </p:cNvPr>
          <p:cNvSpPr txBox="1"/>
          <p:nvPr/>
        </p:nvSpPr>
        <p:spPr>
          <a:xfrm>
            <a:off x="4724726" y="5917972"/>
            <a:ext cx="48280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Neven A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., </a:t>
            </a:r>
            <a:r>
              <a:rPr lang="en-US" sz="105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Laven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 J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., </a:t>
            </a:r>
            <a:r>
              <a:rPr lang="en-US" sz="105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Teede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 H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J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., 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Boyle J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., 2018</a:t>
            </a:r>
            <a:endParaRPr lang="ru-RU" sz="10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D031E1-5676-6936-FC1A-BFA50B64AC41}"/>
              </a:ext>
            </a:extLst>
          </p:cNvPr>
          <p:cNvSpPr txBox="1"/>
          <p:nvPr/>
        </p:nvSpPr>
        <p:spPr>
          <a:xfrm>
            <a:off x="5131308" y="3074741"/>
            <a:ext cx="4978908" cy="237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kern="0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Этиология СПЯ сложная; </a:t>
            </a:r>
          </a:p>
          <a:p>
            <a:endParaRPr lang="ru-RU" sz="1350" kern="0" dirty="0">
              <a:solidFill>
                <a:schemeClr val="bg2">
                  <a:lumMod val="25000"/>
                </a:schemeClr>
              </a:solidFill>
              <a:highlight>
                <a:srgbClr val="FFFFFF"/>
              </a:highlight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350" kern="0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Клиническая картина неоднородна с репродуктивными, метаболическими и психологическими особенностями. </a:t>
            </a:r>
          </a:p>
          <a:p>
            <a:endParaRPr lang="ru-RU" sz="1350" kern="0" dirty="0">
              <a:solidFill>
                <a:schemeClr val="bg2">
                  <a:lumMod val="25000"/>
                </a:schemeClr>
              </a:solidFill>
              <a:highlight>
                <a:srgbClr val="FFFFFF"/>
              </a:highlight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350" kern="0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Женщины во всем мире сталкиваются с поздней диагностикой и неудовлетворенностью лечением. </a:t>
            </a:r>
          </a:p>
          <a:p>
            <a:endParaRPr lang="ru-RU" sz="1350" kern="0" dirty="0">
              <a:solidFill>
                <a:schemeClr val="bg2">
                  <a:lumMod val="25000"/>
                </a:schemeClr>
              </a:solidFill>
              <a:highlight>
                <a:srgbClr val="FFFFFF"/>
              </a:highlight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350" kern="0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Клиническая практика оценки и лечения СПЯ остается непоследовательной, с сохраняющимися ключевыми пробелами в доказательности.</a:t>
            </a:r>
            <a:endParaRPr lang="ru-RU" sz="135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04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4D1CB3F2-F844-884C-ABB4-616EC49F7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91" y="1534887"/>
            <a:ext cx="8083378" cy="4418063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1/. Поведенческие стратегии: постановка целей, самоконтроль, контроль стимулов, решение проблем, обучение уверенности в себе, более медленное питание, подкрепление изменений и предотвращение рецидивов.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2/. Сокращение калорийности пищевого рациона на 30% или на 500–750 ккал/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 1200–1500 ккал/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также с учетом индивидуальных энергетических потребностей, массы тела и уровня физической активности.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3/. Для взрослых в возрасте от 18 до 64 лет минимум 150 минут в неделю физической активности умеренной интенсивности или 75 минут в неделю высокой интенсивности или эквивалентная комбинация того и другого, включая упражнения для укрепления мышц 2 дня подряд в неделю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4/. У подростков - не менее 60 минут физической активности умеренной или высокой интенсивности в день, включая упражнения для укрепления мышц 3 раза в неделю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5/. Двигательная активность – 10.000 шагов в день, включая повседневную деятельность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8B9FB4-B79A-B146-9DF9-D245EE061F83}"/>
              </a:ext>
            </a:extLst>
          </p:cNvPr>
          <p:cNvSpPr/>
          <p:nvPr/>
        </p:nvSpPr>
        <p:spPr>
          <a:xfrm>
            <a:off x="2896913" y="5952949"/>
            <a:ext cx="68240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</a:rPr>
              <a:t>*Helena J. </a:t>
            </a:r>
            <a:r>
              <a:rPr lang="en-US" sz="1050" dirty="0" err="1">
                <a:solidFill>
                  <a:srgbClr val="002060"/>
                </a:solidFill>
              </a:rPr>
              <a:t>Teede</a:t>
            </a:r>
            <a:r>
              <a:rPr lang="en-US" sz="1050" dirty="0">
                <a:solidFill>
                  <a:srgbClr val="002060"/>
                </a:solidFill>
              </a:rPr>
              <a:t> et.al. Recommendations from the international evidence-based guideline for the assessment and management of polycystic ovary syndrome Clinical Endocrinology. 2018;</a:t>
            </a:r>
            <a:r>
              <a:rPr lang="ru-RU" sz="1050" dirty="0">
                <a:solidFill>
                  <a:srgbClr val="002060"/>
                </a:solidFill>
              </a:rPr>
              <a:t> </a:t>
            </a:r>
            <a:r>
              <a:rPr lang="en-US" sz="1050" dirty="0">
                <a:solidFill>
                  <a:srgbClr val="002060"/>
                </a:solidFill>
              </a:rPr>
              <a:t>89:251–268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41A34B9-B404-E4F2-CB93-24DDB1694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912" y="489554"/>
            <a:ext cx="7543800" cy="631997"/>
          </a:xfrm>
        </p:spPr>
        <p:txBody>
          <a:bodyPr>
            <a:normAutofit/>
          </a:bodyPr>
          <a:lstStyle/>
          <a:p>
            <a:r>
              <a:rPr lang="ru-RU" sz="2700" b="1" dirty="0"/>
              <a:t>МОДИФИКАЦИЯ ОБРАЗА ЖИЗНИ</a:t>
            </a:r>
          </a:p>
        </p:txBody>
      </p:sp>
    </p:spTree>
    <p:extLst>
      <p:ext uri="{BB962C8B-B14F-4D97-AF65-F5344CB8AC3E}">
        <p14:creationId xmlns:p14="http://schemas.microsoft.com/office/powerpoint/2010/main" val="1382913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56590" y="439861"/>
            <a:ext cx="5886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Лечение:  Эффективность изменения образа жизни и снижения веса у пациенток СПКЯ и ожирением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90960" y="5861428"/>
            <a:ext cx="675665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i="1" dirty="0">
                <a:solidFill>
                  <a:srgbClr val="002060"/>
                </a:solidFill>
              </a:rPr>
              <a:t>Pasquali R, </a:t>
            </a:r>
            <a:r>
              <a:rPr lang="en-US" sz="1050" b="1" i="1" dirty="0" err="1">
                <a:solidFill>
                  <a:srgbClr val="002060"/>
                </a:solidFill>
              </a:rPr>
              <a:t>Diamanti-Kandarakis</a:t>
            </a:r>
            <a:r>
              <a:rPr lang="en-US" sz="1050" b="1" i="1" dirty="0">
                <a:solidFill>
                  <a:srgbClr val="002060"/>
                </a:solidFill>
              </a:rPr>
              <a:t> E, </a:t>
            </a:r>
            <a:r>
              <a:rPr lang="en-US" sz="1050" b="1" i="1" dirty="0" err="1">
                <a:solidFill>
                  <a:srgbClr val="002060"/>
                </a:solidFill>
              </a:rPr>
              <a:t>Gambineri</a:t>
            </a:r>
            <a:r>
              <a:rPr lang="en-US" sz="1050" b="1" i="1" dirty="0">
                <a:solidFill>
                  <a:srgbClr val="002060"/>
                </a:solidFill>
              </a:rPr>
              <a:t> A. Management of Endocrine Disease </a:t>
            </a:r>
            <a:r>
              <a:rPr lang="ru-RU" sz="1050" b="1" i="1" dirty="0">
                <a:solidFill>
                  <a:srgbClr val="002060"/>
                </a:solidFill>
              </a:rPr>
              <a:t>: </a:t>
            </a:r>
            <a:r>
              <a:rPr lang="en-US" sz="1050" b="1" i="1" dirty="0">
                <a:solidFill>
                  <a:srgbClr val="002060"/>
                </a:solidFill>
              </a:rPr>
              <a:t>Secondary polycystic syndrome</a:t>
            </a:r>
            <a:r>
              <a:rPr lang="ru-RU" sz="1050" b="1" i="1" dirty="0">
                <a:solidFill>
                  <a:srgbClr val="002060"/>
                </a:solidFill>
              </a:rPr>
              <a:t>: </a:t>
            </a:r>
            <a:r>
              <a:rPr lang="en-US" sz="1050" b="1" i="1" dirty="0">
                <a:solidFill>
                  <a:srgbClr val="002060"/>
                </a:solidFill>
              </a:rPr>
              <a:t>theoretical and practical aspects. </a:t>
            </a:r>
            <a:r>
              <a:rPr lang="en-US" sz="1050" b="1" i="1" dirty="0" err="1">
                <a:solidFill>
                  <a:srgbClr val="002060"/>
                </a:solidFill>
              </a:rPr>
              <a:t>Eur</a:t>
            </a:r>
            <a:r>
              <a:rPr lang="en-US" sz="1050" b="1" i="1" dirty="0">
                <a:solidFill>
                  <a:srgbClr val="002060"/>
                </a:solidFill>
              </a:rPr>
              <a:t> J </a:t>
            </a:r>
            <a:r>
              <a:rPr lang="en-US" sz="1050" b="1" i="1" dirty="0" err="1">
                <a:solidFill>
                  <a:srgbClr val="002060"/>
                </a:solidFill>
              </a:rPr>
              <a:t>Endocrinol</a:t>
            </a:r>
            <a:r>
              <a:rPr lang="en-US" sz="1050" b="1" i="1" dirty="0">
                <a:solidFill>
                  <a:srgbClr val="002060"/>
                </a:solidFill>
              </a:rPr>
              <a:t>. 2016 May 11</a:t>
            </a:r>
            <a:endParaRPr lang="ru-RU" sz="1050" b="1" i="1" dirty="0">
              <a:solidFill>
                <a:srgbClr val="00206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835" y="1273629"/>
            <a:ext cx="5363935" cy="450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45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8EC185-817A-823F-C986-CB5D8B5CA507}"/>
              </a:ext>
            </a:extLst>
          </p:cNvPr>
          <p:cNvSpPr txBox="1"/>
          <p:nvPr/>
        </p:nvSpPr>
        <p:spPr>
          <a:xfrm>
            <a:off x="3773425" y="2339625"/>
            <a:ext cx="6446521" cy="3095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7661" algn="just">
              <a:lnSpc>
                <a:spcPct val="150000"/>
              </a:lnSpc>
              <a:spcAft>
                <a:spcPts val="600"/>
              </a:spcAft>
            </a:pPr>
            <a:r>
              <a:rPr lang="ru-RU" sz="135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КОК – первая линия для лечения гирсутизма и нерегулярных менструальных циклов </a:t>
            </a:r>
          </a:p>
          <a:p>
            <a:pPr indent="337661" algn="just">
              <a:lnSpc>
                <a:spcPct val="150000"/>
              </a:lnSpc>
              <a:spcAft>
                <a:spcPts val="600"/>
              </a:spcAft>
            </a:pPr>
            <a:r>
              <a:rPr lang="ru-RU" sz="135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НО: Ни один препарат КОК не является лучшим при СПЯ!!!</a:t>
            </a:r>
            <a:r>
              <a:rPr lang="ru-RU" sz="135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337661" algn="just">
              <a:lnSpc>
                <a:spcPct val="150000"/>
              </a:lnSpc>
              <a:spcAft>
                <a:spcPts val="600"/>
              </a:spcAft>
            </a:pPr>
            <a:r>
              <a:rPr lang="ru-RU" sz="135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Оральные контрацептивы, содержащие только </a:t>
            </a:r>
            <a:r>
              <a:rPr lang="ru-RU" sz="135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прогестин</a:t>
            </a:r>
            <a:r>
              <a:rPr lang="ru-RU" sz="135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могут рассматриваться для защиты эндометрия (на основе общих популяционных рекомендаций, с ограниченными доказательствами при СПЯ)</a:t>
            </a:r>
          </a:p>
          <a:p>
            <a:pPr indent="337661" algn="just">
              <a:lnSpc>
                <a:spcPct val="150000"/>
              </a:lnSpc>
              <a:spcAft>
                <a:spcPts val="600"/>
              </a:spcAft>
            </a:pPr>
            <a:r>
              <a:rPr lang="ru-RU" sz="135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Комбинация КОК и </a:t>
            </a:r>
            <a:r>
              <a:rPr lang="ru-RU" sz="135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метформина</a:t>
            </a:r>
            <a:r>
              <a:rPr lang="ru-RU" sz="135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по-видимому, дает мало дополнительных преимуществ по сравнению с </a:t>
            </a:r>
            <a:r>
              <a:rPr lang="ru-RU" sz="135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монотерапией</a:t>
            </a:r>
            <a:r>
              <a:rPr lang="ru-RU" sz="135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КОК или </a:t>
            </a:r>
            <a:r>
              <a:rPr lang="ru-RU" sz="135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метформином</a:t>
            </a:r>
            <a:r>
              <a:rPr lang="ru-RU" sz="135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взрослых с СПЯ с ИМТ ≤ 30 кг/м кв.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F432D6D-96E6-E805-0F40-F04E8B6F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722" y="1072754"/>
            <a:ext cx="7543800" cy="1087040"/>
          </a:xfrm>
        </p:spPr>
        <p:txBody>
          <a:bodyPr>
            <a:normAutofit/>
          </a:bodyPr>
          <a:lstStyle/>
          <a:p>
            <a:r>
              <a:rPr lang="en-US" altLang="ru-RU" sz="2100" b="1" dirty="0" bmk="_Hlk166334163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Evidence-based Guideline for the Assessment and Management of Polycystic Ovary Syndrome (2023 </a:t>
            </a:r>
            <a:r>
              <a:rPr lang="ru-RU" altLang="ru-RU" sz="2100" b="1" dirty="0" bmk="_Hlk166334163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altLang="ru-RU" sz="2100" b="1" dirty="0" bmk="_Hlk166334163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br>
              <a:rPr lang="ru-RU" altLang="ru-RU" sz="2100" b="1" dirty="0" bmk="_Hlk166334163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1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E8DCFA-6ADC-2B8E-5A3D-4386D2C07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331" y="2444141"/>
            <a:ext cx="1805638" cy="2825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E7B150-29CC-FDA4-F8D7-6015AEA1CF71}"/>
              </a:ext>
            </a:extLst>
          </p:cNvPr>
          <p:cNvSpPr txBox="1"/>
          <p:nvPr/>
        </p:nvSpPr>
        <p:spPr>
          <a:xfrm>
            <a:off x="1957770" y="5723751"/>
            <a:ext cx="457085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Teede</a:t>
            </a:r>
            <a:r>
              <a:rPr lang="en-US" sz="135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ru-RU" sz="135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35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ru-RU" sz="135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35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 C</a:t>
            </a:r>
            <a:r>
              <a:rPr lang="ru-RU" sz="135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35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35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35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Laven</a:t>
            </a:r>
            <a:r>
              <a:rPr lang="en-US" sz="135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</a:t>
            </a:r>
            <a:r>
              <a:rPr lang="ru-RU" sz="135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2023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3191348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8EC185-817A-823F-C986-CB5D8B5CA507}"/>
              </a:ext>
            </a:extLst>
          </p:cNvPr>
          <p:cNvSpPr txBox="1"/>
          <p:nvPr/>
        </p:nvSpPr>
        <p:spPr>
          <a:xfrm>
            <a:off x="3553969" y="2047498"/>
            <a:ext cx="6809995" cy="3641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7661" algn="just">
              <a:lnSpc>
                <a:spcPct val="150000"/>
              </a:lnSpc>
              <a:spcAft>
                <a:spcPts val="600"/>
              </a:spcAft>
            </a:pPr>
            <a:r>
              <a:rPr lang="ru-RU" sz="1350" kern="1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Метформин</a:t>
            </a:r>
            <a:r>
              <a:rPr lang="ru-RU" sz="1350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наиболее эффективен в группах высокого метаболического риска, включая лиц с факторами риска диабета, нарушением толерантности к глюкозе или в этнических группах высокого риска. Побочные эффекты, включая эффекты со стороны желудочно-кишечного тракта, зависят от дозы и проходят самостоятельно. </a:t>
            </a:r>
          </a:p>
          <a:p>
            <a:pPr indent="337661" algn="just">
              <a:lnSpc>
                <a:spcPct val="150000"/>
              </a:lnSpc>
              <a:spcAft>
                <a:spcPts val="600"/>
              </a:spcAft>
            </a:pPr>
            <a:r>
              <a:rPr lang="ru-RU" sz="1350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Следует начать с низкой дозы, с шагом 500 мг 1-2 раза в неделю. Рекомендуемая максимальная суточная доза: 2,5 г у взрослых, 2 г у подростков. Прием </a:t>
            </a:r>
            <a:r>
              <a:rPr lang="ru-RU" sz="1350" kern="1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Метформина</a:t>
            </a:r>
            <a:r>
              <a:rPr lang="ru-RU" sz="1350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безопасен в течение длительного времени, но необходим постоянный мониторинг содержания витамина B12 в связи с возможным его снижением.</a:t>
            </a:r>
          </a:p>
          <a:p>
            <a:pPr indent="337661" algn="just">
              <a:lnSpc>
                <a:spcPct val="150000"/>
              </a:lnSpc>
              <a:spcAft>
                <a:spcPts val="600"/>
              </a:spcAft>
            </a:pPr>
            <a:r>
              <a:rPr lang="ru-RU" sz="1350" kern="1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Антиандрогены</a:t>
            </a:r>
            <a:r>
              <a:rPr lang="ru-RU" sz="1350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могут быть использованы для лечения гирсутизма у женщин с СПЯ, если наблюдается </a:t>
            </a:r>
            <a:r>
              <a:rPr lang="ru-RU" sz="1350" kern="1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субоптимальный</a:t>
            </a:r>
            <a:r>
              <a:rPr lang="ru-RU" sz="1350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ответ после как минимум шести месяцев КОК и/или косметической терапии.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F432D6D-96E6-E805-0F40-F04E8B6F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726" y="1044843"/>
            <a:ext cx="7543800" cy="1087040"/>
          </a:xfrm>
        </p:spPr>
        <p:txBody>
          <a:bodyPr>
            <a:normAutofit/>
          </a:bodyPr>
          <a:lstStyle/>
          <a:p>
            <a:r>
              <a:rPr lang="en-US" altLang="ru-RU" sz="2100" b="1" dirty="0" bmk="_Hlk166334163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Evidence-based Guideline for the Assessment and Management of Polycystic Ovary Syndrome (2023 </a:t>
            </a:r>
            <a:r>
              <a:rPr lang="ru-RU" altLang="ru-RU" sz="2100" b="1" dirty="0" bmk="_Hlk166334163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altLang="ru-RU" sz="2100" b="1" dirty="0" bmk="_Hlk166334163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br>
              <a:rPr lang="ru-RU" altLang="ru-RU" sz="2100" b="1" dirty="0" bmk="_Hlk166334163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1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E8DCFA-6ADC-2B8E-5A3D-4386D2C07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331" y="2444141"/>
            <a:ext cx="1805638" cy="2825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E7B150-29CC-FDA4-F8D7-6015AEA1CF71}"/>
              </a:ext>
            </a:extLst>
          </p:cNvPr>
          <p:cNvSpPr txBox="1"/>
          <p:nvPr/>
        </p:nvSpPr>
        <p:spPr>
          <a:xfrm>
            <a:off x="2153713" y="5976041"/>
            <a:ext cx="457085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Teede</a:t>
            </a:r>
            <a:r>
              <a:rPr lang="en-US" sz="135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ru-RU" sz="135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35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ru-RU" sz="135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35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 C</a:t>
            </a:r>
            <a:r>
              <a:rPr lang="ru-RU" sz="135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35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35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35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Laven</a:t>
            </a:r>
            <a:r>
              <a:rPr lang="en-US" sz="135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</a:t>
            </a:r>
            <a:r>
              <a:rPr lang="ru-RU" sz="135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2023</a:t>
            </a:r>
            <a:endParaRPr lang="ru-RU" sz="13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89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11639" y="4131078"/>
            <a:ext cx="5400600" cy="113412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1350" dirty="0"/>
              <a:t>Врач должен отслеживать психологическое состояние своих пациенток и, при появлении симптомов тревоги и депрессии </a:t>
            </a:r>
          </a:p>
          <a:p>
            <a:pPr marL="0" indent="0" algn="ctr">
              <a:buNone/>
            </a:pPr>
            <a:r>
              <a:rPr lang="ru-RU" sz="1800" b="1" dirty="0"/>
              <a:t>обращать на это внимание </a:t>
            </a:r>
            <a:r>
              <a:rPr lang="ru-RU" sz="1350" dirty="0"/>
              <a:t>и направлять пациентку к соответствующему специалисту.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784" y="998731"/>
            <a:ext cx="3890249" cy="161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22166" y="2872187"/>
            <a:ext cx="5412116" cy="1123712"/>
          </a:xfrm>
          <a:prstGeom prst="round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500" dirty="0"/>
              <a:t>Последние международные клинические рекомендации 2018 года по ведению пациенток с СПЯ говорят </a:t>
            </a:r>
            <a:r>
              <a:rPr lang="ru-RU" sz="1500" b="1" u="sng" dirty="0"/>
              <a:t>о высокой распространенности депрессивных расстройств </a:t>
            </a:r>
            <a:r>
              <a:rPr lang="ru-RU" sz="1500" b="1" dirty="0"/>
              <a:t>среди таких женщин. </a:t>
            </a:r>
          </a:p>
        </p:txBody>
      </p:sp>
      <p:sp>
        <p:nvSpPr>
          <p:cNvPr id="6" name="Footer Placeholder 7"/>
          <p:cNvSpPr txBox="1">
            <a:spLocks/>
          </p:cNvSpPr>
          <p:nvPr/>
        </p:nvSpPr>
        <p:spPr bwMode="gray">
          <a:xfrm>
            <a:off x="3028318" y="5427223"/>
            <a:ext cx="5767983" cy="2208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tabLst/>
              <a:defRPr sz="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tabLst/>
              <a:defRPr sz="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88" dirty="0">
                <a:solidFill>
                  <a:schemeClr val="tx1"/>
                </a:solidFill>
              </a:rPr>
              <a:t>СПЯ – синдром поликистозных яичников; </a:t>
            </a:r>
            <a:endParaRPr lang="en-US" sz="788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09646" y="5667201"/>
            <a:ext cx="57246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/>
              <a:t>Helena J. </a:t>
            </a:r>
            <a:r>
              <a:rPr lang="en-US" sz="750" dirty="0" err="1"/>
              <a:t>Teede</a:t>
            </a:r>
            <a:r>
              <a:rPr lang="ru-RU" sz="750" dirty="0"/>
              <a:t> </a:t>
            </a:r>
            <a:r>
              <a:rPr lang="en-US" sz="750" dirty="0"/>
              <a:t>et.al.</a:t>
            </a:r>
            <a:r>
              <a:rPr lang="ru-RU" sz="750" dirty="0"/>
              <a:t> </a:t>
            </a:r>
            <a:r>
              <a:rPr lang="en-US" sz="750" dirty="0"/>
              <a:t>Recommendations from the international evidence-based</a:t>
            </a:r>
            <a:r>
              <a:rPr lang="ru-RU" sz="750" dirty="0"/>
              <a:t> </a:t>
            </a:r>
            <a:r>
              <a:rPr lang="en-US" sz="750" dirty="0"/>
              <a:t>guideline for the assessment and management of polycystic ovary syndrome</a:t>
            </a:r>
            <a:r>
              <a:rPr lang="ru-RU" sz="750" dirty="0"/>
              <a:t> </a:t>
            </a:r>
            <a:r>
              <a:rPr lang="en-US" sz="750" dirty="0"/>
              <a:t>Clinical Endocrinology. 2018;</a:t>
            </a:r>
            <a:endParaRPr lang="ru-RU" sz="750" dirty="0"/>
          </a:p>
        </p:txBody>
      </p:sp>
    </p:spTree>
    <p:extLst>
      <p:ext uri="{BB962C8B-B14F-4D97-AF65-F5344CB8AC3E}">
        <p14:creationId xmlns:p14="http://schemas.microsoft.com/office/powerpoint/2010/main" val="2178849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 txBox="1">
            <a:spLocks noChangeArrowheads="1"/>
          </p:cNvSpPr>
          <p:nvPr/>
        </p:nvSpPr>
        <p:spPr bwMode="auto">
          <a:xfrm>
            <a:off x="4118203" y="4674052"/>
            <a:ext cx="4961334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dirty="0">
                <a:solidFill>
                  <a:srgbClr val="002060"/>
                </a:solidFill>
                <a:latin typeface="Impact" charset="0"/>
              </a:rPr>
              <a:t>Спасибо за внимание</a:t>
            </a:r>
            <a:r>
              <a:rPr lang="en-US" altLang="ru-RU" sz="3600" dirty="0">
                <a:solidFill>
                  <a:srgbClr val="002060"/>
                </a:solidFill>
                <a:latin typeface="Impact" charset="0"/>
              </a:rPr>
              <a:t>!</a:t>
            </a:r>
          </a:p>
        </p:txBody>
      </p:sp>
      <p:pic>
        <p:nvPicPr>
          <p:cNvPr id="655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490" y="1669382"/>
            <a:ext cx="6611352" cy="218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Прямоугольник 1"/>
          <p:cNvSpPr>
            <a:spLocks noChangeArrowheads="1"/>
          </p:cNvSpPr>
          <p:nvPr/>
        </p:nvSpPr>
        <p:spPr bwMode="auto">
          <a:xfrm>
            <a:off x="5488786" y="5614989"/>
            <a:ext cx="169770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500" b="1" dirty="0"/>
              <a:t>г. </a:t>
            </a:r>
            <a:r>
              <a:rPr lang="ru-RU" altLang="ru-RU" sz="1500" b="1" dirty="0" err="1"/>
              <a:t>Ростов</a:t>
            </a:r>
            <a:r>
              <a:rPr lang="ru-RU" altLang="ru-RU" sz="1500" b="1" dirty="0"/>
              <a:t>-на-Дону</a:t>
            </a:r>
          </a:p>
          <a:p>
            <a:pPr algn="ctr"/>
            <a:r>
              <a:rPr lang="ru-RU" altLang="ru-RU" sz="1500" b="1" dirty="0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103154377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8"/>
          <a:stretch/>
        </p:blipFill>
        <p:spPr bwMode="auto">
          <a:xfrm>
            <a:off x="3787248" y="2240868"/>
            <a:ext cx="4226333" cy="30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7299" y="455450"/>
            <a:ext cx="6106027" cy="857250"/>
          </a:xfr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Заболеваемость СПЯ  у  девочек- подростков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4043" y="1491782"/>
            <a:ext cx="5963549" cy="648072"/>
          </a:xfrm>
          <a:solidFill>
            <a:schemeClr val="bg1"/>
          </a:solidFill>
          <a:ln w="19050"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/>
              <a:t>У  </a:t>
            </a:r>
            <a:r>
              <a:rPr lang="ru-RU" sz="1800" b="1" dirty="0">
                <a:solidFill>
                  <a:srgbClr val="C00000"/>
                </a:solidFill>
              </a:rPr>
              <a:t>18%</a:t>
            </a:r>
            <a:r>
              <a:rPr lang="ru-RU" dirty="0"/>
              <a:t> (6%-18%) девочек-подростков диагностируют синдром поликистозных яичников (СПЯ)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04570" y="6033218"/>
            <a:ext cx="86822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i="1" dirty="0"/>
              <a:t>Adolescent polycystic ovary syndrome according to the international evidence-based guideline</a:t>
            </a:r>
            <a:r>
              <a:rPr lang="ru-RU" sz="900" b="1" i="1" dirty="0"/>
              <a:t> </a:t>
            </a:r>
            <a:r>
              <a:rPr lang="en-US" sz="900" i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Alexia S. </a:t>
            </a:r>
            <a:r>
              <a:rPr lang="en-US" sz="900" i="1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Peña</a:t>
            </a:r>
            <a:r>
              <a:rPr lang="en-US" sz="900" i="1" dirty="0"/>
              <a:t>, et al. , 2020  </a:t>
            </a:r>
            <a:r>
              <a:rPr lang="en-US" sz="900" i="1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BMC Medicine</a:t>
            </a:r>
            <a:r>
              <a:rPr lang="en-US" sz="900" i="1" dirty="0"/>
              <a:t> </a:t>
            </a:r>
            <a:r>
              <a:rPr lang="en-US" sz="900" b="1" i="1" dirty="0"/>
              <a:t>volume 18</a:t>
            </a:r>
            <a:r>
              <a:rPr lang="en-US" sz="900" i="1" dirty="0"/>
              <a:t>, Article number: 72 (2020) 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981451" y="2400300"/>
          <a:ext cx="4657725" cy="266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1963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mognovse.ru/mogno/905/904180/904180_html_3c6f021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409" y="1214050"/>
            <a:ext cx="2039006" cy="535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84220" y="1056794"/>
            <a:ext cx="3429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0" b="1" dirty="0">
                <a:solidFill>
                  <a:schemeClr val="accent2">
                    <a:lumMod val="75000"/>
                  </a:schemeClr>
                </a:solidFill>
              </a:rPr>
              <a:t>Adolescent polycystic ovary syndrome according to the international evidence-based guideline</a:t>
            </a:r>
            <a:r>
              <a:rPr lang="ru-RU" sz="1350" b="1" dirty="0">
                <a:solidFill>
                  <a:schemeClr val="accent2">
                    <a:lumMod val="75000"/>
                  </a:schemeClr>
                </a:solidFill>
              </a:rPr>
              <a:t> (2020)</a:t>
            </a:r>
            <a:endParaRPr lang="en-US" sz="135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7474" y="5654502"/>
            <a:ext cx="6454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i="1" dirty="0"/>
              <a:t>Adolescent polycystic ovary syndrome according to the international evidence-based guideline</a:t>
            </a:r>
          </a:p>
          <a:p>
            <a:r>
              <a:rPr lang="en-US" sz="900" i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Alexia S. </a:t>
            </a:r>
            <a:r>
              <a:rPr lang="en-US" sz="900" i="1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Peña</a:t>
            </a:r>
            <a:r>
              <a:rPr lang="en-US" sz="900" i="1" dirty="0"/>
              <a:t>, et al. , 2020  </a:t>
            </a:r>
            <a:r>
              <a:rPr lang="en-US" sz="900" i="1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BMC Medicine</a:t>
            </a:r>
            <a:r>
              <a:rPr lang="en-US" sz="900" i="1" dirty="0"/>
              <a:t> </a:t>
            </a:r>
            <a:r>
              <a:rPr lang="en-US" sz="900" b="1" i="1" dirty="0"/>
              <a:t>volume 18</a:t>
            </a:r>
            <a:r>
              <a:rPr lang="en-US" sz="900" i="1" dirty="0"/>
              <a:t>, Article number: 72 (2020)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56859" y="2563379"/>
            <a:ext cx="5785213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i="1" dirty="0">
                <a:solidFill>
                  <a:schemeClr val="accent2">
                    <a:lumMod val="75000"/>
                  </a:schemeClr>
                </a:solidFill>
              </a:rPr>
              <a:t>Диагностика СПЯ в подростковом возрасте является спорной и сложной из-за совпадения нормальных пубертатных физиологических изменений (нерегулярные менструальные циклы, акне и морфология поликистозных яичников) с диагностическими критериями СПЯ у взрослых.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14949" y="3899473"/>
            <a:ext cx="45066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i="1" dirty="0" err="1">
                <a:solidFill>
                  <a:srgbClr val="7030A0"/>
                </a:solidFill>
              </a:rPr>
              <a:t>При</a:t>
            </a:r>
            <a:r>
              <a:rPr lang="en-US" sz="1500" b="1" i="1" dirty="0">
                <a:solidFill>
                  <a:srgbClr val="7030A0"/>
                </a:solidFill>
              </a:rPr>
              <a:t> </a:t>
            </a:r>
            <a:r>
              <a:rPr lang="en-US" sz="1500" b="1" i="1" dirty="0" err="1">
                <a:solidFill>
                  <a:srgbClr val="7030A0"/>
                </a:solidFill>
              </a:rPr>
              <a:t>наличии</a:t>
            </a:r>
            <a:r>
              <a:rPr lang="en-US" sz="1500" b="1" i="1" dirty="0">
                <a:solidFill>
                  <a:srgbClr val="7030A0"/>
                </a:solidFill>
              </a:rPr>
              <a:t> </a:t>
            </a:r>
            <a:r>
              <a:rPr lang="en-US" sz="1500" b="1" i="1" dirty="0" err="1">
                <a:solidFill>
                  <a:srgbClr val="7030A0"/>
                </a:solidFill>
              </a:rPr>
              <a:t>нерегулярных</a:t>
            </a:r>
            <a:r>
              <a:rPr lang="en-US" sz="1500" b="1" i="1" dirty="0">
                <a:solidFill>
                  <a:srgbClr val="7030A0"/>
                </a:solidFill>
              </a:rPr>
              <a:t> </a:t>
            </a:r>
            <a:r>
              <a:rPr lang="en-US" sz="1500" b="1" i="1" dirty="0" err="1">
                <a:solidFill>
                  <a:srgbClr val="7030A0"/>
                </a:solidFill>
              </a:rPr>
              <a:t>менструальных</a:t>
            </a:r>
            <a:r>
              <a:rPr lang="en-US" sz="1500" b="1" i="1" dirty="0">
                <a:solidFill>
                  <a:srgbClr val="7030A0"/>
                </a:solidFill>
              </a:rPr>
              <a:t> </a:t>
            </a:r>
            <a:r>
              <a:rPr lang="en-US" sz="1500" b="1" i="1" dirty="0" err="1">
                <a:solidFill>
                  <a:srgbClr val="7030A0"/>
                </a:solidFill>
              </a:rPr>
              <a:t>циклов</a:t>
            </a:r>
            <a:r>
              <a:rPr lang="en-US" sz="1500" b="1" i="1" dirty="0">
                <a:solidFill>
                  <a:srgbClr val="7030A0"/>
                </a:solidFill>
              </a:rPr>
              <a:t> </a:t>
            </a:r>
            <a:r>
              <a:rPr lang="en-US" sz="1500" b="1" i="1" dirty="0" err="1">
                <a:solidFill>
                  <a:srgbClr val="7030A0"/>
                </a:solidFill>
              </a:rPr>
              <a:t>следует</a:t>
            </a:r>
            <a:r>
              <a:rPr lang="en-US" sz="1500" b="1" i="1" dirty="0">
                <a:solidFill>
                  <a:srgbClr val="7030A0"/>
                </a:solidFill>
              </a:rPr>
              <a:t> </a:t>
            </a:r>
            <a:r>
              <a:rPr lang="en-US" sz="1500" b="1" i="1" dirty="0" err="1">
                <a:solidFill>
                  <a:srgbClr val="7030A0"/>
                </a:solidFill>
              </a:rPr>
              <a:t>рассмотреть</a:t>
            </a:r>
            <a:r>
              <a:rPr lang="en-US" sz="1500" b="1" i="1" dirty="0">
                <a:solidFill>
                  <a:srgbClr val="7030A0"/>
                </a:solidFill>
              </a:rPr>
              <a:t> </a:t>
            </a:r>
            <a:r>
              <a:rPr lang="en-US" sz="1500" b="1" i="1" dirty="0" err="1">
                <a:solidFill>
                  <a:srgbClr val="7030A0"/>
                </a:solidFill>
              </a:rPr>
              <a:t>диагноз</a:t>
            </a:r>
            <a:r>
              <a:rPr lang="en-US" sz="1500" b="1" i="1" dirty="0">
                <a:solidFill>
                  <a:srgbClr val="7030A0"/>
                </a:solidFill>
              </a:rPr>
              <a:t> СПЯ.</a:t>
            </a:r>
            <a:endParaRPr lang="ru-RU" sz="1500" b="1" i="1" dirty="0">
              <a:solidFill>
                <a:srgbClr val="7030A0"/>
              </a:solidFill>
            </a:endParaRPr>
          </a:p>
        </p:txBody>
      </p:sp>
      <p:sp>
        <p:nvSpPr>
          <p:cNvPr id="10" name="Управляющая кнопка: звук 9">
            <a:hlinkClick r:id="" action="ppaction://noaction" highlightClick="1">
              <a:snd r:embed="rId6" name="applause.wav"/>
            </a:hlinkClick>
          </p:cNvPr>
          <p:cNvSpPr/>
          <p:nvPr/>
        </p:nvSpPr>
        <p:spPr>
          <a:xfrm>
            <a:off x="3148040" y="3879409"/>
            <a:ext cx="781812" cy="781812"/>
          </a:xfrm>
          <a:prstGeom prst="actionButtonSou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0617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19490-D606-440A-320A-EFCD83B97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548" y="560243"/>
            <a:ext cx="8051291" cy="937710"/>
          </a:xfrm>
          <a:solidFill>
            <a:schemeClr val="bg1"/>
          </a:solidFill>
        </p:spPr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овуляции: классификация Международной федерации акушеров и гинекологов (FIGO)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70E272-1CB3-E17D-61A6-B1E4B1B6E6BD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000500" y="2149801"/>
            <a:ext cx="7478485" cy="3524378"/>
          </a:xfrm>
        </p:spPr>
        <p:txBody>
          <a:bodyPr/>
          <a:lstStyle/>
          <a:p>
            <a:r>
              <a:rPr lang="ru-RU" sz="135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Ⅰ УРОВЕНЬ </a:t>
            </a:r>
            <a:r>
              <a:rPr lang="ru-RU" sz="1350" b="1" cap="all" spc="7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классификации</a:t>
            </a:r>
            <a:r>
              <a:rPr lang="ru-RU" sz="1350" b="1" cap="all" spc="75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350" cap="all" spc="7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отнесение</a:t>
            </a:r>
            <a:r>
              <a:rPr lang="ru-RU" sz="1350" cap="all" spc="75" dirty="0">
                <a:solidFill>
                  <a:srgbClr val="0D0D0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cap="all" spc="7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350" cap="all" spc="75" dirty="0">
                <a:solidFill>
                  <a:srgbClr val="0D0D0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cap="all" spc="75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анатомической категории I, II </a:t>
            </a:r>
            <a:r>
              <a:rPr lang="ru-RU" sz="1350" cap="all" spc="75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1350" cap="all" spc="75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III </a:t>
            </a:r>
            <a:r>
              <a:rPr lang="ru-RU" sz="1350" cap="all" spc="75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типа </a:t>
            </a:r>
            <a:r>
              <a:rPr lang="ru-RU" sz="1350" cap="all" spc="7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350" cap="all" spc="75" dirty="0">
                <a:solidFill>
                  <a:srgbClr val="0D0D0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cap="all" spc="7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гипоталамус</a:t>
            </a:r>
            <a:r>
              <a:rPr lang="ru-RU" sz="1350" cap="all" spc="75" dirty="0">
                <a:solidFill>
                  <a:srgbClr val="0D0D0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cap="all" spc="7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гипофиз</a:t>
            </a:r>
            <a:r>
              <a:rPr lang="ru-RU" sz="1350" cap="all" spc="75" dirty="0">
                <a:solidFill>
                  <a:srgbClr val="0D0D0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cap="all" spc="7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1350" cap="all" spc="75" dirty="0">
                <a:solidFill>
                  <a:srgbClr val="0D0D0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cap="all" spc="75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яичники.</a:t>
            </a:r>
            <a:endParaRPr lang="ru-RU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350" dirty="0"/>
              <a:t>СПКЯ - категория IV типа, для отнесения к этой категории следует использовать критерии, предложенные ВОЗ. </a:t>
            </a:r>
          </a:p>
          <a:p>
            <a:endParaRPr lang="ru-RU" sz="135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35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35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35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ⅠⅠ</a:t>
            </a:r>
            <a:r>
              <a:rPr lang="ru-RU" sz="135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УРОВЕНЬ </a:t>
            </a:r>
            <a:r>
              <a:rPr lang="ru-RU" sz="1350" dirty="0"/>
              <a:t>- каждая анатомическая категория (типы I—III) стратифицируется в соответствии с аббревиатурой GAIN-FIT-PIE — генетические, </a:t>
            </a:r>
            <a:r>
              <a:rPr lang="ru-RU" sz="1350" b="1" i="1" u="sng" dirty="0">
                <a:solidFill>
                  <a:srgbClr val="FF0000"/>
                </a:solidFill>
              </a:rPr>
              <a:t>аутоиммунные</a:t>
            </a:r>
            <a:r>
              <a:rPr lang="ru-RU" sz="1350" dirty="0"/>
              <a:t>, ятрогенные, новообразования; функциональные, инфекционные и воспалительные, травмы и сосудистые; физиологические, идиопатические, эндокринные</a:t>
            </a: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A2A6D676-3635-5B90-3573-4670D3A4F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3" y="1995898"/>
            <a:ext cx="3222737" cy="32907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AB7E93-ADD3-C060-ABC7-798770F27F65}"/>
              </a:ext>
            </a:extLst>
          </p:cNvPr>
          <p:cNvSpPr txBox="1"/>
          <p:nvPr/>
        </p:nvSpPr>
        <p:spPr>
          <a:xfrm>
            <a:off x="1899557" y="5789926"/>
            <a:ext cx="858099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1 Munro MG, </a:t>
            </a:r>
            <a:r>
              <a:rPr lang="en-US" sz="900" dirty="0" err="1"/>
              <a:t>Balen</a:t>
            </a:r>
            <a:r>
              <a:rPr lang="en-US" sz="900" dirty="0"/>
              <a:t> AH, Cho S, Critchley HOD, Díaz I, </a:t>
            </a:r>
            <a:r>
              <a:rPr lang="en-US" sz="900" dirty="0" err="1"/>
              <a:t>Ferriani</a:t>
            </a:r>
            <a:r>
              <a:rPr lang="en-US" sz="900" dirty="0"/>
              <a:t> R, Henry L, Edgar </a:t>
            </a:r>
            <a:r>
              <a:rPr lang="en-US" sz="900" dirty="0" err="1"/>
              <a:t>Mocanu</a:t>
            </a:r>
            <a:r>
              <a:rPr lang="en-US" sz="900" dirty="0"/>
              <a:t>, van der Spuy ZM; FIGO Committee on Menstrual Disorders and Related Health Impacts, and FIGO Committee on Reproductive Medicine, Endocrinology, and Infertility. The FIGO Ovulatory Disorders </a:t>
            </a:r>
            <a:r>
              <a:rPr lang="en-US" sz="900" dirty="0" err="1"/>
              <a:t>Classifi</a:t>
            </a:r>
            <a:r>
              <a:rPr lang="en-US" sz="900" dirty="0"/>
              <a:t> cation System. Fertility and Sterility. 2022;118(4):768-786. https://doi.org/10.1016/j.fertnstert.2022.07.009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94667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BFE824-D8A6-B1CF-9A6A-BA7B17F44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858" y="2241551"/>
            <a:ext cx="5601903" cy="3017520"/>
          </a:xfrm>
        </p:spPr>
        <p:txBody>
          <a:bodyPr>
            <a:normAutofit/>
          </a:bodyPr>
          <a:lstStyle/>
          <a:p>
            <a:pPr marL="1103550" lvl="8" indent="0">
              <a:lnSpc>
                <a:spcPct val="150000"/>
              </a:lnSpc>
              <a:buNone/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Данное руководство было разработано представителями 6 континентов из 71 страны, объединенных в 5 исследовательских групп, включающих акушеров-гинекологов, педиатров, эндокринологов, врачей первичного медико-санитарного звена, психиатров и психологов [</a:t>
            </a:r>
            <a:r>
              <a:rPr lang="en-US" sz="1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Teede</a:t>
            </a: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 H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J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., </a:t>
            </a: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Tay C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., </a:t>
            </a:r>
            <a:r>
              <a:rPr lang="en-US" sz="1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Laven</a:t>
            </a: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 J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., 2023]. </a:t>
            </a:r>
            <a:endParaRPr lang="ru-RU" sz="15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13F641B-3201-95F1-868B-18A7999A06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35481" y="603524"/>
            <a:ext cx="7543800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ru-RU" sz="2100" b="1" dirty="0" bmk="_Hlk166334163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Evidence-based Guideline for the Assessment and Management of Polycystic Ovary Syndrome (2023 </a:t>
            </a:r>
            <a:r>
              <a:rPr lang="ru-RU" altLang="ru-RU" sz="2100" b="1" dirty="0" bmk="_Hlk166334163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altLang="ru-RU" sz="2100" b="1" dirty="0" bmk="_Hlk166334163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altLang="ru-RU" sz="2100" b="1" dirty="0" bmk="_Hlk166334163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850A5B-4108-BDB4-5546-8FF083EEB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760" y="1690563"/>
            <a:ext cx="27146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95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C34F58-E809-127A-6B81-7A412024D17D}"/>
              </a:ext>
            </a:extLst>
          </p:cNvPr>
          <p:cNvSpPr txBox="1"/>
          <p:nvPr/>
        </p:nvSpPr>
        <p:spPr>
          <a:xfrm>
            <a:off x="4649804" y="1997311"/>
            <a:ext cx="5701764" cy="3516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7661" algn="just">
              <a:spcAft>
                <a:spcPts val="600"/>
              </a:spcAft>
            </a:pPr>
            <a:r>
              <a:rPr lang="ru-RU" sz="13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дальнейшее уточнение индивидуальных диагностических критериев, упрощенный диагностический алгоритм и </a:t>
            </a:r>
            <a:r>
              <a:rPr lang="ru-RU" sz="135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включение уровней АМГ в качестве альтернативы УЗИ только у взрослых</a:t>
            </a:r>
            <a:r>
              <a:rPr lang="ru-RU" sz="13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105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7661" algn="just">
              <a:spcAft>
                <a:spcPts val="600"/>
              </a:spcAft>
            </a:pPr>
            <a:r>
              <a:rPr lang="ru-RU" sz="13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ru-RU" sz="135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признание расширенных диагностических признаков СПЯ</a:t>
            </a:r>
            <a:r>
              <a:rPr lang="ru-RU" sz="13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включая метаболические факторы риска, сердечно-сосудистые заболевания, апноэ во сне, психологические особенности и высокий статус риска неблагоприятных исходов во время беременности; </a:t>
            </a:r>
            <a:endParaRPr lang="ru-RU" sz="105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7661" algn="just">
              <a:spcAft>
                <a:spcPts val="600"/>
              </a:spcAft>
            </a:pPr>
            <a:r>
              <a:rPr lang="ru-RU" sz="13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акцентирование внимания на разнообразном бремени болезней и необходимости повышения уровня профессионального образования в области здравоохранения, совершенствования моделей оказания медицинской помощи, наряду </a:t>
            </a:r>
            <a:r>
              <a:rPr lang="ru-RU" sz="135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расширением научных исследований</a:t>
            </a:r>
            <a:r>
              <a:rPr lang="ru-RU" sz="13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105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7661" algn="just">
              <a:spcAft>
                <a:spcPts val="600"/>
              </a:spcAft>
            </a:pPr>
            <a:r>
              <a:rPr lang="ru-RU" sz="13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сохранение акцента на здоровом образе жизни, эмоциональном благополучии, с осознанием и учетом стигматизации веса; </a:t>
            </a:r>
            <a:endParaRPr lang="ru-RU" sz="105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7661" algn="just">
              <a:spcAft>
                <a:spcPts val="600"/>
              </a:spcAft>
            </a:pPr>
            <a:r>
              <a:rPr lang="ru-RU" sz="13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акцент на доказательной медицинской терапии и более дешевом и безопасном лечении бесплодия.</a:t>
            </a:r>
            <a:endParaRPr lang="ru-RU" sz="105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6F536D-AA64-7786-E2C5-7AC688ADC4C3}"/>
              </a:ext>
            </a:extLst>
          </p:cNvPr>
          <p:cNvSpPr txBox="1"/>
          <p:nvPr/>
        </p:nvSpPr>
        <p:spPr>
          <a:xfrm>
            <a:off x="5133389" y="5763064"/>
            <a:ext cx="4573203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Teede</a:t>
            </a:r>
            <a:r>
              <a:rPr lang="en-US" sz="13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ru-RU" sz="13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3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ru-RU" sz="13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3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 C</a:t>
            </a:r>
            <a:r>
              <a:rPr lang="ru-RU" sz="13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3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3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35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Laven</a:t>
            </a:r>
            <a:r>
              <a:rPr lang="en-US" sz="13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</a:t>
            </a:r>
            <a:r>
              <a:rPr lang="ru-RU" sz="13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2023</a:t>
            </a:r>
            <a:endParaRPr lang="ru-RU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5E34B-29BB-125C-0C2E-EDE77243D822}"/>
              </a:ext>
            </a:extLst>
          </p:cNvPr>
          <p:cNvSpPr txBox="1"/>
          <p:nvPr/>
        </p:nvSpPr>
        <p:spPr>
          <a:xfrm>
            <a:off x="1940895" y="1094936"/>
            <a:ext cx="82747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ru-RU" sz="2100" b="1" dirty="0" bmk="_Hlk166334163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Evidence-based Guideline for the Assessment and Management of Polycystic Ovary Syndrome (2023 </a:t>
            </a:r>
            <a:r>
              <a:rPr lang="ru-RU" altLang="ru-RU" sz="2100" b="1" dirty="0" bmk="_Hlk166334163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altLang="ru-RU" sz="2100" b="1" dirty="0" bmk="_Hlk166334163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altLang="ru-RU" sz="2100" b="1" dirty="0" bmk="_Hlk166334163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348BA4-6EF4-65EC-BF4A-1B795AA8D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313" y="1752401"/>
            <a:ext cx="2714625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72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B2B58D-9EA9-FD6F-8850-214987438DE6}"/>
              </a:ext>
            </a:extLst>
          </p:cNvPr>
          <p:cNvSpPr txBox="1"/>
          <p:nvPr/>
        </p:nvSpPr>
        <p:spPr>
          <a:xfrm>
            <a:off x="3280247" y="980405"/>
            <a:ext cx="8165185" cy="3901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7661" algn="just">
              <a:lnSpc>
                <a:spcPct val="150000"/>
              </a:lnSpc>
              <a:spcAft>
                <a:spcPts val="600"/>
              </a:spcAft>
            </a:pPr>
            <a:r>
              <a:rPr lang="ru-RU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Подростки, которые имеют признаки СПЯ, но не соответствуют диагностическим критериям, относятся к «повышенному риску СПЯ», им рекомендована повторная диагностика через 8 лет после менархе. </a:t>
            </a:r>
          </a:p>
          <a:p>
            <a:pPr indent="337661" algn="just">
              <a:lnSpc>
                <a:spcPct val="150000"/>
              </a:lnSpc>
              <a:spcAft>
                <a:spcPts val="600"/>
              </a:spcAft>
            </a:pPr>
            <a:r>
              <a:rPr lang="ru-RU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«повышенному риску СПЯ» относятся пациенты с признаками СПКЯ до начала приема комбинированных оральных контрацептивов и пациенты со значительной прибавкой в весе в подростковом возрасте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У подростков с нерегулярными менструальными циклами значение и оптимальные сроки оценки и диагностики СПЯ должны обсуждаться с пациенткой и ее родителями или опекунами, принимая во внимание диагностические проблемы на данном жизненном этапе, а также психосоциальные и культурные факторы</a:t>
            </a:r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AAC01B-918A-AC5E-D734-51463620A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13" y="538758"/>
            <a:ext cx="2714625" cy="3840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FCE067-9B15-D3D0-ECBE-CA351FE096BE}"/>
              </a:ext>
            </a:extLst>
          </p:cNvPr>
          <p:cNvSpPr txBox="1"/>
          <p:nvPr/>
        </p:nvSpPr>
        <p:spPr>
          <a:xfrm>
            <a:off x="5076239" y="5910021"/>
            <a:ext cx="4573203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Teede</a:t>
            </a:r>
            <a:r>
              <a:rPr lang="en-US" sz="13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ru-RU" sz="13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3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ru-RU" sz="13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3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 C</a:t>
            </a:r>
            <a:r>
              <a:rPr lang="ru-RU" sz="13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3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3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35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Laven</a:t>
            </a:r>
            <a:r>
              <a:rPr lang="en-US" sz="13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</a:t>
            </a:r>
            <a:r>
              <a:rPr lang="ru-RU" sz="13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2023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1244232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97BA7-211A-E3AB-1585-6A7D17459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425" y="972523"/>
            <a:ext cx="7886700" cy="318897"/>
          </a:xfrm>
        </p:spPr>
        <p:txBody>
          <a:bodyPr>
            <a:noAutofit/>
          </a:bodyPr>
          <a:lstStyle/>
          <a:p>
            <a:r>
              <a:rPr lang="ru-RU" altLang="ru-RU" sz="21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altLang="ru-RU" sz="2100" b="1" dirty="0" bmk="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лгоритм</a:t>
            </a:r>
            <a:r>
              <a:rPr lang="en-US" altLang="ru-RU" sz="2100" b="1" dirty="0" bmk="_Hlk166334163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100" b="1" dirty="0" bmk="_Hlk166334163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диагностики</a:t>
            </a:r>
            <a:r>
              <a:rPr lang="en-US" altLang="ru-RU" sz="2100" b="1" dirty="0" bmk="_Hlk166334163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100" b="1" dirty="0" bmk="_Hlk166334163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СПЯ </a:t>
            </a:r>
            <a:br>
              <a:rPr lang="ru-RU" altLang="ru-RU" sz="2100" b="1" dirty="0" bmk="_Hlk166334163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ru-RU" sz="2100" b="1" dirty="0" bmk="_Hlk166334163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Evidence-based Guideline for the Assessment and Management of Polycystic Ovary Syndrome (2023 </a:t>
            </a:r>
            <a:r>
              <a:rPr lang="ru-RU" altLang="ru-RU" sz="2100" b="1" dirty="0" bmk="_Hlk166334163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altLang="ru-RU" sz="2100" b="1" dirty="0" bmk="_Hlk166334163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br>
              <a:rPr lang="ru-RU" altLang="ru-RU" sz="2100" b="1" dirty="0" bmk="_Hlk166334163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1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A359433-D97B-4997-F4EB-B3996C1D0A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99247" y="1772140"/>
          <a:ext cx="8193506" cy="3134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3506">
                  <a:extLst>
                    <a:ext uri="{9D8B030D-6E8A-4147-A177-3AD203B41FA5}">
                      <a16:colId xmlns:a16="http://schemas.microsoft.com/office/drawing/2014/main" val="2908205073"/>
                    </a:ext>
                  </a:extLst>
                </a:gridCol>
              </a:tblGrid>
              <a:tr h="484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cap="all" dirty="0">
                          <a:effectLst/>
                        </a:rPr>
                        <a:t>Шаг 1: </a:t>
                      </a:r>
                      <a:r>
                        <a:rPr lang="ru-RU" sz="1100" kern="100" dirty="0">
                          <a:effectLst/>
                        </a:rPr>
                        <a:t>нерегулярный менструальный цикл + клиническая </a:t>
                      </a:r>
                      <a:r>
                        <a:rPr lang="ru-RU" sz="1100" kern="100" dirty="0" err="1">
                          <a:effectLst/>
                        </a:rPr>
                        <a:t>гиперандрогения</a:t>
                      </a:r>
                      <a:endParaRPr lang="ru-RU" sz="8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cap="all" dirty="0">
                          <a:effectLst/>
                        </a:rPr>
                        <a:t> 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968372"/>
                  </a:ext>
                </a:extLst>
              </a:tr>
              <a:tr h="484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</a:rPr>
                        <a:t>Исключить другие причины</a:t>
                      </a:r>
                      <a:r>
                        <a:rPr lang="ru-RU" sz="1100" kern="100" cap="all" dirty="0">
                          <a:effectLst/>
                        </a:rPr>
                        <a:t>* = диагноз</a:t>
                      </a:r>
                      <a:endParaRPr lang="ru-RU" sz="8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cap="all" dirty="0">
                          <a:effectLst/>
                        </a:rPr>
                        <a:t> 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598185"/>
                  </a:ext>
                </a:extLst>
              </a:tr>
              <a:tr h="484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cap="all" dirty="0">
                          <a:effectLst/>
                        </a:rPr>
                        <a:t>Шаг 2: </a:t>
                      </a:r>
                      <a:r>
                        <a:rPr lang="ru-RU" sz="1100" kern="100" dirty="0">
                          <a:effectLst/>
                        </a:rPr>
                        <a:t>если клиническая </a:t>
                      </a:r>
                      <a:r>
                        <a:rPr lang="ru-RU" sz="1100" kern="100" dirty="0" err="1">
                          <a:effectLst/>
                        </a:rPr>
                        <a:t>гиперандрогения</a:t>
                      </a:r>
                      <a:r>
                        <a:rPr lang="ru-RU" sz="1100" kern="100" dirty="0">
                          <a:effectLst/>
                        </a:rPr>
                        <a:t> отсутствует:</a:t>
                      </a:r>
                      <a:endParaRPr lang="ru-RU" sz="8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cap="all" dirty="0">
                          <a:effectLst/>
                        </a:rPr>
                        <a:t> 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307646"/>
                  </a:ext>
                </a:extLst>
              </a:tr>
              <a:tr h="395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</a:rPr>
                        <a:t>Выявление биохимической </a:t>
                      </a:r>
                      <a:r>
                        <a:rPr lang="ru-RU" sz="1100" kern="100" dirty="0" err="1">
                          <a:effectLst/>
                        </a:rPr>
                        <a:t>гиперандрогении</a:t>
                      </a:r>
                      <a:r>
                        <a:rPr lang="ru-RU" sz="1100" kern="100" dirty="0">
                          <a:effectLst/>
                        </a:rPr>
                        <a:t> (в случае ее выявления исключить другие причины) </a:t>
                      </a:r>
                      <a:r>
                        <a:rPr lang="ru-RU" sz="1100" kern="100" cap="all" dirty="0">
                          <a:effectLst/>
                        </a:rPr>
                        <a:t>= диагноз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681868"/>
                  </a:ext>
                </a:extLst>
              </a:tr>
              <a:tr h="395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cap="all" dirty="0">
                          <a:effectLst/>
                        </a:rPr>
                        <a:t>Шаг 3: </a:t>
                      </a:r>
                      <a:r>
                        <a:rPr lang="ru-RU" sz="1100" kern="100" dirty="0">
                          <a:effectLst/>
                        </a:rPr>
                        <a:t>если имеет место только нерегулярный менструальный цикл или только </a:t>
                      </a:r>
                      <a:r>
                        <a:rPr lang="ru-RU" sz="1100" kern="100" dirty="0" err="1">
                          <a:effectLst/>
                        </a:rPr>
                        <a:t>гиперандрогения</a:t>
                      </a:r>
                      <a:r>
                        <a:rPr lang="ru-RU" sz="1100" kern="100" cap="all" dirty="0">
                          <a:effectLst/>
                        </a:rPr>
                        <a:t>: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709541"/>
                  </a:ext>
                </a:extLst>
              </a:tr>
              <a:tr h="888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</a:rPr>
                        <a:t>Подросткам УЗИ не показано = считать их подверженным повышенному риску СПКЯ и провести повторную оценку симптомов позже</a:t>
                      </a:r>
                      <a:endParaRPr lang="ru-RU" sz="8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</a:rPr>
                        <a:t>Взрослые - УЗИ для исключения поликистозной морфологии яичников, если выявляется (при исключении других причин) =</a:t>
                      </a:r>
                      <a:r>
                        <a:rPr lang="ru-RU" sz="1100" kern="100" cap="all" dirty="0">
                          <a:effectLst/>
                        </a:rPr>
                        <a:t> диагноз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6414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9D062FA-8412-D24B-4975-85C4F21CE916}"/>
              </a:ext>
            </a:extLst>
          </p:cNvPr>
          <p:cNvSpPr txBox="1"/>
          <p:nvPr/>
        </p:nvSpPr>
        <p:spPr>
          <a:xfrm>
            <a:off x="1971574" y="5386966"/>
            <a:ext cx="89016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350" b="1" dirty="0" bmk="_Hlk166334163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35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5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Исключение других причин – синдром Кушинга, опухоли надпочечников, заболевания щитовидной железы. Исследование ТТГ, пролактина, 17-ОН прогестерона, ФСГ и ЛГ . </a:t>
            </a:r>
            <a:endParaRPr lang="ru-RU" sz="135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ru-RU" altLang="ru-RU" sz="1350" b="1" dirty="0"/>
            </a:br>
            <a:r>
              <a:rPr lang="en-US" sz="135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Teede</a:t>
            </a:r>
            <a:r>
              <a:rPr lang="en-US" sz="135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ru-RU" sz="135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35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ru-RU" sz="135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35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 C</a:t>
            </a:r>
            <a:r>
              <a:rPr lang="ru-RU" sz="135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35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35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35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Laven</a:t>
            </a:r>
            <a:r>
              <a:rPr lang="en-US" sz="135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</a:t>
            </a:r>
            <a:r>
              <a:rPr lang="ru-RU" sz="135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2023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11162050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2774</Words>
  <Application>Microsoft Office PowerPoint</Application>
  <PresentationFormat>Широкоэкранный</PresentationFormat>
  <Paragraphs>188</Paragraphs>
  <Slides>25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Cambria</vt:lpstr>
      <vt:lpstr>Impact</vt:lpstr>
      <vt:lpstr>Segoe UI Symbol</vt:lpstr>
      <vt:lpstr>Symbol</vt:lpstr>
      <vt:lpstr>Times New Roman</vt:lpstr>
      <vt:lpstr>Тема Office</vt:lpstr>
      <vt:lpstr>Синдром поликистозных яичников у девочек-подростков новеллы патогенеза </vt:lpstr>
      <vt:lpstr>РАСПРОСТРАНЕННОСТЬ</vt:lpstr>
      <vt:lpstr>Заболеваемость СПЯ  у  девочек- подростков</vt:lpstr>
      <vt:lpstr>Презентация PowerPoint</vt:lpstr>
      <vt:lpstr>Нарушения овуляции: классификация Международной федерации акушеров и гинекологов (FIGO)</vt:lpstr>
      <vt:lpstr>International Evidence-based Guideline for the Assessment and Management of Polycystic Ovary Syndrome (2023 г.)</vt:lpstr>
      <vt:lpstr>Презентация PowerPoint</vt:lpstr>
      <vt:lpstr>Презентация PowerPoint</vt:lpstr>
      <vt:lpstr>Алгоритм диагностики СПЯ  International Evidence-based Guideline for the Assessment and Management of Polycystic Ovary Syndrome (2023 г.) </vt:lpstr>
      <vt:lpstr>Презентация PowerPoint</vt:lpstr>
      <vt:lpstr>ЭТИОЛОГИЯ СПЯ: ВНУТРИУТРОБНЫЙ ПЕРИОД, ВЕС ПРИ РОЖДЕНИИ, НЕОНАТАЛЬНЫЕ ИСХОДЫ И ИСХОДЫ В ДЕТСКОМ ВОЗРАСТЕ </vt:lpstr>
      <vt:lpstr>Определение нерегулярных менструальных циклов у подростков (по  числу лет после менархе)</vt:lpstr>
      <vt:lpstr>Международные клинические рекомендации, базирующиеся на доказательной медицине по диагностике и ведению СПКЯ, 2018 </vt:lpstr>
      <vt:lpstr>International Evidence-based Guideline for the Assessment and Management of Polycystic Ovary Syndrome (2023 г.) </vt:lpstr>
      <vt:lpstr>Протокол УЗИ</vt:lpstr>
      <vt:lpstr>International Evidence-based Guideline for the Assessment and Management of Polycystic Ovary Syndrome (2023 г.) </vt:lpstr>
      <vt:lpstr>Клиническая гиперандрогения</vt:lpstr>
      <vt:lpstr>Клиническая гиперандрогения</vt:lpstr>
      <vt:lpstr>МОДИФИКАЦИЯ ОБРАЗА ЖИЗНИ</vt:lpstr>
      <vt:lpstr>МОДИФИКАЦИЯ ОБРАЗА ЖИЗНИ</vt:lpstr>
      <vt:lpstr>Презентация PowerPoint</vt:lpstr>
      <vt:lpstr>International Evidence-based Guideline for the Assessment and Management of Polycystic Ovary Syndrome (2023 г.) </vt:lpstr>
      <vt:lpstr>International Evidence-based Guideline for the Assessment and Management of Polycystic Ovary Syndrome (2023 г.)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SP</dc:creator>
  <cp:lastModifiedBy>Вера Андреева</cp:lastModifiedBy>
  <cp:revision>4</cp:revision>
  <dcterms:created xsi:type="dcterms:W3CDTF">2025-05-30T09:55:40Z</dcterms:created>
  <dcterms:modified xsi:type="dcterms:W3CDTF">2026-05-16T17:48:11Z</dcterms:modified>
</cp:coreProperties>
</file>