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sldIdLst>
    <p:sldId id="256" r:id="rId2"/>
    <p:sldId id="283" r:id="rId3"/>
    <p:sldId id="276" r:id="rId4"/>
    <p:sldId id="263" r:id="rId5"/>
    <p:sldId id="264" r:id="rId6"/>
    <p:sldId id="265" r:id="rId7"/>
    <p:sldId id="266" r:id="rId8"/>
    <p:sldId id="267" r:id="rId9"/>
    <p:sldId id="292" r:id="rId10"/>
    <p:sldId id="257" r:id="rId11"/>
    <p:sldId id="259" r:id="rId12"/>
    <p:sldId id="278" r:id="rId13"/>
    <p:sldId id="268" r:id="rId14"/>
    <p:sldId id="274" r:id="rId15"/>
    <p:sldId id="272" r:id="rId16"/>
    <p:sldId id="279" r:id="rId17"/>
    <p:sldId id="291" r:id="rId18"/>
    <p:sldId id="288" r:id="rId19"/>
    <p:sldId id="290" r:id="rId20"/>
    <p:sldId id="269" r:id="rId21"/>
    <p:sldId id="29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2808"/>
    <a:srgbClr val="4D2307"/>
    <a:srgbClr val="A24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096" autoAdjust="0"/>
    <p:restoredTop sz="95827"/>
  </p:normalViewPr>
  <p:slideViewPr>
    <p:cSldViewPr snapToGrid="0" snapToObjects="1">
      <p:cViewPr varScale="1">
        <p:scale>
          <a:sx n="105" d="100"/>
          <a:sy n="105" d="100"/>
        </p:scale>
        <p:origin x="78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872"/>
          <c:y val="5.2767000000000001E-2"/>
          <c:w val="0.49104199999999998"/>
          <c:h val="0.7365620000000000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52-49FA-A0F7-6A0B7E4789BD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52-49FA-A0F7-6A0B7E4789BD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52-49FA-A0F7-6A0B7E4789BD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52-49FA-A0F7-6A0B7E4789BD}"/>
              </c:ext>
            </c:extLst>
          </c:dPt>
          <c:dPt>
            <c:idx val="4"/>
            <c:bubble3D val="0"/>
            <c:spPr>
              <a:solidFill>
                <a:schemeClr val="tx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52-49FA-A0F7-6A0B7E4789BD}"/>
              </c:ext>
            </c:extLst>
          </c:dPt>
          <c:dPt>
            <c:idx val="5"/>
            <c:bubble3D val="0"/>
            <c:spPr>
              <a:solidFill>
                <a:schemeClr val="tx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452-49FA-A0F7-6A0B7E4789BD}"/>
              </c:ext>
            </c:extLst>
          </c:dPt>
          <c:cat>
            <c:strRef>
              <c:f>Лист1!$A$2:$A$7</c:f>
              <c:strCache>
                <c:ptCount val="2"/>
                <c:pt idx="0">
                  <c:v>Search</c:v>
                </c:pt>
                <c:pt idx="1">
                  <c:v>Online video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452-49FA-A0F7-6A0B7E478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BY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rgbClr val="0070C0"/>
            </a:solidFill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ABD-4630-BF1C-FA28793BF956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ABD-4630-BF1C-FA28793BF956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ABD-4630-BF1C-FA28793BF95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B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Лист1!$A$2:$A$4</c:f>
              <c:strCache>
                <c:ptCount val="3"/>
                <c:pt idx="0">
                  <c:v>Остаточные явления эндометрита</c:v>
                </c:pt>
                <c:pt idx="1">
                  <c:v>Отсутствие признаков эндометрита</c:v>
                </c:pt>
                <c:pt idx="2">
                  <c:v>Хронический эндометрит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0.57999999999999996</c:v>
                </c:pt>
                <c:pt idx="1">
                  <c:v>0.25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ABD-4630-BF1C-FA28793BF9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  <a:miter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400" b="1" i="0" u="none" strike="noStrike" baseline="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pPr>
            <a:endParaRPr lang="ru-BY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400" b="1" i="0" u="none" strike="noStrike" baseline="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pPr>
            <a:endParaRPr lang="ru-BY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400" b="1" i="0" u="none" strike="noStrike" baseline="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pPr>
            <a:endParaRPr lang="ru-BY"/>
          </a:p>
        </c:txPr>
      </c:legendEntry>
      <c:layout>
        <c:manualLayout>
          <c:xMode val="edge"/>
          <c:yMode val="edge"/>
          <c:x val="0.53832943296273394"/>
          <c:y val="0.17671894466533"/>
          <c:w val="0.40738200000000002"/>
          <c:h val="0.608488999999999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80000"/>
            </a:lnSpc>
            <a:defRPr sz="1200" b="0" i="0" u="none" strike="noStrike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BY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BY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5691-7500-384C-868B-9CA170B9C10D}" type="datetimeFigureOut">
              <a:rPr lang="x-none" smtClean="0"/>
              <a:t>31.03.2026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DA36-B87B-7948-A26F-7371C2392CC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4528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5691-7500-384C-868B-9CA170B9C10D}" type="datetimeFigureOut">
              <a:rPr lang="x-none" smtClean="0"/>
              <a:t>31.03.2026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DA36-B87B-7948-A26F-7371C2392CC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233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5691-7500-384C-868B-9CA170B9C10D}" type="datetimeFigureOut">
              <a:rPr lang="x-none" smtClean="0"/>
              <a:t>31.03.2026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DA36-B87B-7948-A26F-7371C2392CC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2968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5691-7500-384C-868B-9CA170B9C10D}" type="datetimeFigureOut">
              <a:rPr lang="x-none" smtClean="0"/>
              <a:t>31.03.2026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DA36-B87B-7948-A26F-7371C2392CC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3062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5691-7500-384C-868B-9CA170B9C10D}" type="datetimeFigureOut">
              <a:rPr lang="x-none" smtClean="0"/>
              <a:t>31.03.2026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DA36-B87B-7948-A26F-7371C2392CC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392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5691-7500-384C-868B-9CA170B9C10D}" type="datetimeFigureOut">
              <a:rPr lang="x-none" smtClean="0"/>
              <a:t>31.03.2026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DA36-B87B-7948-A26F-7371C2392CC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23601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5691-7500-384C-868B-9CA170B9C10D}" type="datetimeFigureOut">
              <a:rPr lang="x-none" smtClean="0"/>
              <a:t>31.03.2026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DA36-B87B-7948-A26F-7371C2392CC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269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5691-7500-384C-868B-9CA170B9C10D}" type="datetimeFigureOut">
              <a:rPr lang="x-none" smtClean="0"/>
              <a:t>31.03.2026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DA36-B87B-7948-A26F-7371C2392CC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8548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5691-7500-384C-868B-9CA170B9C10D}" type="datetimeFigureOut">
              <a:rPr lang="x-none" smtClean="0"/>
              <a:t>31.03.2026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DA36-B87B-7948-A26F-7371C2392CC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0244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5691-7500-384C-868B-9CA170B9C10D}" type="datetimeFigureOut">
              <a:rPr lang="x-none" smtClean="0"/>
              <a:t>31.03.2026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DA36-B87B-7948-A26F-7371C2392CC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01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5691-7500-384C-868B-9CA170B9C10D}" type="datetimeFigureOut">
              <a:rPr lang="x-none" smtClean="0"/>
              <a:t>31.03.2026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DA36-B87B-7948-A26F-7371C2392CC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308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65691-7500-384C-868B-9CA170B9C10D}" type="datetimeFigureOut">
              <a:rPr lang="x-none" smtClean="0"/>
              <a:t>31.03.2026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6DA36-B87B-7948-A26F-7371C2392CC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68FA807E-8F2A-CD21-4935-E2F8CE40A55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11" Type="http://schemas.openxmlformats.org/officeDocument/2006/relationships/image" Target="../media/image4.emf"/><Relationship Id="rId5" Type="http://schemas.openxmlformats.org/officeDocument/2006/relationships/image" Target="../media/image5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.emf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A707-AE72-0C4E-9823-AA98CA62C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086" y="1849431"/>
            <a:ext cx="10941829" cy="2387600"/>
          </a:xfrm>
        </p:spPr>
        <p:txBody>
          <a:bodyPr>
            <a:normAutofit/>
          </a:bodyPr>
          <a:lstStyle/>
          <a:p>
            <a:pPr>
              <a:lnSpc>
                <a:spcPts val="4800"/>
              </a:lnSpc>
            </a:pPr>
            <a:r>
              <a:rPr lang="en-US" sz="3200" b="1" i="1" dirty="0" err="1">
                <a:solidFill>
                  <a:srgbClr val="C00000"/>
                </a:solidFill>
                <a:latin typeface="+mn-lt"/>
                <a:cs typeface="Calibri"/>
              </a:rPr>
              <a:t>Р</a:t>
            </a:r>
            <a:r>
              <a:rPr lang="ru-RU" sz="3200" b="1" i="1" dirty="0">
                <a:solidFill>
                  <a:srgbClr val="C00000"/>
                </a:solidFill>
                <a:latin typeface="+mn-lt"/>
                <a:cs typeface="Calibri"/>
              </a:rPr>
              <a:t>ЕПРОДУКТИВНОЕ</a:t>
            </a:r>
            <a:r>
              <a:rPr lang="en-US" sz="3200" b="1" i="1" dirty="0">
                <a:solidFill>
                  <a:srgbClr val="C00000"/>
                </a:solidFill>
                <a:latin typeface="+mn-lt"/>
                <a:cs typeface="Calibri"/>
              </a:rPr>
              <a:t> </a:t>
            </a:r>
            <a:r>
              <a:rPr lang="ru-RU" sz="3200" b="1" i="1" dirty="0">
                <a:solidFill>
                  <a:srgbClr val="C00000"/>
                </a:solidFill>
                <a:latin typeface="+mn-lt"/>
                <a:cs typeface="Calibri"/>
              </a:rPr>
              <a:t>ЗДОРОВЬЕ</a:t>
            </a:r>
            <a:r>
              <a:rPr lang="en-US" sz="3200" b="1" i="1" dirty="0">
                <a:solidFill>
                  <a:srgbClr val="C00000"/>
                </a:solidFill>
                <a:latin typeface="+mn-lt"/>
                <a:cs typeface="Calibri"/>
              </a:rPr>
              <a:t> </a:t>
            </a:r>
            <a:br>
              <a:rPr lang="ru-RU" sz="3200" b="1" i="1" dirty="0">
                <a:solidFill>
                  <a:srgbClr val="C00000"/>
                </a:solidFill>
                <a:latin typeface="+mn-lt"/>
                <a:cs typeface="Calibri"/>
              </a:rPr>
            </a:br>
            <a:r>
              <a:rPr lang="ru-RU" sz="3200" b="1" i="1" dirty="0">
                <a:solidFill>
                  <a:srgbClr val="C00000"/>
                </a:solidFill>
                <a:latin typeface="+mn-lt"/>
                <a:cs typeface="Calibri"/>
              </a:rPr>
              <a:t>В РЕСПУБЛИКЕ БЕЛАРУСЬ</a:t>
            </a:r>
            <a:r>
              <a:rPr lang="en-US" sz="3200" b="1" i="1" dirty="0">
                <a:solidFill>
                  <a:srgbClr val="C00000"/>
                </a:solidFill>
                <a:latin typeface="+mn-lt"/>
                <a:cs typeface="Calibri"/>
              </a:rPr>
              <a:t>: </a:t>
            </a:r>
            <a:r>
              <a:rPr lang="ru-RU" sz="3200" b="1" i="1" dirty="0">
                <a:solidFill>
                  <a:srgbClr val="C00000"/>
                </a:solidFill>
                <a:latin typeface="+mn-lt"/>
                <a:cs typeface="Calibri"/>
              </a:rPr>
              <a:t>ОТ ДЕМОГРАФИИ </a:t>
            </a:r>
            <a:br>
              <a:rPr lang="ru-RU" sz="3200" b="1" i="1" dirty="0">
                <a:solidFill>
                  <a:srgbClr val="C00000"/>
                </a:solidFill>
                <a:latin typeface="+mn-lt"/>
                <a:cs typeface="Calibri"/>
              </a:rPr>
            </a:br>
            <a:r>
              <a:rPr lang="ru-RU" sz="3200" b="1" i="1" dirty="0">
                <a:solidFill>
                  <a:srgbClr val="C00000"/>
                </a:solidFill>
                <a:latin typeface="+mn-lt"/>
                <a:cs typeface="Calibri"/>
              </a:rPr>
              <a:t>К</a:t>
            </a:r>
            <a:r>
              <a:rPr lang="en-US" sz="3200" b="1" i="1" dirty="0">
                <a:solidFill>
                  <a:srgbClr val="C00000"/>
                </a:solidFill>
                <a:latin typeface="+mn-lt"/>
                <a:cs typeface="Calibri"/>
              </a:rPr>
              <a:t> </a:t>
            </a:r>
            <a:r>
              <a:rPr lang="ru-RU" sz="3200" b="1" i="1" dirty="0">
                <a:solidFill>
                  <a:srgbClr val="C00000"/>
                </a:solidFill>
                <a:latin typeface="+mn-lt"/>
                <a:cs typeface="Calibri"/>
              </a:rPr>
              <a:t>ПЕРСОНАЛИЗИРОВАННОЙ МЕДИЦИНЕ</a:t>
            </a:r>
            <a:endParaRPr lang="en-US" sz="3200" b="1" i="1" dirty="0">
              <a:solidFill>
                <a:srgbClr val="C00000"/>
              </a:solidFill>
              <a:ea typeface="+mn-ea"/>
              <a:cs typeface="Calibri"/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FD53B231-A87C-D81A-DB85-40B17F72C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9960" y="4522871"/>
            <a:ext cx="8968330" cy="1684199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ru-RU" sz="2000" b="1" i="1" dirty="0">
                <a:solidFill>
                  <a:srgbClr val="800000"/>
                </a:solidFill>
                <a:latin typeface="+mj-lt"/>
                <a:cs typeface="Calibri"/>
              </a:rPr>
              <a:t>МОЖЕЙКО ЛЮДМИЛА ФЕДОРОВНА</a:t>
            </a:r>
            <a:endParaRPr lang="en-US" sz="2000" b="1" i="1" dirty="0">
              <a:solidFill>
                <a:srgbClr val="800000"/>
              </a:solidFill>
              <a:latin typeface="+mj-lt"/>
              <a:cs typeface="Calibri"/>
            </a:endParaRPr>
          </a:p>
          <a:p>
            <a:pPr algn="l">
              <a:lnSpc>
                <a:spcPct val="120000"/>
              </a:lnSpc>
            </a:pPr>
            <a:r>
              <a:rPr lang="ru-RU" sz="1800" b="1" i="1" dirty="0">
                <a:solidFill>
                  <a:srgbClr val="800000"/>
                </a:solidFill>
                <a:cs typeface="Calibri"/>
              </a:rPr>
              <a:t>ЗАВ.</a:t>
            </a:r>
            <a:r>
              <a:rPr lang="en-US" sz="1800" b="1" i="1" dirty="0">
                <a:solidFill>
                  <a:srgbClr val="800000"/>
                </a:solidFill>
                <a:cs typeface="Calibri"/>
              </a:rPr>
              <a:t> </a:t>
            </a:r>
            <a:r>
              <a:rPr lang="ru-RU" sz="1800" b="1" i="1" dirty="0">
                <a:solidFill>
                  <a:srgbClr val="800000"/>
                </a:solidFill>
                <a:cs typeface="Calibri"/>
              </a:rPr>
              <a:t>КАФЕДРОЙ</a:t>
            </a:r>
            <a:r>
              <a:rPr lang="en-US" sz="1800" b="1" i="1" dirty="0">
                <a:solidFill>
                  <a:srgbClr val="800000"/>
                </a:solidFill>
                <a:cs typeface="Calibri"/>
              </a:rPr>
              <a:t> </a:t>
            </a:r>
            <a:r>
              <a:rPr lang="ru-RU" sz="1800" b="1" i="1" dirty="0">
                <a:solidFill>
                  <a:srgbClr val="800000"/>
                </a:solidFill>
                <a:cs typeface="Calibri"/>
              </a:rPr>
              <a:t>АКУШЕРСТВА И ГИНЕКОЛОГИИ С КУРСОМ ПОВЫШЕНИЯ КВАЛИФИКАЦИИ И ПЕРЕПОДГОТОВКИ УО «БГМУ» ДОКТОР МЕД. НАУК, ПРОФЕССОР ПРЕДСЕДАТЕЛЬ БНПОО «АССОЦИАЦИЯ АКУШЕРОВ-ГИНЕКОЛОГОВ И НЕОНАТОЛОГОВ»</a:t>
            </a:r>
            <a:endParaRPr lang="x-none" sz="1800" b="1" i="1" dirty="0">
              <a:cs typeface="Times New Roman" panose="02020603050405020304" pitchFamily="18" charset="0"/>
            </a:endParaRP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37BCCED7-E727-4D4F-B826-B2A3DE96B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778" y="63123"/>
            <a:ext cx="3305714" cy="204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34995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2">
            <a:extLst>
              <a:ext uri="{FF2B5EF4-FFF2-40B4-BE49-F238E27FC236}">
                <a16:creationId xmlns:a16="http://schemas.microsoft.com/office/drawing/2014/main" id="{E947F5F6-E143-48BA-861C-FC945437C2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477444"/>
              </p:ext>
            </p:extLst>
          </p:nvPr>
        </p:nvGraphicFramePr>
        <p:xfrm>
          <a:off x="2494712" y="3862914"/>
          <a:ext cx="1696695" cy="2484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Acrobat Document" r:id="rId3" imgW="5667153" imgH="8019958" progId="AcroExch.Document.DC">
                  <p:embed/>
                </p:oleObj>
              </mc:Choice>
              <mc:Fallback>
                <p:oleObj name="Acrobat Document" r:id="rId3" imgW="5667153" imgH="8019958" progId="AcroExch.Document.DC">
                  <p:embed/>
                  <p:pic>
                    <p:nvPicPr>
                      <p:cNvPr id="5" name="Объект 2">
                        <a:extLst>
                          <a:ext uri="{FF2B5EF4-FFF2-40B4-BE49-F238E27FC236}">
                            <a16:creationId xmlns:a16="http://schemas.microsoft.com/office/drawing/2014/main" id="{197A6DD9-F985-4464-8C02-CB3F15AF19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4712" y="3862914"/>
                        <a:ext cx="1696695" cy="24848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Объект 4">
            <a:extLst>
              <a:ext uri="{FF2B5EF4-FFF2-40B4-BE49-F238E27FC236}">
                <a16:creationId xmlns:a16="http://schemas.microsoft.com/office/drawing/2014/main" id="{A08F3224-604F-4F74-ACDF-B6606AB69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06776">
            <a:off x="9328123" y="3743234"/>
            <a:ext cx="1976475" cy="244507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EC9E9B1-C7B6-4A47-B383-1956DBE5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43" y="214294"/>
            <a:ext cx="11017020" cy="1325563"/>
          </a:xfrm>
        </p:spPr>
        <p:txBody>
          <a:bodyPr>
            <a:normAutofit fontScale="90000"/>
          </a:bodyPr>
          <a:lstStyle/>
          <a:p>
            <a:r>
              <a:rPr lang="ru-RU" sz="2200" b="1" i="1" dirty="0">
                <a:solidFill>
                  <a:srgbClr val="800000"/>
                </a:solidFill>
              </a:rPr>
              <a:t>Для обеспечения практико-ориентированной подготовки обучающихся организовано сетевое взаимодействие между УО «БГМУ» и учреждениями среднего специального образования (медицинские колледжи): для отработки навыков работы в команде при оказании экстренной помощи пациентам акушерско-гинекологического профиля.</a:t>
            </a:r>
            <a:br>
              <a:rPr lang="ru-RU" sz="2000" dirty="0">
                <a:solidFill>
                  <a:srgbClr val="A24A0E"/>
                </a:solidFill>
              </a:rPr>
            </a:br>
            <a:endParaRPr lang="x-none" dirty="0">
              <a:solidFill>
                <a:srgbClr val="A24A0E"/>
              </a:solidFill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F7DEDC3-A26C-47CC-B2DF-9F823DD60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77" y="1206701"/>
            <a:ext cx="3765896" cy="244277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id="{C8FDAD1B-7259-47EF-8211-918A3CE73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79" y="1206701"/>
            <a:ext cx="3650164" cy="244277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1B9449-D272-4680-98E4-C53D9E408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79" y="3814145"/>
            <a:ext cx="3650164" cy="230325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1E0545CA-68A8-44C5-B27E-66C46B8C4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25">
            <a:off x="9574341" y="1177079"/>
            <a:ext cx="1926454" cy="250201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Объект 1">
            <a:extLst>
              <a:ext uri="{FF2B5EF4-FFF2-40B4-BE49-F238E27FC236}">
                <a16:creationId xmlns:a16="http://schemas.microsoft.com/office/drawing/2014/main" id="{E786425E-547B-46D6-A197-30AEBF9BDB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237032"/>
              </p:ext>
            </p:extLst>
          </p:nvPr>
        </p:nvGraphicFramePr>
        <p:xfrm>
          <a:off x="712665" y="3862914"/>
          <a:ext cx="1573997" cy="2484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Acrobat Document" r:id="rId10" imgW="5667153" imgH="8019958" progId="AcroExch.Document.DC">
                  <p:embed/>
                </p:oleObj>
              </mc:Choice>
              <mc:Fallback>
                <p:oleObj name="Acrobat Document" r:id="rId10" imgW="5667153" imgH="8019958" progId="AcroExch.Document.DC">
                  <p:embed/>
                  <p:pic>
                    <p:nvPicPr>
                      <p:cNvPr id="8" name="Объект 1">
                        <a:extLst>
                          <a:ext uri="{FF2B5EF4-FFF2-40B4-BE49-F238E27FC236}">
                            <a16:creationId xmlns:a16="http://schemas.microsoft.com/office/drawing/2014/main" id="{596A34EF-F719-4E99-BBB8-896FE4784A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665" y="3862914"/>
                        <a:ext cx="1573997" cy="24848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410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DCA004-2C0F-420B-80F5-C3E528017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947" y="1922961"/>
            <a:ext cx="3746816" cy="44784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3884E9FC-5314-4842-800B-5FC59331CF6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7" y="1922962"/>
            <a:ext cx="3451627" cy="447841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A4C234-DFEC-443A-8007-D81ED34EE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443" y="1922962"/>
            <a:ext cx="3448770" cy="44784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8234E-B9B0-4927-8029-F90381EC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59" y="403784"/>
            <a:ext cx="11587401" cy="1325563"/>
          </a:xfrm>
        </p:spPr>
        <p:txBody>
          <a:bodyPr>
            <a:noAutofit/>
          </a:bodyPr>
          <a:lstStyle/>
          <a:p>
            <a:pPr algn="just"/>
            <a:r>
              <a:rPr lang="ru-RU" sz="2200" b="1" i="1" dirty="0">
                <a:solidFill>
                  <a:srgbClr val="800000"/>
                </a:solidFill>
              </a:rPr>
              <a:t>С целью улучшения качества подготовки молодых специалистов акушеров-гинекологов ежемесячно в САЦ проводятся заседания «Школы молодого специалиста» с мастер-классами по актуальным проблемам акушерства и гинекологии, вопросам дифференциальной диагностики, разборам сложных клинических случаев, нормативно-правовых актов и клинических протоколов.</a:t>
            </a:r>
            <a:endParaRPr lang="x-none" sz="22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849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0D137-2C77-1D35-7302-52F9B6BCF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534842"/>
            <a:ext cx="11068050" cy="1325563"/>
          </a:xfrm>
        </p:spPr>
        <p:txBody>
          <a:bodyPr>
            <a:normAutofit fontScale="90000"/>
          </a:bodyPr>
          <a:lstStyle/>
          <a:p>
            <a:r>
              <a:rPr lang="ru-RU" sz="3100" b="1" i="1" u="none" strike="noStrike" dirty="0">
                <a:solidFill>
                  <a:srgbClr val="800000"/>
                </a:solidFill>
                <a:effectLst/>
              </a:rPr>
              <a:t>Стратегические направления развития</a:t>
            </a:r>
            <a:br>
              <a:rPr lang="ru-RU" sz="3100" b="1" i="1" u="none" strike="noStrike" dirty="0">
                <a:solidFill>
                  <a:srgbClr val="800000"/>
                </a:solidFill>
                <a:effectLst/>
              </a:rPr>
            </a:br>
            <a:r>
              <a:rPr lang="ru-RU" sz="3100" i="1" dirty="0">
                <a:solidFill>
                  <a:srgbClr val="800000"/>
                </a:solidFill>
              </a:rPr>
              <a:t>от демографического анализа — к индивидуальному маршруту</a:t>
            </a:r>
            <a:br>
              <a:rPr lang="ru-RU" dirty="0">
                <a:solidFill>
                  <a:srgbClr val="800000"/>
                </a:solidFill>
              </a:rPr>
            </a:br>
            <a:br>
              <a:rPr lang="ru-RU" b="1" i="0" u="none" strike="noStrike" dirty="0">
                <a:solidFill>
                  <a:srgbClr val="0F1115"/>
                </a:solidFill>
                <a:effectLst/>
                <a:latin typeface="quote-cjk-patch"/>
              </a:rPr>
            </a:b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AC2B4A-45BB-DFB8-A23C-BE55C083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7624"/>
            <a:ext cx="11353800" cy="5188945"/>
          </a:xfrm>
        </p:spPr>
        <p:txBody>
          <a:bodyPr>
            <a:noAutofit/>
          </a:bodyPr>
          <a:lstStyle/>
          <a:p>
            <a:pPr marL="0" indent="0" algn="l">
              <a:lnSpc>
                <a:spcPct val="80000"/>
              </a:lnSpc>
              <a:buNone/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Направление 1: массовая профилактика и раннее вмешательство</a:t>
            </a:r>
            <a:endParaRPr lang="ru-RU" sz="2500" b="0" i="1" u="none" strike="noStrike" dirty="0">
              <a:solidFill>
                <a:srgbClr val="800000"/>
              </a:solidFill>
              <a:effectLst/>
            </a:endParaRPr>
          </a:p>
          <a:p>
            <a:pPr algn="l">
              <a:lnSpc>
                <a:spcPct val="80000"/>
              </a:lnSpc>
              <a:buClr>
                <a:srgbClr val="FF0000"/>
              </a:buClr>
              <a:buFont typeface="Calibri" panose="020F0502020204030204" pitchFamily="34" charset="0"/>
              <a:buChar char="•"/>
            </a:pPr>
            <a:r>
              <a:rPr lang="ru-RU" sz="2500" b="1" dirty="0">
                <a:solidFill>
                  <a:srgbClr val="800000"/>
                </a:solidFill>
              </a:rPr>
              <a:t>Широкое внедрение</a:t>
            </a:r>
            <a:r>
              <a:rPr lang="ru-RU" sz="2500" b="1" i="0" u="none" strike="noStrike" dirty="0">
                <a:solidFill>
                  <a:srgbClr val="800000"/>
                </a:solidFill>
                <a:effectLst/>
              </a:rPr>
              <a:t> </a:t>
            </a:r>
            <a:r>
              <a:rPr lang="ru-RU" sz="2500" b="1" i="0" u="none" strike="noStrike" dirty="0" err="1">
                <a:solidFill>
                  <a:srgbClr val="800000"/>
                </a:solidFill>
                <a:effectLst/>
              </a:rPr>
              <a:t>прегравидарной</a:t>
            </a:r>
            <a:r>
              <a:rPr lang="ru-RU" sz="2500" b="1" i="0" u="none" strike="noStrike" dirty="0">
                <a:solidFill>
                  <a:srgbClr val="800000"/>
                </a:solidFill>
                <a:effectLst/>
              </a:rPr>
              <a:t> подготовки</a:t>
            </a:r>
            <a:endParaRPr lang="ru-RU" sz="2500" b="0" i="0" u="none" strike="noStrike" dirty="0">
              <a:solidFill>
                <a:srgbClr val="800000"/>
              </a:solidFill>
              <a:effectLst/>
            </a:endParaRPr>
          </a:p>
          <a:p>
            <a:pPr marL="457200" lvl="1" indent="0" algn="l">
              <a:lnSpc>
                <a:spcPct val="80000"/>
              </a:lnSpc>
              <a:buClr>
                <a:srgbClr val="FF0000"/>
              </a:buClr>
              <a:buNone/>
            </a:pP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Школы репродуктивного здоровья</a:t>
            </a:r>
          </a:p>
          <a:p>
            <a:pPr marL="457200" lvl="1" indent="0" algn="l">
              <a:lnSpc>
                <a:spcPct val="80000"/>
              </a:lnSpc>
              <a:buClr>
                <a:srgbClr val="FF0000"/>
              </a:buClr>
              <a:buNone/>
            </a:pP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Скрининг репродуктивных нарушений</a:t>
            </a:r>
          </a:p>
          <a:p>
            <a:pPr algn="l">
              <a:lnSpc>
                <a:spcPct val="80000"/>
              </a:lnSpc>
              <a:buClr>
                <a:srgbClr val="FF0000"/>
              </a:buClr>
              <a:buFont typeface="Calibri" panose="020F0502020204030204" pitchFamily="34" charset="0"/>
              <a:buChar char="•"/>
            </a:pPr>
            <a:r>
              <a:rPr lang="ru-RU" sz="2500" b="1" i="0" u="none" strike="noStrike" dirty="0">
                <a:solidFill>
                  <a:srgbClr val="800000"/>
                </a:solidFill>
                <a:effectLst/>
              </a:rPr>
              <a:t>Усиление работы первичного звена</a:t>
            </a:r>
            <a:endParaRPr lang="ru-RU" sz="2500" b="0" i="0" u="none" strike="noStrike" dirty="0">
              <a:solidFill>
                <a:srgbClr val="800000"/>
              </a:solidFill>
              <a:effectLst/>
            </a:endParaRPr>
          </a:p>
          <a:p>
            <a:pPr marL="457200" lvl="1" indent="0" algn="l">
              <a:lnSpc>
                <a:spcPct val="80000"/>
              </a:lnSpc>
              <a:buClr>
                <a:srgbClr val="FF0000"/>
              </a:buClr>
              <a:buNone/>
            </a:pP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Раннее выявление факторов риска</a:t>
            </a:r>
          </a:p>
          <a:p>
            <a:pPr marL="457200" lvl="1" indent="0" algn="l">
              <a:lnSpc>
                <a:spcPct val="80000"/>
              </a:lnSpc>
              <a:buClr>
                <a:srgbClr val="FF0000"/>
              </a:buClr>
              <a:buNone/>
            </a:pP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Программы планирования семьи</a:t>
            </a:r>
          </a:p>
          <a:p>
            <a:pPr marL="0" indent="0" algn="l">
              <a:lnSpc>
                <a:spcPct val="80000"/>
              </a:lnSpc>
              <a:buClr>
                <a:srgbClr val="FF0000"/>
              </a:buClr>
              <a:buNone/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Направление 2: внедрение персонализированных технологий</a:t>
            </a:r>
            <a:endParaRPr lang="ru-RU" sz="2500" b="1" dirty="0">
              <a:solidFill>
                <a:srgbClr val="800000"/>
              </a:solidFill>
            </a:endParaRPr>
          </a:p>
          <a:p>
            <a:pPr algn="l">
              <a:lnSpc>
                <a:spcPct val="80000"/>
              </a:lnSpc>
              <a:buClr>
                <a:srgbClr val="FF0000"/>
              </a:buClr>
              <a:buFont typeface="Calibri" panose="020F0502020204030204" pitchFamily="34" charset="0"/>
              <a:buChar char="•"/>
            </a:pPr>
            <a:r>
              <a:rPr lang="ru-RU" sz="2500" b="1" u="none" strike="noStrike" dirty="0">
                <a:solidFill>
                  <a:srgbClr val="800000"/>
                </a:solidFill>
                <a:effectLst/>
              </a:rPr>
              <a:t>Генетическая диагностика: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i="0" u="none" strike="noStrike" dirty="0">
                <a:solidFill>
                  <a:srgbClr val="800000"/>
                </a:solidFill>
                <a:effectLst/>
              </a:rPr>
              <a:t>ПГТ (</a:t>
            </a:r>
            <a:r>
              <a:rPr lang="ru-RU" sz="2500" b="1" i="0" u="none" strike="noStrike" dirty="0" err="1">
                <a:solidFill>
                  <a:srgbClr val="800000"/>
                </a:solidFill>
                <a:effectLst/>
              </a:rPr>
              <a:t>предимплантационное</a:t>
            </a:r>
            <a:r>
              <a:rPr lang="ru-RU" sz="2500" b="1" i="0" u="none" strike="noStrike" dirty="0">
                <a:solidFill>
                  <a:srgbClr val="800000"/>
                </a:solidFill>
                <a:effectLst/>
              </a:rPr>
              <a:t> тестирование)</a:t>
            </a:r>
          </a:p>
          <a:p>
            <a:pPr marL="457200" lvl="1" indent="0" algn="l">
              <a:lnSpc>
                <a:spcPct val="80000"/>
              </a:lnSpc>
              <a:buClr>
                <a:srgbClr val="FF0000"/>
              </a:buClr>
              <a:buNone/>
            </a:pPr>
            <a:r>
              <a:rPr lang="ru-RU" sz="2500" b="1" i="0" u="none" strike="noStrike" dirty="0">
                <a:solidFill>
                  <a:srgbClr val="800000"/>
                </a:solidFill>
                <a:effectLst/>
              </a:rPr>
              <a:t>Индивидуальные протоколы стимуляции</a:t>
            </a:r>
          </a:p>
          <a:p>
            <a:pPr marL="457200" lvl="1" indent="0" algn="l">
              <a:lnSpc>
                <a:spcPct val="80000"/>
              </a:lnSpc>
              <a:buClr>
                <a:srgbClr val="FF0000"/>
              </a:buClr>
              <a:buNone/>
            </a:pPr>
            <a:r>
              <a:rPr lang="ru-RU" sz="2500" b="1" i="0" u="none" strike="noStrike" dirty="0" err="1">
                <a:solidFill>
                  <a:srgbClr val="800000"/>
                </a:solidFill>
                <a:effectLst/>
              </a:rPr>
              <a:t>Криоконсервация</a:t>
            </a:r>
            <a:r>
              <a:rPr lang="ru-RU" sz="2500" b="1" i="0" u="none" strike="noStrike" dirty="0">
                <a:solidFill>
                  <a:srgbClr val="800000"/>
                </a:solidFill>
                <a:effectLst/>
              </a:rPr>
              <a:t> репродуктивного материала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Font typeface="Calibri" panose="020F0502020204030204" pitchFamily="34" charset="0"/>
              <a:buChar char="•"/>
            </a:pPr>
            <a:endParaRPr lang="ru-RU" sz="1000" b="1" i="0" u="none" strike="noStrike" dirty="0">
              <a:solidFill>
                <a:srgbClr val="800000"/>
              </a:solidFill>
              <a:effectLst/>
            </a:endParaRP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</a:pPr>
            <a:r>
              <a:rPr lang="ru-RU" sz="2500" b="1" i="0" u="none" strike="noStrike" dirty="0">
                <a:solidFill>
                  <a:srgbClr val="800000"/>
                </a:solidFill>
                <a:effectLst/>
              </a:rPr>
              <a:t>Программы сохранения фертильности:</a:t>
            </a:r>
            <a:r>
              <a:rPr lang="ru-RU" sz="2500" dirty="0">
                <a:solidFill>
                  <a:srgbClr val="800000"/>
                </a:solidFill>
              </a:rPr>
              <a:t> д</a:t>
            </a:r>
            <a:r>
              <a:rPr lang="ru-RU" sz="2500" i="0" u="none" strike="noStrike" dirty="0">
                <a:solidFill>
                  <a:srgbClr val="800000"/>
                </a:solidFill>
                <a:effectLst/>
              </a:rPr>
              <a:t>ля онкологических пациентов и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2500" i="0" u="none" strike="noStrike" dirty="0">
                <a:solidFill>
                  <a:srgbClr val="800000"/>
                </a:solidFill>
                <a:effectLst/>
              </a:rPr>
              <a:t>   </a:t>
            </a:r>
            <a:r>
              <a:rPr lang="ru-RU" sz="2500" i="0" u="none" strike="noStrike" dirty="0">
                <a:solidFill>
                  <a:srgbClr val="800000"/>
                </a:solidFill>
                <a:effectLst/>
              </a:rPr>
              <a:t>в</a:t>
            </a:r>
            <a:r>
              <a:rPr lang="ru-RU" sz="2500" dirty="0">
                <a:solidFill>
                  <a:srgbClr val="800000"/>
                </a:solidFill>
              </a:rPr>
              <a:t> случаях</a:t>
            </a:r>
            <a:r>
              <a:rPr lang="ru-RU" sz="2500" i="0" u="none" strike="noStrike" dirty="0">
                <a:solidFill>
                  <a:srgbClr val="800000"/>
                </a:solidFill>
                <a:effectLst/>
              </a:rPr>
              <a:t> социально</a:t>
            </a:r>
            <a:r>
              <a:rPr lang="ru-RU" sz="2400" dirty="0">
                <a:solidFill>
                  <a:srgbClr val="800000"/>
                </a:solidFill>
              </a:rPr>
              <a:t>-</a:t>
            </a:r>
            <a:r>
              <a:rPr lang="ru-RU" sz="2500" i="0" u="none" strike="noStrike" dirty="0">
                <a:solidFill>
                  <a:srgbClr val="800000"/>
                </a:solidFill>
                <a:effectLst/>
              </a:rPr>
              <a:t>отсроченного материнства</a:t>
            </a:r>
          </a:p>
        </p:txBody>
      </p:sp>
    </p:spTree>
    <p:extLst>
      <p:ext uri="{BB962C8B-B14F-4D97-AF65-F5344CB8AC3E}">
        <p14:creationId xmlns:p14="http://schemas.microsoft.com/office/powerpoint/2010/main" val="2321789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AC6BA4-D1B8-E378-D12A-7C7FE01CE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800000"/>
                </a:solidFill>
              </a:rPr>
              <a:t>С</a:t>
            </a:r>
            <a:r>
              <a:rPr lang="ru-RU" sz="2800" b="1" i="1" u="none" strike="noStrike" dirty="0">
                <a:solidFill>
                  <a:srgbClr val="800000"/>
                </a:solidFill>
                <a:effectLst/>
              </a:rPr>
              <a:t>тратегические задачи на перспективу</a:t>
            </a:r>
            <a:br>
              <a:rPr lang="ru-RU" b="1" i="0" u="none" strike="noStrike" dirty="0">
                <a:solidFill>
                  <a:srgbClr val="0F1115"/>
                </a:solidFill>
                <a:effectLst/>
                <a:latin typeface="quote-cjk-patch"/>
              </a:rPr>
            </a:b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226E8E-0ABF-6E22-9B18-F697F6BC1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85926"/>
            <a:ext cx="10956925" cy="4351338"/>
          </a:xfrm>
        </p:spPr>
        <p:txBody>
          <a:bodyPr>
            <a:noAutofit/>
          </a:bodyPr>
          <a:lstStyle/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Организационные:</a:t>
            </a:r>
            <a:endParaRPr lang="ru-RU" sz="2500" b="0" i="1" u="none" strike="noStrike" dirty="0">
              <a:solidFill>
                <a:srgbClr val="800000"/>
              </a:solidFill>
              <a:effectLst/>
            </a:endParaRPr>
          </a:p>
          <a:p>
            <a:pPr marL="457200" lvl="1" indent="0" algn="l">
              <a:buClr>
                <a:srgbClr val="FF0000"/>
              </a:buClr>
              <a:buNone/>
            </a:pP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Обеспечение доступности высокотехнологичной помощи во всех регионах</a:t>
            </a:r>
          </a:p>
          <a:p>
            <a:pPr marL="457200" lvl="1" indent="0" algn="l">
              <a:buClr>
                <a:srgbClr val="FF0000"/>
              </a:buClr>
              <a:buNone/>
            </a:pP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Развитие телемедицинских консультаций для отдаленных </a:t>
            </a:r>
            <a:r>
              <a:rPr lang="ru-RU" sz="2500" dirty="0">
                <a:solidFill>
                  <a:srgbClr val="800000"/>
                </a:solidFill>
              </a:rPr>
              <a:t>районов </a:t>
            </a:r>
            <a:endParaRPr lang="ru-RU" sz="2500" b="0" i="0" u="none" strike="noStrike" dirty="0">
              <a:solidFill>
                <a:srgbClr val="800000"/>
              </a:solidFill>
              <a:effectLst/>
            </a:endParaRP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Финансовые:</a:t>
            </a:r>
            <a:endParaRPr lang="ru-RU" sz="2500" b="0" i="1" u="none" strike="noStrike" dirty="0">
              <a:solidFill>
                <a:srgbClr val="800000"/>
              </a:solidFill>
              <a:effectLst/>
            </a:endParaRPr>
          </a:p>
          <a:p>
            <a:pPr marL="457200" lvl="1" indent="0" algn="l">
              <a:buClr>
                <a:srgbClr val="FF0000"/>
              </a:buClr>
              <a:buNone/>
            </a:pP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Расширение объемов государственного финансирования ВРТ  </a:t>
            </a: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Научно-образовательные:</a:t>
            </a:r>
            <a:endParaRPr lang="ru-RU" sz="2500" b="0" i="1" u="none" strike="noStrike" dirty="0">
              <a:solidFill>
                <a:srgbClr val="800000"/>
              </a:solidFill>
              <a:effectLst/>
            </a:endParaRPr>
          </a:p>
          <a:p>
            <a:pPr marL="457200" lvl="1" indent="0" algn="l">
              <a:buClr>
                <a:srgbClr val="FF0000"/>
              </a:buClr>
              <a:buNone/>
            </a:pP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Подготовка врачей-генетиков, эмбриологов высшей квалификации</a:t>
            </a:r>
          </a:p>
          <a:p>
            <a:pPr marL="457200" lvl="1" indent="0" algn="l">
              <a:buClr>
                <a:srgbClr val="FF0000"/>
              </a:buClr>
              <a:buNone/>
            </a:pP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Внедрение </a:t>
            </a:r>
            <a:r>
              <a:rPr lang="ru-RU" sz="2500" dirty="0">
                <a:solidFill>
                  <a:srgbClr val="800000"/>
                </a:solidFill>
              </a:rPr>
              <a:t>междисциплинарных команд в перинатальные центры</a:t>
            </a:r>
          </a:p>
          <a:p>
            <a:pPr marL="457200" lvl="1" indent="0" algn="l">
              <a:buClr>
                <a:srgbClr val="FF0000"/>
              </a:buClr>
              <a:buNone/>
            </a:pP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Подготовка практико</a:t>
            </a:r>
            <a:r>
              <a:rPr lang="ru-RU" sz="2500" dirty="0">
                <a:solidFill>
                  <a:srgbClr val="800000"/>
                </a:solidFill>
              </a:rPr>
              <a:t>-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ориентированных научных исследований</a:t>
            </a: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Этические: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 ведется общественно-профессиональный диалог по вопросам суррогатного материнства и</a:t>
            </a:r>
            <a:r>
              <a:rPr lang="ru-RU" sz="2500" dirty="0">
                <a:solidFill>
                  <a:srgbClr val="800000"/>
                </a:solidFill>
              </a:rPr>
              <a:t> 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донорства</a:t>
            </a:r>
          </a:p>
          <a:p>
            <a:pPr marL="0" indent="0">
              <a:buNone/>
            </a:pPr>
            <a:endParaRPr lang="x-none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52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07A69-3259-2E49-4CDB-8F9032B1A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b="1" i="1" dirty="0">
                <a:solidFill>
                  <a:srgbClr val="800000"/>
                </a:solidFill>
              </a:rPr>
              <a:t>Активная и</a:t>
            </a:r>
            <a:r>
              <a:rPr lang="ru-RU" sz="3100" b="1" i="1" u="none" strike="noStrike" dirty="0">
                <a:solidFill>
                  <a:srgbClr val="800000"/>
                </a:solidFill>
                <a:effectLst/>
              </a:rPr>
              <a:t>нтеграция специализированной помощи в лечебный процесс: клинический путь пациента</a:t>
            </a:r>
            <a:br>
              <a:rPr lang="ru-RU" b="1" i="0" u="none" strike="noStrike" dirty="0">
                <a:solidFill>
                  <a:srgbClr val="0F1115"/>
                </a:solidFill>
                <a:effectLst/>
                <a:latin typeface="quote-cjk-patch"/>
              </a:rPr>
            </a:br>
            <a:br>
              <a:rPr lang="ru-RU" dirty="0"/>
            </a:b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F7CCF1-9D44-D598-E762-47C13EE77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3" y="1031875"/>
            <a:ext cx="11369677" cy="5826125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lnSpc>
                <a:spcPct val="110000"/>
              </a:lnSpc>
              <a:buNone/>
            </a:pPr>
            <a:endParaRPr lang="ru-RU" sz="3100" b="0" i="0" u="none" strike="noStrike" dirty="0">
              <a:solidFill>
                <a:srgbClr val="800000"/>
              </a:solidFill>
              <a:effectLst/>
            </a:endParaRPr>
          </a:p>
          <a:p>
            <a:pPr algn="l">
              <a:lnSpc>
                <a:spcPct val="110000"/>
              </a:lnSpc>
              <a:buFont typeface="+mj-lt"/>
              <a:buAutoNum type="arabicPeriod"/>
            </a:pPr>
            <a:r>
              <a:rPr lang="ru-RU" sz="3100" b="1" i="0" u="none" strike="noStrike" dirty="0">
                <a:solidFill>
                  <a:srgbClr val="800000"/>
                </a:solidFill>
                <a:effectLst/>
              </a:rPr>
              <a:t> </a:t>
            </a:r>
            <a:r>
              <a:rPr lang="ru-RU" sz="3100" b="1" i="1" u="none" strike="noStrike" dirty="0">
                <a:solidFill>
                  <a:srgbClr val="800000"/>
                </a:solidFill>
                <a:effectLst/>
              </a:rPr>
              <a:t>Первичное звено (ЖК, поликлиника)</a:t>
            </a:r>
            <a:r>
              <a:rPr lang="ru-RU" sz="3100" b="1" i="0" u="none" strike="noStrike" dirty="0">
                <a:solidFill>
                  <a:srgbClr val="800000"/>
                </a:solidFill>
                <a:effectLst/>
              </a:rPr>
              <a:t>:</a:t>
            </a:r>
            <a:r>
              <a:rPr lang="ru-RU" sz="3100" b="0" i="0" u="none" strike="noStrike" dirty="0">
                <a:solidFill>
                  <a:srgbClr val="800000"/>
                </a:solidFill>
                <a:effectLst/>
              </a:rPr>
              <a:t> констатация проблемы, базовое   обследование</a:t>
            </a:r>
          </a:p>
          <a:p>
            <a:pPr algn="l">
              <a:lnSpc>
                <a:spcPct val="110000"/>
              </a:lnSpc>
              <a:buFont typeface="+mj-lt"/>
              <a:buAutoNum type="arabicPeriod"/>
            </a:pPr>
            <a:r>
              <a:rPr lang="ru-RU" sz="3100" b="1" i="0" u="none" strike="noStrike" dirty="0">
                <a:solidFill>
                  <a:srgbClr val="800000"/>
                </a:solidFill>
                <a:effectLst/>
              </a:rPr>
              <a:t> </a:t>
            </a:r>
            <a:r>
              <a:rPr lang="ru-RU" sz="3100" b="1" i="1" u="none" strike="noStrike" dirty="0">
                <a:solidFill>
                  <a:srgbClr val="800000"/>
                </a:solidFill>
                <a:effectLst/>
              </a:rPr>
              <a:t>Направление в РНПЦ/специализированные отделения</a:t>
            </a:r>
            <a:r>
              <a:rPr lang="ru-RU" sz="3100" b="1" i="0" u="none" strike="noStrike" dirty="0">
                <a:solidFill>
                  <a:srgbClr val="800000"/>
                </a:solidFill>
                <a:effectLst/>
              </a:rPr>
              <a:t>:</a:t>
            </a:r>
            <a:r>
              <a:rPr lang="ru-RU" sz="3100" b="0" i="0" u="none" strike="noStrike" dirty="0">
                <a:solidFill>
                  <a:srgbClr val="800000"/>
                </a:solidFill>
                <a:effectLst/>
              </a:rPr>
              <a:t> углубленная диагностика, постановка точного диагноза </a:t>
            </a:r>
          </a:p>
          <a:p>
            <a:pPr algn="l">
              <a:lnSpc>
                <a:spcPct val="110000"/>
              </a:lnSpc>
              <a:buFont typeface="+mj-lt"/>
              <a:buAutoNum type="arabicPeriod"/>
            </a:pPr>
            <a:r>
              <a:rPr lang="ru-RU" sz="3100" b="1" i="0" u="none" strike="noStrike" dirty="0">
                <a:solidFill>
                  <a:srgbClr val="800000"/>
                </a:solidFill>
                <a:effectLst/>
              </a:rPr>
              <a:t> </a:t>
            </a:r>
            <a:r>
              <a:rPr lang="ru-RU" sz="3100" b="1" i="1" u="none" strike="noStrike" dirty="0">
                <a:solidFill>
                  <a:srgbClr val="800000"/>
                </a:solidFill>
                <a:effectLst/>
              </a:rPr>
              <a:t>Специализированное лечение:</a:t>
            </a:r>
            <a:endParaRPr lang="ru-RU" sz="3100" b="0" i="1" u="none" strike="noStrike" dirty="0">
              <a:solidFill>
                <a:srgbClr val="800000"/>
              </a:solidFill>
              <a:effectLst/>
            </a:endParaRPr>
          </a:p>
          <a:p>
            <a:pPr lvl="1">
              <a:lnSpc>
                <a:spcPct val="110000"/>
              </a:lnSpc>
              <a:buClr>
                <a:srgbClr val="C00000"/>
              </a:buClr>
              <a:buFont typeface="Arial"/>
              <a:buChar char="•"/>
            </a:pPr>
            <a:r>
              <a:rPr lang="ru-RU" sz="3100" i="1" dirty="0">
                <a:solidFill>
                  <a:srgbClr val="800000"/>
                </a:solidFill>
              </a:rPr>
              <a:t>Акушер-гинеколог:</a:t>
            </a:r>
            <a:r>
              <a:rPr lang="ru-RU" sz="3100" dirty="0">
                <a:solidFill>
                  <a:srgbClr val="800000"/>
                </a:solidFill>
              </a:rPr>
              <a:t> восстановление анатомии ОМТ и лечение</a:t>
            </a:r>
          </a:p>
          <a:p>
            <a:pPr lvl="1" algn="l">
              <a:lnSpc>
                <a:spcPct val="110000"/>
              </a:lnSpc>
              <a:buClr>
                <a:srgbClr val="C00000"/>
              </a:buClr>
              <a:buFont typeface="Arial"/>
              <a:buChar char="•"/>
            </a:pPr>
            <a:r>
              <a:rPr lang="ru-RU" sz="3100" b="0" i="1" u="none" strike="noStrike" dirty="0" err="1">
                <a:solidFill>
                  <a:srgbClr val="800000"/>
                </a:solidFill>
                <a:effectLst/>
              </a:rPr>
              <a:t>Репродуктолог</a:t>
            </a:r>
            <a:r>
              <a:rPr lang="ru-RU" sz="3100" i="1" dirty="0">
                <a:solidFill>
                  <a:srgbClr val="800000"/>
                </a:solidFill>
              </a:rPr>
              <a:t>/</a:t>
            </a:r>
            <a:r>
              <a:rPr lang="ru-RU" sz="3100" b="0" i="1" u="none" strike="noStrike" dirty="0">
                <a:solidFill>
                  <a:srgbClr val="800000"/>
                </a:solidFill>
                <a:effectLst/>
              </a:rPr>
              <a:t>эндокринолог:</a:t>
            </a:r>
            <a:r>
              <a:rPr lang="ru-RU" sz="3100" b="0" i="0" u="none" strike="noStrike" dirty="0">
                <a:solidFill>
                  <a:srgbClr val="800000"/>
                </a:solidFill>
                <a:effectLst/>
              </a:rPr>
              <a:t> коррекция гормональных нарушений</a:t>
            </a:r>
          </a:p>
          <a:p>
            <a:pPr lvl="1" algn="l">
              <a:lnSpc>
                <a:spcPct val="110000"/>
              </a:lnSpc>
              <a:buClr>
                <a:srgbClr val="C00000"/>
              </a:buClr>
              <a:buFont typeface="Arial"/>
              <a:buChar char="•"/>
            </a:pPr>
            <a:r>
              <a:rPr lang="ru-RU" sz="3100" b="0" i="1" u="none" strike="noStrike" dirty="0" err="1">
                <a:solidFill>
                  <a:srgbClr val="800000"/>
                </a:solidFill>
                <a:effectLst/>
              </a:rPr>
              <a:t>Андролог</a:t>
            </a:r>
            <a:r>
              <a:rPr lang="ru-RU" sz="3100" b="0" i="1" u="none" strike="noStrike" dirty="0">
                <a:solidFill>
                  <a:srgbClr val="800000"/>
                </a:solidFill>
                <a:effectLst/>
              </a:rPr>
              <a:t>:</a:t>
            </a:r>
            <a:r>
              <a:rPr lang="ru-RU" sz="3100" b="0" i="0" u="none" strike="noStrike" dirty="0">
                <a:solidFill>
                  <a:srgbClr val="800000"/>
                </a:solidFill>
                <a:effectLst/>
              </a:rPr>
              <a:t> коррекция мужского фактора бесплодия</a:t>
            </a:r>
          </a:p>
          <a:p>
            <a:pPr algn="l">
              <a:lnSpc>
                <a:spcPct val="110000"/>
              </a:lnSpc>
              <a:buFont typeface="+mj-lt"/>
              <a:buAutoNum type="arabicPeriod"/>
            </a:pPr>
            <a:r>
              <a:rPr lang="ru-RU" sz="3100" b="1" i="0" u="none" strike="noStrike" dirty="0">
                <a:solidFill>
                  <a:srgbClr val="800000"/>
                </a:solidFill>
                <a:effectLst/>
              </a:rPr>
              <a:t> </a:t>
            </a:r>
            <a:r>
              <a:rPr lang="ru-RU" sz="3100" b="1" i="1" u="none" strike="noStrike" dirty="0">
                <a:solidFill>
                  <a:srgbClr val="800000"/>
                </a:solidFill>
                <a:effectLst/>
              </a:rPr>
              <a:t>Принятие решения:</a:t>
            </a:r>
            <a:r>
              <a:rPr lang="ru-RU" sz="3100" b="0" i="1" u="none" strike="noStrike" dirty="0">
                <a:solidFill>
                  <a:srgbClr val="800000"/>
                </a:solidFill>
                <a:effectLst/>
              </a:rPr>
              <a:t> </a:t>
            </a:r>
            <a:r>
              <a:rPr lang="ru-RU" sz="3100" b="0" i="0" u="none" strike="noStrike" dirty="0">
                <a:solidFill>
                  <a:srgbClr val="800000"/>
                </a:solidFill>
                <a:effectLst/>
              </a:rPr>
              <a:t>Естественное зачатие или направление </a:t>
            </a:r>
            <a:r>
              <a:rPr lang="ru-RU" sz="3100" i="0" u="none" strike="noStrike" dirty="0">
                <a:solidFill>
                  <a:srgbClr val="800000"/>
                </a:solidFill>
                <a:effectLst/>
              </a:rPr>
              <a:t>на ВРТ (персонализированная медицина)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ru-RU" sz="3100" b="1" i="1" u="none" strike="noStrike" dirty="0">
                <a:solidFill>
                  <a:srgbClr val="800000"/>
                </a:solidFill>
                <a:effectLst/>
              </a:rPr>
              <a:t>Специализированная помощь – это обязательный и важный этап, определяющий успех дальнейшего применения самых передовых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1223040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8CA527-A91E-E914-B131-444F28382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800000"/>
                </a:solidFill>
              </a:rPr>
              <a:t>Оперативна</a:t>
            </a:r>
            <a:r>
              <a:rPr lang="ru-RU" sz="3200" b="1" i="1" u="none" strike="noStrike" dirty="0">
                <a:solidFill>
                  <a:srgbClr val="800000"/>
                </a:solidFill>
                <a:effectLst/>
              </a:rPr>
              <a:t>я гинекология экспертного уровня </a:t>
            </a:r>
            <a:br>
              <a:rPr lang="ru-RU" b="1" i="0" u="none" strike="noStrike" dirty="0">
                <a:solidFill>
                  <a:srgbClr val="0F1115"/>
                </a:solidFill>
                <a:effectLst/>
                <a:latin typeface="quote-cjk-patch"/>
              </a:rPr>
            </a:b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B818BB-4BC5-E708-5AA6-75686857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43000"/>
            <a:ext cx="10515600" cy="4351338"/>
          </a:xfrm>
        </p:spPr>
        <p:txBody>
          <a:bodyPr>
            <a:noAutofit/>
          </a:bodyPr>
          <a:lstStyle/>
          <a:p>
            <a:pPr algn="l">
              <a:buClr>
                <a:srgbClr val="FF0000"/>
              </a:buClr>
            </a:pPr>
            <a:r>
              <a:rPr lang="ru-RU" sz="2400" b="1" u="none" strike="noStrike" dirty="0">
                <a:solidFill>
                  <a:srgbClr val="800000"/>
                </a:solidFill>
                <a:effectLst/>
              </a:rPr>
              <a:t>Восстановление естественной анатомии органов малого таза </a:t>
            </a:r>
          </a:p>
          <a:p>
            <a:pPr algn="l">
              <a:buClr>
                <a:srgbClr val="FF0000"/>
              </a:buClr>
            </a:pPr>
            <a:r>
              <a:rPr lang="ru-RU" sz="2400" b="1" dirty="0">
                <a:solidFill>
                  <a:srgbClr val="800000"/>
                </a:solidFill>
              </a:rPr>
              <a:t>Выполнение</a:t>
            </a:r>
            <a:r>
              <a:rPr lang="ru-RU" sz="2400" b="1" i="0" u="none" strike="noStrike" dirty="0">
                <a:solidFill>
                  <a:srgbClr val="800000"/>
                </a:solidFill>
                <a:effectLst/>
              </a:rPr>
              <a:t> </a:t>
            </a:r>
            <a:r>
              <a:rPr lang="ru-RU" sz="2400" b="1" i="0" u="none" strike="noStrike" dirty="0" err="1">
                <a:solidFill>
                  <a:srgbClr val="800000"/>
                </a:solidFill>
                <a:effectLst/>
              </a:rPr>
              <a:t>микроинвазивных</a:t>
            </a:r>
            <a:r>
              <a:rPr lang="ru-RU" sz="2400" b="1" i="0" u="none" strike="noStrike" dirty="0">
                <a:solidFill>
                  <a:srgbClr val="800000"/>
                </a:solidFill>
                <a:effectLst/>
              </a:rPr>
              <a:t> оперативных вмешательств:</a:t>
            </a: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i="1" u="none" strike="noStrike" dirty="0">
                <a:solidFill>
                  <a:srgbClr val="800000"/>
                </a:solidFill>
                <a:effectLst/>
              </a:rPr>
              <a:t>Лапароскопия при эндометриозе:</a:t>
            </a:r>
            <a:endParaRPr lang="ru-RU" sz="2400" b="0" i="1" u="none" strike="noStrike" dirty="0">
              <a:solidFill>
                <a:srgbClr val="800000"/>
              </a:solidFill>
              <a:effectLst/>
            </a:endParaRPr>
          </a:p>
          <a:p>
            <a:pPr marL="457200" lvl="1" indent="0" algn="l">
              <a:buClr>
                <a:srgbClr val="FF0000"/>
              </a:buClr>
              <a:buNone/>
            </a:pPr>
            <a:r>
              <a:rPr lang="ru-RU" b="0" i="0" u="none" strike="noStrike" dirty="0">
                <a:solidFill>
                  <a:srgbClr val="800000"/>
                </a:solidFill>
                <a:effectLst/>
              </a:rPr>
              <a:t>Резекция </a:t>
            </a:r>
            <a:r>
              <a:rPr lang="ru-RU" b="0" i="0" u="none" strike="noStrike" dirty="0" err="1">
                <a:solidFill>
                  <a:srgbClr val="800000"/>
                </a:solidFill>
                <a:effectLst/>
              </a:rPr>
              <a:t>эндометриоидных</a:t>
            </a:r>
            <a:r>
              <a:rPr lang="ru-RU" b="0" i="0" u="none" strike="noStrike" dirty="0">
                <a:solidFill>
                  <a:srgbClr val="800000"/>
                </a:solidFill>
                <a:effectLst/>
              </a:rPr>
              <a:t> гетеротопий</a:t>
            </a:r>
          </a:p>
          <a:p>
            <a:pPr marL="457200" lvl="1" indent="0" algn="l">
              <a:buClr>
                <a:srgbClr val="FF0000"/>
              </a:buClr>
              <a:buNone/>
            </a:pPr>
            <a:r>
              <a:rPr lang="ru-RU" b="0" i="0" u="none" strike="noStrike" dirty="0">
                <a:solidFill>
                  <a:srgbClr val="800000"/>
                </a:solidFill>
                <a:effectLst/>
              </a:rPr>
              <a:t>Реконструкция малого таза при спаечном процессе ОМТ</a:t>
            </a: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i="1" u="none" strike="noStrike" dirty="0">
                <a:solidFill>
                  <a:srgbClr val="800000"/>
                </a:solidFill>
                <a:effectLst/>
              </a:rPr>
              <a:t>Пластика маточных труб</a:t>
            </a:r>
            <a:r>
              <a:rPr lang="ru-RU" sz="2400" b="0" i="1" u="none" strike="noStrike" dirty="0">
                <a:solidFill>
                  <a:srgbClr val="800000"/>
                </a:solidFill>
                <a:effectLst/>
              </a:rPr>
              <a:t> </a:t>
            </a:r>
            <a:r>
              <a:rPr lang="ru-RU" sz="2400" b="0" i="0" u="none" strike="noStrike" dirty="0">
                <a:solidFill>
                  <a:srgbClr val="800000"/>
                </a:solidFill>
                <a:effectLst/>
              </a:rPr>
              <a:t>при частичной непроходимости</a:t>
            </a: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i="1" u="none" strike="noStrike" dirty="0" err="1">
                <a:solidFill>
                  <a:srgbClr val="800000"/>
                </a:solidFill>
                <a:effectLst/>
              </a:rPr>
              <a:t>Миомэктомия</a:t>
            </a:r>
            <a:r>
              <a:rPr lang="ru-RU" sz="2400" b="0" i="0" u="none" strike="noStrike" dirty="0">
                <a:solidFill>
                  <a:srgbClr val="800000"/>
                </a:solidFill>
                <a:effectLst/>
              </a:rPr>
              <a:t> с учетом репродуктивных планов </a:t>
            </a: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i="1" u="none" strike="noStrike" dirty="0" err="1">
                <a:solidFill>
                  <a:srgbClr val="800000"/>
                </a:solidFill>
                <a:effectLst/>
              </a:rPr>
              <a:t>Гистерорезектоскопия</a:t>
            </a:r>
            <a:r>
              <a:rPr lang="ru-RU" sz="2400" b="1" i="1" u="none" strike="noStrike" dirty="0">
                <a:solidFill>
                  <a:srgbClr val="800000"/>
                </a:solidFill>
                <a:effectLst/>
              </a:rPr>
              <a:t>:</a:t>
            </a:r>
            <a:endParaRPr lang="ru-RU" sz="2400" b="0" i="1" u="none" strike="noStrike" dirty="0">
              <a:solidFill>
                <a:srgbClr val="800000"/>
              </a:solidFill>
              <a:effectLst/>
            </a:endParaRPr>
          </a:p>
          <a:p>
            <a:pPr marL="457200" lvl="1" indent="0" algn="l">
              <a:buClr>
                <a:srgbClr val="FF0000"/>
              </a:buClr>
              <a:buNone/>
            </a:pPr>
            <a:r>
              <a:rPr lang="ru-RU" b="0" i="0" u="none" strike="noStrike" dirty="0">
                <a:solidFill>
                  <a:srgbClr val="800000"/>
                </a:solidFill>
                <a:effectLst/>
              </a:rPr>
              <a:t>Разделение внутриматочных </a:t>
            </a:r>
            <a:r>
              <a:rPr lang="ru-RU" b="0" i="0" u="none" strike="noStrike" dirty="0" err="1">
                <a:solidFill>
                  <a:srgbClr val="800000"/>
                </a:solidFill>
                <a:effectLst/>
              </a:rPr>
              <a:t>синехий</a:t>
            </a:r>
            <a:endParaRPr lang="ru-RU" b="0" i="0" u="none" strike="noStrike" dirty="0">
              <a:solidFill>
                <a:srgbClr val="800000"/>
              </a:solidFill>
              <a:effectLst/>
            </a:endParaRPr>
          </a:p>
          <a:p>
            <a:pPr marL="457200" lvl="1" indent="0" algn="l">
              <a:buClr>
                <a:srgbClr val="FF0000"/>
              </a:buClr>
              <a:buNone/>
            </a:pPr>
            <a:r>
              <a:rPr lang="ru-RU" dirty="0">
                <a:solidFill>
                  <a:srgbClr val="800000"/>
                </a:solidFill>
              </a:rPr>
              <a:t>Удаление </a:t>
            </a:r>
            <a:r>
              <a:rPr lang="ru-RU" dirty="0" err="1">
                <a:solidFill>
                  <a:srgbClr val="800000"/>
                </a:solidFill>
              </a:rPr>
              <a:t>субмукозных</a:t>
            </a:r>
            <a:r>
              <a:rPr lang="ru-RU" dirty="0">
                <a:solidFill>
                  <a:srgbClr val="800000"/>
                </a:solidFill>
              </a:rPr>
              <a:t> узлов</a:t>
            </a:r>
          </a:p>
          <a:p>
            <a:pPr marL="457200" lvl="1" indent="0">
              <a:buClr>
                <a:srgbClr val="FF0000"/>
              </a:buClr>
              <a:buNone/>
            </a:pPr>
            <a:r>
              <a:rPr lang="ru-RU" dirty="0">
                <a:solidFill>
                  <a:srgbClr val="800000"/>
                </a:solidFill>
              </a:rPr>
              <a:t>Резекция внутриматочной перегородки и др.</a:t>
            </a:r>
            <a:endParaRPr lang="ru-RU" b="0" i="0" u="none" strike="noStrike" dirty="0">
              <a:solidFill>
                <a:srgbClr val="800000"/>
              </a:solidFill>
              <a:effectLst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ru-RU" sz="2400" b="1" i="1" dirty="0">
                <a:solidFill>
                  <a:srgbClr val="800000"/>
                </a:solidFill>
              </a:rPr>
              <a:t>Цель</a:t>
            </a:r>
            <a:r>
              <a:rPr lang="ru-RU" sz="2400" b="1" i="1" u="none" strike="noStrike" dirty="0">
                <a:solidFill>
                  <a:srgbClr val="800000"/>
                </a:solidFill>
                <a:effectLst/>
              </a:rPr>
              <a:t>: Восстановление возможности естественного зачатия или значительного повышения эффективности программ ВРТ</a:t>
            </a:r>
          </a:p>
          <a:p>
            <a:pPr marL="0" indent="0">
              <a:buNone/>
            </a:pPr>
            <a:endParaRPr lang="x-none" sz="2400" i="1" dirty="0"/>
          </a:p>
        </p:txBody>
      </p:sp>
    </p:spTree>
    <p:extLst>
      <p:ext uri="{BB962C8B-B14F-4D97-AF65-F5344CB8AC3E}">
        <p14:creationId xmlns:p14="http://schemas.microsoft.com/office/powerpoint/2010/main" val="3369718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630D6-B2E9-A9B9-C40D-88FFD7D9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780930" cy="1325563"/>
          </a:xfrm>
        </p:spPr>
        <p:txBody>
          <a:bodyPr>
            <a:normAutofit/>
          </a:bodyPr>
          <a:lstStyle/>
          <a:p>
            <a:r>
              <a:rPr lang="ru-RU" sz="2800" b="1" i="1" u="none" strike="noStrike" dirty="0">
                <a:solidFill>
                  <a:srgbClr val="800000"/>
                </a:solidFill>
                <a:effectLst/>
              </a:rPr>
              <a:t>Успехи и достижения Республики Беларусь</a:t>
            </a:r>
            <a:br>
              <a:rPr lang="ru-RU" sz="2800" b="1" i="1" u="none" strike="noStrike" dirty="0">
                <a:solidFill>
                  <a:srgbClr val="0F1115"/>
                </a:solidFill>
                <a:effectLst/>
              </a:rPr>
            </a:br>
            <a:endParaRPr lang="x-none" sz="2800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68CC82-FF5B-7284-A35F-64CEC6420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0"/>
            <a:ext cx="10861675" cy="4864533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ru-RU" sz="3000" b="1" i="1" u="none" strike="noStrike" dirty="0">
                <a:solidFill>
                  <a:srgbClr val="800000"/>
                </a:solidFill>
                <a:effectLst/>
              </a:rPr>
              <a:t>Реализованные проекты и их эффективность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ru-RU" sz="2400" b="1" i="1" dirty="0">
                <a:solidFill>
                  <a:srgbClr val="800000"/>
                </a:solidFill>
              </a:rPr>
              <a:t>Число женщин репродуктивного возраста — 2  182 000</a:t>
            </a:r>
            <a:endParaRPr lang="ru-RU" sz="2400" b="1" i="1" u="none" strike="noStrike" dirty="0">
              <a:solidFill>
                <a:srgbClr val="800000"/>
              </a:solidFill>
              <a:effectLst/>
            </a:endParaRP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ru-RU" sz="2400" b="1" i="1" dirty="0">
                <a:solidFill>
                  <a:srgbClr val="800000"/>
                </a:solidFill>
                <a:cs typeface="Calibri"/>
              </a:rPr>
              <a:t>Показатель преждевременных родов: 4,5%</a:t>
            </a:r>
            <a:r>
              <a:rPr lang="ru-RU" sz="2400" dirty="0">
                <a:solidFill>
                  <a:srgbClr val="800000"/>
                </a:solidFill>
                <a:cs typeface="Calibri"/>
              </a:rPr>
              <a:t> </a:t>
            </a:r>
            <a:endParaRPr lang="ru-RU" sz="2400" i="1" dirty="0">
              <a:solidFill>
                <a:srgbClr val="800000"/>
              </a:solidFill>
            </a:endParaRP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ru-RU" sz="2400" b="1" i="1" dirty="0">
                <a:solidFill>
                  <a:srgbClr val="800000"/>
                </a:solidFill>
              </a:rPr>
              <a:t>Младенческая смертность </a:t>
            </a:r>
            <a:r>
              <a:rPr lang="ru-RU" sz="2400" dirty="0">
                <a:solidFill>
                  <a:srgbClr val="800000"/>
                </a:solidFill>
              </a:rPr>
              <a:t>— </a:t>
            </a:r>
            <a:r>
              <a:rPr lang="ru-RU" sz="2400" b="1" i="1" dirty="0">
                <a:solidFill>
                  <a:srgbClr val="800000"/>
                </a:solidFill>
              </a:rPr>
              <a:t>2,5%</a:t>
            </a:r>
            <a:r>
              <a:rPr lang="ru-RU" sz="1500" b="1" i="1" dirty="0">
                <a:solidFill>
                  <a:srgbClr val="800000"/>
                </a:solidFill>
              </a:rPr>
              <a:t>о</a:t>
            </a:r>
            <a:endParaRPr lang="ru-RU" sz="1500" b="1" i="1" u="none" strike="noStrike" dirty="0">
              <a:solidFill>
                <a:srgbClr val="800000"/>
              </a:solidFill>
              <a:effectLst/>
            </a:endParaRPr>
          </a:p>
          <a:p>
            <a:pPr>
              <a:buClr>
                <a:srgbClr val="FF0000"/>
              </a:buClr>
            </a:pPr>
            <a:r>
              <a:rPr lang="ru-RU" sz="2400" b="1" i="1" u="none" strike="noStrike" dirty="0">
                <a:solidFill>
                  <a:srgbClr val="800000"/>
                </a:solidFill>
                <a:effectLst/>
              </a:rPr>
              <a:t>Эффективность программ ВРТ в Республике Беларусь </a:t>
            </a:r>
          </a:p>
          <a:p>
            <a:pPr marL="457200" lvl="1" indent="0" algn="l">
              <a:buClr>
                <a:srgbClr val="FF0000"/>
              </a:buClr>
              <a:buNone/>
            </a:pPr>
            <a:r>
              <a:rPr lang="ru-RU" b="1" i="0" u="none" strike="noStrike" dirty="0">
                <a:solidFill>
                  <a:srgbClr val="800000"/>
                </a:solidFill>
                <a:effectLst/>
              </a:rPr>
              <a:t>&gt;42-45%</a:t>
            </a:r>
            <a:r>
              <a:rPr lang="ru-RU" b="0" i="0" u="none" strike="noStrike" dirty="0">
                <a:solidFill>
                  <a:srgbClr val="800000"/>
                </a:solidFill>
                <a:effectLst/>
              </a:rPr>
              <a:t> — частота наступления беременности </a:t>
            </a:r>
            <a:r>
              <a:rPr lang="ru-RU" dirty="0">
                <a:solidFill>
                  <a:srgbClr val="800000"/>
                </a:solidFill>
              </a:rPr>
              <a:t>при</a:t>
            </a:r>
            <a:r>
              <a:rPr lang="ru-RU" b="0" i="0" u="none" strike="noStrike" dirty="0">
                <a:solidFill>
                  <a:srgbClr val="800000"/>
                </a:solidFill>
                <a:effectLst/>
              </a:rPr>
              <a:t> ЭКО</a:t>
            </a:r>
          </a:p>
          <a:p>
            <a:pPr marL="457200" lvl="1" indent="0" algn="l">
              <a:buClr>
                <a:srgbClr val="FF0000"/>
              </a:buClr>
              <a:buNone/>
            </a:pPr>
            <a:r>
              <a:rPr lang="ru-RU" b="1" i="0" u="none" strike="noStrike" dirty="0">
                <a:solidFill>
                  <a:srgbClr val="800000"/>
                </a:solidFill>
                <a:effectLst/>
              </a:rPr>
              <a:t>&gt;72 000</a:t>
            </a:r>
            <a:r>
              <a:rPr lang="ru-RU" b="0" i="0" u="none" strike="noStrike" dirty="0">
                <a:solidFill>
                  <a:srgbClr val="800000"/>
                </a:solidFill>
                <a:effectLst/>
              </a:rPr>
              <a:t> — детей, рожденных с помощью ВРТ с начала открытия (1994)</a:t>
            </a:r>
            <a:endParaRPr lang="ru-RU" dirty="0">
              <a:solidFill>
                <a:srgbClr val="800000"/>
              </a:solidFill>
            </a:endParaRPr>
          </a:p>
          <a:p>
            <a:pPr marL="457200" lvl="1" indent="0" algn="l">
              <a:buClr>
                <a:srgbClr val="FF0000"/>
              </a:buClr>
              <a:buNone/>
            </a:pPr>
            <a:r>
              <a:rPr lang="ru-RU" b="1" i="1" dirty="0">
                <a:solidFill>
                  <a:srgbClr val="800000"/>
                </a:solidFill>
              </a:rPr>
              <a:t>В  2021 — 1 попытка ЭКО бесплатно, с 2026 — 2 бесплатных ЭКО</a:t>
            </a:r>
            <a:endParaRPr lang="ru-RU" b="1" i="1" u="none" strike="noStrike" dirty="0">
              <a:solidFill>
                <a:srgbClr val="800000"/>
              </a:solidFill>
              <a:effectLst/>
            </a:endParaRP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i="1" u="none" strike="noStrike" dirty="0">
                <a:solidFill>
                  <a:srgbClr val="800000"/>
                </a:solidFill>
                <a:effectLst/>
              </a:rPr>
              <a:t>Развитие </a:t>
            </a:r>
            <a:r>
              <a:rPr lang="ru-RU" sz="2400" b="1" i="1" u="none" strike="noStrike" dirty="0" err="1">
                <a:solidFill>
                  <a:srgbClr val="800000"/>
                </a:solidFill>
                <a:effectLst/>
              </a:rPr>
              <a:t>криобанков</a:t>
            </a:r>
            <a:r>
              <a:rPr lang="ru-RU" sz="2400" b="1" i="1" u="none" strike="noStrike" dirty="0">
                <a:solidFill>
                  <a:srgbClr val="800000"/>
                </a:solidFill>
                <a:effectLst/>
              </a:rPr>
              <a:t>:</a:t>
            </a:r>
            <a:endParaRPr lang="ru-RU" sz="2400" b="0" i="1" u="none" strike="noStrike" dirty="0">
              <a:solidFill>
                <a:srgbClr val="800000"/>
              </a:solidFill>
              <a:effectLst/>
            </a:endParaRPr>
          </a:p>
          <a:p>
            <a:pPr marL="457200" lvl="1" indent="0" algn="l">
              <a:buClr>
                <a:srgbClr val="FF0000"/>
              </a:buClr>
              <a:buNone/>
            </a:pPr>
            <a:r>
              <a:rPr lang="ru-RU" b="1" i="0" u="none" strike="noStrike" dirty="0">
                <a:solidFill>
                  <a:srgbClr val="800000"/>
                </a:solidFill>
                <a:effectLst/>
              </a:rPr>
              <a:t>&gt;1000</a:t>
            </a:r>
            <a:r>
              <a:rPr lang="ru-RU" b="0" i="0" u="none" strike="noStrike" dirty="0">
                <a:solidFill>
                  <a:srgbClr val="800000"/>
                </a:solidFill>
                <a:effectLst/>
              </a:rPr>
              <a:t> — образцов репродуктивного материала в </a:t>
            </a:r>
            <a:r>
              <a:rPr lang="ru-RU" b="0" i="0" u="none" strike="noStrike" dirty="0" err="1">
                <a:solidFill>
                  <a:srgbClr val="800000"/>
                </a:solidFill>
                <a:effectLst/>
              </a:rPr>
              <a:t>криохранении</a:t>
            </a:r>
            <a:endParaRPr lang="ru-RU" dirty="0">
              <a:solidFill>
                <a:srgbClr val="800000"/>
              </a:solidFill>
            </a:endParaRPr>
          </a:p>
          <a:p>
            <a:pPr marL="457200" lvl="1" indent="0" algn="l">
              <a:buClr>
                <a:srgbClr val="FF0000"/>
              </a:buClr>
              <a:buNone/>
            </a:pPr>
            <a:r>
              <a:rPr lang="ru-RU" b="1" i="0" u="none" strike="noStrike" dirty="0">
                <a:solidFill>
                  <a:srgbClr val="800000"/>
                </a:solidFill>
                <a:effectLst/>
              </a:rPr>
              <a:t>&gt;95%</a:t>
            </a:r>
            <a:r>
              <a:rPr lang="ru-RU" b="0" i="0" u="none" strike="noStrike" dirty="0">
                <a:solidFill>
                  <a:srgbClr val="800000"/>
                </a:solidFill>
                <a:effectLst/>
              </a:rPr>
              <a:t> — выживаемость </a:t>
            </a:r>
            <a:r>
              <a:rPr lang="ru-RU" b="0" i="0" u="none" strike="noStrike" dirty="0" err="1">
                <a:solidFill>
                  <a:srgbClr val="800000"/>
                </a:solidFill>
                <a:effectLst/>
              </a:rPr>
              <a:t>витрифицированных</a:t>
            </a:r>
            <a:r>
              <a:rPr lang="ru-RU" b="0" i="0" u="none" strike="noStrike" dirty="0">
                <a:solidFill>
                  <a:srgbClr val="800000"/>
                </a:solidFill>
                <a:effectLst/>
              </a:rPr>
              <a:t> ооцитов и эмбрионов</a:t>
            </a:r>
          </a:p>
          <a:p>
            <a:pPr>
              <a:buClr>
                <a:srgbClr val="FF0000"/>
              </a:buClr>
            </a:pPr>
            <a:r>
              <a:rPr lang="ru-RU" sz="2400" b="1" i="1" dirty="0">
                <a:solidFill>
                  <a:srgbClr val="800000"/>
                </a:solidFill>
              </a:rPr>
              <a:t>Внедрение </a:t>
            </a:r>
            <a:r>
              <a:rPr lang="ru-RU" sz="2400" b="1" i="1" dirty="0" err="1">
                <a:solidFill>
                  <a:srgbClr val="800000"/>
                </a:solidFill>
              </a:rPr>
              <a:t>скрининговых</a:t>
            </a:r>
            <a:r>
              <a:rPr lang="ru-RU" sz="2400" b="1" i="1" dirty="0">
                <a:solidFill>
                  <a:srgbClr val="800000"/>
                </a:solidFill>
              </a:rPr>
              <a:t> программ:</a:t>
            </a:r>
            <a:endParaRPr lang="ru-RU" sz="2400" i="1" dirty="0">
              <a:solidFill>
                <a:srgbClr val="800000"/>
              </a:solidFill>
            </a:endParaRPr>
          </a:p>
          <a:p>
            <a:pPr marL="742950" lvl="1" indent="-285750">
              <a:buClr>
                <a:srgbClr val="FF0000"/>
              </a:buClr>
            </a:pPr>
            <a:r>
              <a:rPr lang="ru-RU" dirty="0">
                <a:solidFill>
                  <a:srgbClr val="800000"/>
                </a:solidFill>
              </a:rPr>
              <a:t>За последние 5 лет —</a:t>
            </a:r>
            <a:r>
              <a:rPr lang="ru-RU" b="1" dirty="0">
                <a:solidFill>
                  <a:srgbClr val="800000"/>
                </a:solidFill>
              </a:rPr>
              <a:t> снижение на 25%</a:t>
            </a:r>
            <a:r>
              <a:rPr lang="ru-RU" dirty="0">
                <a:solidFill>
                  <a:srgbClr val="800000"/>
                </a:solidFill>
              </a:rPr>
              <a:t> числа абортов у женщин до 25 лет</a:t>
            </a:r>
          </a:p>
          <a:p>
            <a:pPr marL="742950" lvl="1" indent="-285750">
              <a:buClr>
                <a:srgbClr val="FF0000"/>
              </a:buClr>
            </a:pPr>
            <a:r>
              <a:rPr lang="ru-RU" b="1" dirty="0">
                <a:solidFill>
                  <a:srgbClr val="800000"/>
                </a:solidFill>
              </a:rPr>
              <a:t>78%</a:t>
            </a:r>
            <a:r>
              <a:rPr lang="ru-RU" dirty="0">
                <a:solidFill>
                  <a:srgbClr val="800000"/>
                </a:solidFill>
              </a:rPr>
              <a:t> — </a:t>
            </a:r>
            <a:r>
              <a:rPr lang="ru-RU" dirty="0" err="1">
                <a:solidFill>
                  <a:srgbClr val="800000"/>
                </a:solidFill>
              </a:rPr>
              <a:t>прегравидарное</a:t>
            </a:r>
            <a:r>
              <a:rPr lang="ru-RU" dirty="0">
                <a:solidFill>
                  <a:srgbClr val="800000"/>
                </a:solidFill>
              </a:rPr>
              <a:t> консультирование проводится в группах риска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ru-RU" b="0" i="0" u="none" strike="noStrike" dirty="0">
              <a:solidFill>
                <a:srgbClr val="800000"/>
              </a:solidFill>
              <a:effectLst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89763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38200" y="13898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sz="3100" i="1" dirty="0">
                <a:solidFill>
                  <a:srgbClr val="800000"/>
                </a:solidFill>
                <a:latin typeface="+mn-lt"/>
                <a:cs typeface="Arial"/>
              </a:rPr>
              <a:t>ПРЕГРАВИДАРНАЯ ПОДГОТОВКА ПЕРВОБЕРЕМЕННЫХ ЖЕНЩИН</a:t>
            </a:r>
            <a:br>
              <a:rPr lang="uk-UA" i="1" dirty="0">
                <a:solidFill>
                  <a:srgbClr val="8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13380" y="852357"/>
            <a:ext cx="10515600" cy="5779507"/>
          </a:xfrm>
        </p:spPr>
        <p:txBody>
          <a:bodyPr>
            <a:normAutofit fontScale="62500" lnSpcReduction="20000"/>
          </a:bodyPr>
          <a:lstStyle/>
          <a:p>
            <a:pPr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ru-RU" sz="3200" b="1" dirty="0">
                <a:solidFill>
                  <a:srgbClr val="800000"/>
                </a:solidFill>
              </a:rPr>
              <a:t>Оптимизация хронических заболеваний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dirty="0">
                <a:solidFill>
                  <a:srgbClr val="800000"/>
                </a:solidFill>
              </a:rPr>
              <a:t>    Нормализация массы тела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dirty="0">
                <a:solidFill>
                  <a:srgbClr val="800000"/>
                </a:solidFill>
              </a:rPr>
              <a:t>    Коррекция гормонального фона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dirty="0">
                <a:solidFill>
                  <a:srgbClr val="800000"/>
                </a:solidFill>
              </a:rPr>
              <a:t>    Ликвидация репродуктивных нарушений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dirty="0">
                <a:solidFill>
                  <a:srgbClr val="800000"/>
                </a:solidFill>
              </a:rPr>
              <a:t>    Коррекция уровня микроэлементов и витамина </a:t>
            </a:r>
            <a:r>
              <a:rPr lang="en-US" dirty="0">
                <a:solidFill>
                  <a:srgbClr val="800000"/>
                </a:solidFill>
              </a:rPr>
              <a:t>D</a:t>
            </a:r>
            <a:endParaRPr lang="ru-RU" dirty="0">
              <a:solidFill>
                <a:srgbClr val="800000"/>
              </a:solidFill>
            </a:endParaRPr>
          </a:p>
          <a:p>
            <a:pPr marL="0" indent="0">
              <a:buClr>
                <a:srgbClr val="FF0000"/>
              </a:buClr>
              <a:buNone/>
            </a:pPr>
            <a:r>
              <a:rPr lang="ru-RU" dirty="0">
                <a:solidFill>
                  <a:srgbClr val="800000"/>
                </a:solidFill>
              </a:rPr>
              <a:t>    Профилактика инфекций</a:t>
            </a:r>
          </a:p>
          <a:p>
            <a:pPr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ru-RU" sz="3200" b="1" dirty="0">
                <a:solidFill>
                  <a:srgbClr val="800000"/>
                </a:solidFill>
              </a:rPr>
              <a:t>Хроническое воспаление</a:t>
            </a:r>
          </a:p>
          <a:p>
            <a:pPr marL="265113" indent="0">
              <a:buClr>
                <a:srgbClr val="FF0000"/>
              </a:buClr>
              <a:buNone/>
            </a:pPr>
            <a:r>
              <a:rPr lang="ru-RU" dirty="0">
                <a:solidFill>
                  <a:srgbClr val="800000"/>
                </a:solidFill>
              </a:rPr>
              <a:t>Частая причина репродуктивных нарушений</a:t>
            </a:r>
          </a:p>
          <a:p>
            <a:pPr marL="265113" indent="0">
              <a:buClr>
                <a:srgbClr val="FF0000"/>
              </a:buClr>
              <a:buNone/>
            </a:pPr>
            <a:r>
              <a:rPr lang="ru-RU" dirty="0">
                <a:solidFill>
                  <a:srgbClr val="800000"/>
                </a:solidFill>
              </a:rPr>
              <a:t>Влияние на имплантацию и течение беременности</a:t>
            </a:r>
          </a:p>
          <a:p>
            <a:pPr marL="265113" indent="0">
              <a:buClr>
                <a:srgbClr val="FF0000"/>
              </a:buClr>
              <a:buNone/>
            </a:pPr>
            <a:r>
              <a:rPr lang="ru-RU" dirty="0">
                <a:solidFill>
                  <a:srgbClr val="800000"/>
                </a:solidFill>
              </a:rPr>
              <a:t>Связь с </a:t>
            </a:r>
            <a:r>
              <a:rPr lang="ru-RU" dirty="0" err="1">
                <a:solidFill>
                  <a:srgbClr val="800000"/>
                </a:solidFill>
              </a:rPr>
              <a:t>невынашиванием</a:t>
            </a:r>
            <a:r>
              <a:rPr lang="ru-RU" dirty="0">
                <a:solidFill>
                  <a:srgbClr val="800000"/>
                </a:solidFill>
              </a:rPr>
              <a:t> и акушерскими осложнениями</a:t>
            </a:r>
          </a:p>
          <a:p>
            <a:pPr marL="265113" indent="0">
              <a:buClr>
                <a:srgbClr val="FF0000"/>
              </a:buClr>
              <a:buNone/>
            </a:pPr>
            <a:r>
              <a:rPr lang="ru-RU" dirty="0">
                <a:solidFill>
                  <a:srgbClr val="800000"/>
                </a:solidFill>
              </a:rPr>
              <a:t>Ассоциация с </a:t>
            </a:r>
            <a:r>
              <a:rPr lang="ru-RU" dirty="0" err="1">
                <a:solidFill>
                  <a:srgbClr val="800000"/>
                </a:solidFill>
              </a:rPr>
              <a:t>онкопроцессами</a:t>
            </a:r>
            <a:endParaRPr lang="ru-RU" dirty="0">
              <a:solidFill>
                <a:srgbClr val="800000"/>
              </a:solidFill>
            </a:endParaRPr>
          </a:p>
          <a:p>
            <a:pPr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ru-RU" sz="3200" b="1" dirty="0">
                <a:solidFill>
                  <a:srgbClr val="800000"/>
                </a:solidFill>
              </a:rPr>
              <a:t>Роль иммуномодуляции ИНФ α2</a:t>
            </a:r>
            <a:r>
              <a:rPr lang="en-US" sz="3200" b="1" dirty="0">
                <a:solidFill>
                  <a:srgbClr val="800000"/>
                </a:solidFill>
              </a:rPr>
              <a:t>b </a:t>
            </a:r>
            <a:r>
              <a:rPr lang="ru-RU" sz="3200" b="1" dirty="0">
                <a:solidFill>
                  <a:srgbClr val="800000"/>
                </a:solidFill>
              </a:rPr>
              <a:t>с антиоксидантами 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ru-RU" sz="3200" b="1" dirty="0">
                <a:solidFill>
                  <a:srgbClr val="800000"/>
                </a:solidFill>
              </a:rPr>
              <a:t>    витаминами С и Е</a:t>
            </a:r>
          </a:p>
          <a:p>
            <a:pPr marL="265113" indent="0">
              <a:buClr>
                <a:srgbClr val="FF0000"/>
              </a:buClr>
              <a:buNone/>
            </a:pPr>
            <a:r>
              <a:rPr lang="ru-RU" dirty="0">
                <a:solidFill>
                  <a:srgbClr val="800000"/>
                </a:solidFill>
              </a:rPr>
              <a:t>Противовирусная активность</a:t>
            </a:r>
          </a:p>
          <a:p>
            <a:pPr marL="265113" indent="0">
              <a:buClr>
                <a:srgbClr val="FF0000"/>
              </a:buClr>
              <a:buNone/>
            </a:pPr>
            <a:r>
              <a:rPr lang="ru-RU" dirty="0">
                <a:solidFill>
                  <a:srgbClr val="800000"/>
                </a:solidFill>
              </a:rPr>
              <a:t>Противовоспалительное действие</a:t>
            </a:r>
          </a:p>
          <a:p>
            <a:pPr marL="265113" indent="0">
              <a:buClr>
                <a:srgbClr val="FF0000"/>
              </a:buClr>
              <a:buNone/>
            </a:pPr>
            <a:r>
              <a:rPr lang="ru-RU" dirty="0">
                <a:solidFill>
                  <a:srgbClr val="800000"/>
                </a:solidFill>
              </a:rPr>
              <a:t>Применение при хронических инфекциях</a:t>
            </a:r>
          </a:p>
          <a:p>
            <a:pPr marL="265113" indent="0">
              <a:buClr>
                <a:srgbClr val="FF0000"/>
              </a:buClr>
              <a:buNone/>
            </a:pPr>
            <a:r>
              <a:rPr lang="ru-RU" dirty="0">
                <a:solidFill>
                  <a:srgbClr val="800000"/>
                </a:solidFill>
              </a:rPr>
              <a:t>Безопасность при планировании беременности</a:t>
            </a:r>
          </a:p>
          <a:p>
            <a:pPr>
              <a:buFont typeface="Arial"/>
              <a:buChar char="•"/>
            </a:pPr>
            <a:endParaRPr lang="ru-RU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0692E1-2ED5-4A43-83C7-1DC2AACF1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368" y="664610"/>
            <a:ext cx="3316006" cy="335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5DBBBD-7DE5-4747-93FD-29064E4B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072" y="3247720"/>
            <a:ext cx="3291840" cy="2945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0799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Прямоугольник: скругленные углы 5"/>
          <p:cNvSpPr/>
          <p:nvPr/>
        </p:nvSpPr>
        <p:spPr bwMode="auto">
          <a:xfrm>
            <a:off x="7979129" y="1379078"/>
            <a:ext cx="4218273" cy="92518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99877">
              <a:defRPr/>
            </a:pPr>
            <a:endParaRPr lang="ru-RU" sz="1851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6492097"/>
              </p:ext>
            </p:extLst>
          </p:nvPr>
        </p:nvGraphicFramePr>
        <p:xfrm>
          <a:off x="2160779" y="1712562"/>
          <a:ext cx="8888124" cy="4282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 bwMode="auto">
          <a:xfrm>
            <a:off x="5193132" y="2158548"/>
            <a:ext cx="1605625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defTabSz="914354">
              <a:defRPr/>
            </a:pPr>
            <a:r>
              <a:rPr lang="ru-RU" sz="8800" b="1" dirty="0">
                <a:solidFill>
                  <a:srgbClr val="0070C0"/>
                </a:solidFill>
              </a:rPr>
              <a:t>44</a:t>
            </a:r>
            <a:endParaRPr lang="ru-RU" sz="8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5397914" y="3950771"/>
            <a:ext cx="1363488" cy="6695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defTabSz="914354">
              <a:defRPr/>
            </a:pPr>
            <a:r>
              <a:rPr lang="ru-RU" sz="3751" b="1" dirty="0">
                <a:solidFill>
                  <a:prstClr val="white">
                    <a:lumMod val="50000"/>
                  </a:prstClr>
                </a:solidFill>
              </a:rPr>
              <a:t>22</a:t>
            </a:r>
            <a:r>
              <a:rPr lang="en-US" sz="3751" b="1" dirty="0">
                <a:solidFill>
                  <a:srgbClr val="0070C0"/>
                </a:solidFill>
              </a:rPr>
              <a:t>/</a:t>
            </a:r>
            <a:r>
              <a:rPr lang="ru-RU" sz="3751" b="1" dirty="0">
                <a:solidFill>
                  <a:srgbClr val="0070C0"/>
                </a:solidFill>
              </a:rPr>
              <a:t>22</a:t>
            </a:r>
            <a:endParaRPr lang="ru-RU" sz="3200" b="1" dirty="0">
              <a:solidFill>
                <a:srgbClr val="0070C0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 bwMode="auto">
          <a:xfrm>
            <a:off x="8156450" y="2515257"/>
            <a:ext cx="2892452" cy="1718542"/>
            <a:chOff x="9314734" y="2462954"/>
            <a:chExt cx="2169339" cy="1718539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9314734" y="2462954"/>
              <a:ext cx="2169339" cy="544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>
                <a:lnSpc>
                  <a:spcPct val="80000"/>
                </a:lnSpc>
                <a:defRPr/>
              </a:pPr>
              <a:r>
                <a:rPr lang="ru-RU" dirty="0">
                  <a:solidFill>
                    <a:srgbClr val="800000"/>
                  </a:solidFill>
                </a:rPr>
                <a:t>Традиционная терапия</a:t>
              </a:r>
              <a:endParaRPr sz="1400" dirty="0">
                <a:solidFill>
                  <a:srgbClr val="800000"/>
                </a:solidFill>
              </a:endParaRPr>
            </a:p>
            <a:p>
              <a:pPr defTabSz="914354">
                <a:lnSpc>
                  <a:spcPct val="80000"/>
                </a:lnSpc>
                <a:defRPr/>
              </a:pPr>
              <a:endParaRPr lang="ru-RU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 bwMode="auto">
            <a:xfrm flipH="1">
              <a:off x="10334178" y="2711985"/>
              <a:ext cx="289628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>
                <a:defRPr/>
              </a:pPr>
              <a:r>
                <a:rPr lang="ru-RU" sz="2400" dirty="0">
                  <a:latin typeface="Arial Narrow"/>
                  <a:cs typeface="Arial Narrow"/>
                </a:rPr>
                <a:t>+</a:t>
              </a:r>
              <a:endParaRPr sz="1400" dirty="0"/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10334179" y="3719829"/>
              <a:ext cx="553163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>
                <a:defRPr/>
              </a:pPr>
              <a:r>
                <a:rPr lang="ru-RU" sz="2400" dirty="0">
                  <a:latin typeface="Arial Narrow"/>
                  <a:cs typeface="Arial Narrow"/>
                </a:rPr>
                <a:t>+</a:t>
              </a:r>
              <a:endParaRPr sz="1400" dirty="0"/>
            </a:p>
          </p:txBody>
        </p:sp>
      </p:grpSp>
      <p:sp>
        <p:nvSpPr>
          <p:cNvPr id="14" name="TextBox 13"/>
          <p:cNvSpPr txBox="1"/>
          <p:nvPr/>
        </p:nvSpPr>
        <p:spPr bwMode="auto">
          <a:xfrm rot="10800000" flipV="1">
            <a:off x="1895987" y="5284979"/>
            <a:ext cx="8192094" cy="1136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lnSpc>
                <a:spcPct val="80000"/>
              </a:lnSpc>
              <a:defRPr/>
            </a:pPr>
            <a:r>
              <a:rPr lang="ru-RU" sz="2400" b="1" i="1" dirty="0">
                <a:solidFill>
                  <a:srgbClr val="800000"/>
                </a:solidFill>
              </a:rPr>
              <a:t>Хронические инфекционно-воспалительные заболевания:</a:t>
            </a:r>
          </a:p>
          <a:p>
            <a:pPr algn="ctr" defTabSz="914354">
              <a:lnSpc>
                <a:spcPct val="80000"/>
              </a:lnSpc>
              <a:defRPr/>
            </a:pPr>
            <a:r>
              <a:rPr lang="ru-RU" sz="2000" i="1" dirty="0">
                <a:solidFill>
                  <a:srgbClr val="800000"/>
                </a:solidFill>
              </a:rPr>
              <a:t>38,6% хронический </a:t>
            </a:r>
            <a:r>
              <a:rPr lang="ru-RU" sz="2000" i="1" dirty="0" err="1">
                <a:solidFill>
                  <a:srgbClr val="800000"/>
                </a:solidFill>
              </a:rPr>
              <a:t>вульвовагинит</a:t>
            </a:r>
            <a:r>
              <a:rPr lang="ru-RU" sz="2000" i="1" dirty="0">
                <a:solidFill>
                  <a:srgbClr val="800000"/>
                </a:solidFill>
              </a:rPr>
              <a:t> </a:t>
            </a:r>
          </a:p>
          <a:p>
            <a:pPr algn="ctr" defTabSz="914354">
              <a:lnSpc>
                <a:spcPct val="80000"/>
              </a:lnSpc>
              <a:defRPr/>
            </a:pPr>
            <a:r>
              <a:rPr lang="ru-RU" sz="2000" i="1" dirty="0">
                <a:solidFill>
                  <a:srgbClr val="800000"/>
                </a:solidFill>
              </a:rPr>
              <a:t>     79,5% хронический </a:t>
            </a:r>
            <a:r>
              <a:rPr lang="ru-RU" sz="2000" i="1" dirty="0" err="1">
                <a:solidFill>
                  <a:srgbClr val="800000"/>
                </a:solidFill>
              </a:rPr>
              <a:t>сальпингоофорит</a:t>
            </a:r>
            <a:endParaRPr lang="ru-RU" sz="2000" i="1" dirty="0">
              <a:solidFill>
                <a:srgbClr val="800000"/>
              </a:solidFill>
            </a:endParaRPr>
          </a:p>
          <a:p>
            <a:pPr algn="ctr" defTabSz="914354">
              <a:lnSpc>
                <a:spcPct val="80000"/>
              </a:lnSpc>
              <a:defRPr/>
            </a:pPr>
            <a:r>
              <a:rPr lang="ru-RU" sz="2000" i="1" dirty="0">
                <a:solidFill>
                  <a:srgbClr val="800000"/>
                </a:solidFill>
              </a:rPr>
              <a:t>        61,4% хронический </a:t>
            </a:r>
            <a:r>
              <a:rPr lang="ru-RU" sz="2000" i="1" dirty="0" err="1">
                <a:solidFill>
                  <a:srgbClr val="800000"/>
                </a:solidFill>
              </a:rPr>
              <a:t>метроэндометрит</a:t>
            </a:r>
            <a:endParaRPr lang="ru-RU" sz="2000" i="1" dirty="0">
              <a:solidFill>
                <a:srgbClr val="800000"/>
              </a:solidFill>
            </a:endParaRPr>
          </a:p>
        </p:txBody>
      </p:sp>
      <p:sp>
        <p:nvSpPr>
          <p:cNvPr id="16" name="Заголовок 6"/>
          <p:cNvSpPr txBox="1"/>
          <p:nvPr/>
        </p:nvSpPr>
        <p:spPr bwMode="auto">
          <a:xfrm>
            <a:off x="234033" y="295662"/>
            <a:ext cx="11849158" cy="5597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 sz="2600" b="1" i="0">
                <a:solidFill>
                  <a:srgbClr val="0072BC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algn="l" defTabSz="914354">
              <a:lnSpc>
                <a:spcPct val="90000"/>
              </a:lnSpc>
              <a:defRPr/>
            </a:pPr>
            <a:r>
              <a:rPr lang="ru-RU" sz="2800" i="1" dirty="0">
                <a:solidFill>
                  <a:srgbClr val="800000"/>
                </a:solidFill>
                <a:latin typeface="+mj-lt"/>
                <a:cs typeface="Arial"/>
              </a:rPr>
              <a:t>ПРЕГРАВИДАРНАЯ ПОДГОТОВКА ПЕРВОБЕРЕМЕННЫХ ЖЕНЩИН</a:t>
            </a:r>
            <a:endParaRPr sz="2800" i="1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19" name="Прямоугольник: скругленные углы 18"/>
          <p:cNvSpPr/>
          <p:nvPr/>
        </p:nvSpPr>
        <p:spPr bwMode="auto">
          <a:xfrm>
            <a:off x="10747649" y="1581127"/>
            <a:ext cx="173393" cy="37463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Прямоугольник: скругленные углы 19"/>
          <p:cNvSpPr/>
          <p:nvPr/>
        </p:nvSpPr>
        <p:spPr bwMode="auto">
          <a:xfrm>
            <a:off x="11221466" y="1594288"/>
            <a:ext cx="173393" cy="37463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2" name="Группа 21"/>
          <p:cNvGrpSpPr/>
          <p:nvPr/>
        </p:nvGrpSpPr>
        <p:grpSpPr bwMode="auto">
          <a:xfrm>
            <a:off x="8218277" y="1490036"/>
            <a:ext cx="4054114" cy="2517490"/>
            <a:chOff x="6850188" y="3082686"/>
            <a:chExt cx="3030792" cy="2517491"/>
          </a:xfrm>
        </p:grpSpPr>
        <p:sp>
          <p:nvSpPr>
            <p:cNvPr id="23" name="TextBox 22"/>
            <p:cNvSpPr txBox="1"/>
            <p:nvPr/>
          </p:nvSpPr>
          <p:spPr bwMode="auto">
            <a:xfrm>
              <a:off x="8757782" y="3082686"/>
              <a:ext cx="13849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>
                <a:lnSpc>
                  <a:spcPct val="80000"/>
                </a:lnSpc>
                <a:defRPr/>
              </a:pPr>
              <a:endParaRPr lang="ru-RU">
                <a:solidFill>
                  <a:srgbClr val="FFC000"/>
                </a:solidFill>
                <a:latin typeface="Arial Narrow"/>
              </a:endParaRP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6850188" y="4612214"/>
              <a:ext cx="3030792" cy="9879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54">
                <a:lnSpc>
                  <a:spcPct val="80000"/>
                </a:lnSpc>
                <a:defRPr/>
              </a:pPr>
              <a:r>
                <a:rPr lang="ru-RU" b="1" dirty="0">
                  <a:solidFill>
                    <a:srgbClr val="4472C4"/>
                  </a:solidFill>
                </a:rPr>
                <a:t>ВИФЕРОН</a:t>
              </a:r>
              <a:r>
                <a:rPr lang="ru-RU" b="1" baseline="30000" dirty="0">
                  <a:solidFill>
                    <a:srgbClr val="4472C4"/>
                  </a:solidFill>
                </a:rPr>
                <a:t>® </a:t>
              </a:r>
              <a:r>
                <a:rPr lang="ru-RU" b="1" dirty="0">
                  <a:solidFill>
                    <a:srgbClr val="4472C4"/>
                  </a:solidFill>
                </a:rPr>
                <a:t>Суппозитории</a:t>
              </a:r>
              <a:endParaRPr lang="ru-RU" b="1" baseline="30000" dirty="0">
                <a:solidFill>
                  <a:srgbClr val="4472C4"/>
                </a:solidFill>
              </a:endParaRPr>
            </a:p>
            <a:p>
              <a:pPr defTabSz="914354">
                <a:lnSpc>
                  <a:spcPct val="80000"/>
                </a:lnSpc>
                <a:defRPr/>
              </a:pPr>
              <a:r>
                <a:rPr lang="ru-RU" b="1" dirty="0">
                  <a:solidFill>
                    <a:srgbClr val="4472C4"/>
                  </a:solidFill>
                </a:rPr>
                <a:t>3 000 000 МЕ 2р/д 10 дней</a:t>
              </a:r>
              <a:endParaRPr b="1" dirty="0">
                <a:solidFill>
                  <a:srgbClr val="4472C4"/>
                </a:solidFill>
              </a:endParaRPr>
            </a:p>
            <a:p>
              <a:pPr defTabSz="914354">
                <a:lnSpc>
                  <a:spcPct val="80000"/>
                </a:lnSpc>
                <a:defRPr/>
              </a:pPr>
              <a:r>
                <a:rPr lang="ru-RU" b="1" dirty="0">
                  <a:solidFill>
                    <a:srgbClr val="4472C4"/>
                  </a:solidFill>
                </a:rPr>
                <a:t>с постепенным снижением дозы каждые 10 дней два месяца</a:t>
              </a: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8707278" y="3131489"/>
              <a:ext cx="505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>
                <a:defRPr/>
              </a:pPr>
              <a:endParaRPr lang="ru-RU" sz="2400">
                <a:solidFill>
                  <a:srgbClr val="FFC000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 bwMode="auto">
          <a:xfrm>
            <a:off x="69893" y="1372839"/>
            <a:ext cx="10584069" cy="925185"/>
            <a:chOff x="1296203" y="1678343"/>
            <a:chExt cx="6247582" cy="693889"/>
          </a:xfrm>
          <a:solidFill>
            <a:srgbClr val="FFFFFF"/>
          </a:solidFill>
        </p:grpSpPr>
        <p:sp>
          <p:nvSpPr>
            <p:cNvPr id="27" name="Прямоугольник: скругленные углы 5"/>
            <p:cNvSpPr/>
            <p:nvPr/>
          </p:nvSpPr>
          <p:spPr bwMode="auto">
            <a:xfrm>
              <a:off x="1296203" y="1678343"/>
              <a:ext cx="2437172" cy="69388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99877">
                <a:defRPr/>
              </a:pPr>
              <a:endParaRPr lang="ru-RU" sz="1851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 bwMode="auto">
            <a:xfrm>
              <a:off x="1816845" y="1881223"/>
              <a:ext cx="758794" cy="30008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354">
                <a:lnSpc>
                  <a:spcPct val="80000"/>
                </a:lnSpc>
                <a:defRPr/>
              </a:pPr>
              <a:r>
                <a:rPr lang="ru-RU" sz="2400" dirty="0">
                  <a:solidFill>
                    <a:srgbClr val="800000"/>
                  </a:solidFill>
                </a:rPr>
                <a:t>1 группа </a:t>
              </a:r>
              <a:endParaRPr dirty="0">
                <a:solidFill>
                  <a:srgbClr val="800000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 bwMode="auto">
            <a:xfrm>
              <a:off x="6746308" y="1841778"/>
              <a:ext cx="797477" cy="2963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354">
                <a:lnSpc>
                  <a:spcPct val="80000"/>
                </a:lnSpc>
                <a:defRPr/>
              </a:pPr>
              <a:r>
                <a:rPr lang="ru-RU" sz="2400" dirty="0">
                  <a:solidFill>
                    <a:srgbClr val="FFC000"/>
                  </a:solidFill>
                </a:rPr>
                <a:t>2 группа </a:t>
              </a:r>
              <a:endParaRPr dirty="0">
                <a:solidFill>
                  <a:srgbClr val="FFC000"/>
                </a:solidFill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 bwMode="auto">
          <a:xfrm>
            <a:off x="4744187" y="3328388"/>
            <a:ext cx="2409449" cy="936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 dirty="0">
                <a:solidFill>
                  <a:schemeClr val="accent1"/>
                </a:solidFill>
              </a:rPr>
              <a:t>БЕРЕМЕННЫХ </a:t>
            </a:r>
          </a:p>
          <a:p>
            <a:pPr algn="ctr">
              <a:lnSpc>
                <a:spcPct val="80000"/>
              </a:lnSpc>
              <a:defRPr/>
            </a:pPr>
            <a:r>
              <a:rPr lang="ru-RU" b="1" dirty="0">
                <a:solidFill>
                  <a:schemeClr val="accent1"/>
                </a:solidFill>
              </a:rPr>
              <a:t>С ХИВЗ </a:t>
            </a:r>
          </a:p>
          <a:p>
            <a:pPr algn="ctr">
              <a:lnSpc>
                <a:spcPct val="80000"/>
              </a:lnSpc>
              <a:defRPr/>
            </a:pPr>
            <a:r>
              <a:rPr lang="ru-RU" b="1" dirty="0">
                <a:solidFill>
                  <a:schemeClr val="accent1"/>
                </a:solidFill>
              </a:rPr>
              <a:t>генитального тракта*</a:t>
            </a:r>
          </a:p>
          <a:p>
            <a:pPr>
              <a:lnSpc>
                <a:spcPct val="80000"/>
              </a:lnSpc>
              <a:defRPr/>
            </a:pPr>
            <a:endParaRPr sz="1400" dirty="0">
              <a:solidFill>
                <a:srgbClr val="8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8300023" y="4141557"/>
            <a:ext cx="3877347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dirty="0">
                <a:solidFill>
                  <a:srgbClr val="800000"/>
                </a:solidFill>
              </a:rPr>
              <a:t>Направленная коррекция нарушений </a:t>
            </a:r>
            <a:r>
              <a:rPr lang="ru-RU" dirty="0" err="1">
                <a:solidFill>
                  <a:srgbClr val="800000"/>
                </a:solidFill>
              </a:rPr>
              <a:t>нейтрофильных</a:t>
            </a:r>
            <a:r>
              <a:rPr lang="ru-RU" dirty="0">
                <a:solidFill>
                  <a:srgbClr val="800000"/>
                </a:solidFill>
              </a:rPr>
              <a:t> гранулоцитов</a:t>
            </a:r>
            <a:endParaRPr sz="1400" dirty="0"/>
          </a:p>
        </p:txBody>
      </p:sp>
      <p:sp>
        <p:nvSpPr>
          <p:cNvPr id="39" name="TextBox 38"/>
          <p:cNvSpPr txBox="1"/>
          <p:nvPr/>
        </p:nvSpPr>
        <p:spPr bwMode="auto">
          <a:xfrm>
            <a:off x="83251" y="6610218"/>
            <a:ext cx="11999940" cy="254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178">
              <a:defRPr/>
            </a:pPr>
            <a:r>
              <a:rPr lang="ru-RU" sz="1051" b="1" i="1" dirty="0">
                <a:solidFill>
                  <a:srgbClr val="800000"/>
                </a:solidFill>
              </a:rPr>
              <a:t>Нестерова И.В. и </a:t>
            </a:r>
            <a:r>
              <a:rPr lang="ru-RU" sz="1051" b="1" i="1" dirty="0" err="1">
                <a:solidFill>
                  <a:srgbClr val="800000"/>
                </a:solidFill>
              </a:rPr>
              <a:t>др</a:t>
            </a:r>
            <a:r>
              <a:rPr lang="ru-RU" sz="1051" b="1" i="1" dirty="0">
                <a:solidFill>
                  <a:srgbClr val="800000"/>
                </a:solidFill>
              </a:rPr>
              <a:t> .Эффективная фармакотерапия. 2022; 18 (12): 20–27.</a:t>
            </a:r>
            <a:endParaRPr b="1" i="1" dirty="0">
              <a:solidFill>
                <a:srgbClr val="80000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69893" y="2936612"/>
            <a:ext cx="42633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294" indent="-114294">
              <a:buFont typeface="Arial"/>
              <a:buChar char="•"/>
              <a:defRPr/>
            </a:pPr>
            <a:r>
              <a:rPr lang="ru-RU" dirty="0">
                <a:solidFill>
                  <a:srgbClr val="800000"/>
                </a:solidFill>
              </a:rPr>
              <a:t>Витамины и микроэлементы</a:t>
            </a:r>
            <a:endParaRPr dirty="0">
              <a:solidFill>
                <a:srgbClr val="800000"/>
              </a:solidFill>
            </a:endParaRPr>
          </a:p>
          <a:p>
            <a:pPr marL="114294" indent="-114294">
              <a:buFont typeface="Arial"/>
              <a:buChar char="•"/>
              <a:defRPr/>
            </a:pPr>
            <a:r>
              <a:rPr lang="ru-RU" dirty="0">
                <a:solidFill>
                  <a:srgbClr val="800000"/>
                </a:solidFill>
              </a:rPr>
              <a:t>Коррекция вагинального микробиоценоза</a:t>
            </a:r>
            <a:endParaRPr dirty="0">
              <a:solidFill>
                <a:srgbClr val="800000"/>
              </a:solidFill>
            </a:endParaRPr>
          </a:p>
          <a:p>
            <a:pPr marL="114294" indent="-114294">
              <a:buFont typeface="Arial"/>
              <a:buChar char="•"/>
              <a:defRPr/>
            </a:pPr>
            <a:r>
              <a:rPr lang="ru-RU" dirty="0">
                <a:solidFill>
                  <a:srgbClr val="800000"/>
                </a:solidFill>
              </a:rPr>
              <a:t>Коррекция </a:t>
            </a:r>
            <a:r>
              <a:rPr lang="ru-RU" dirty="0" err="1">
                <a:solidFill>
                  <a:srgbClr val="800000"/>
                </a:solidFill>
              </a:rPr>
              <a:t>дисбиотических</a:t>
            </a:r>
            <a:r>
              <a:rPr lang="ru-RU" dirty="0">
                <a:solidFill>
                  <a:srgbClr val="800000"/>
                </a:solidFill>
              </a:rPr>
              <a:t> нарушений слизистых ротоглотки и кишечника</a:t>
            </a:r>
            <a:endParaRPr dirty="0">
              <a:solidFill>
                <a:srgbClr val="8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7550" y="1606388"/>
            <a:ext cx="969431" cy="557245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 bwMode="auto">
          <a:xfrm rot="10800000" flipV="1">
            <a:off x="186594" y="4550355"/>
            <a:ext cx="4271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i="1" dirty="0" err="1">
                <a:solidFill>
                  <a:srgbClr val="800000"/>
                </a:solidFill>
              </a:rPr>
              <a:t>Прегравидарная</a:t>
            </a:r>
            <a:r>
              <a:rPr lang="ru-RU" sz="1400" b="1" i="1" dirty="0">
                <a:solidFill>
                  <a:srgbClr val="800000"/>
                </a:solidFill>
              </a:rPr>
              <a:t> подготовка: клинический протокол. М.: </a:t>
            </a:r>
            <a:r>
              <a:rPr lang="ru-RU" sz="1400" b="1" i="1" dirty="0" err="1">
                <a:solidFill>
                  <a:srgbClr val="800000"/>
                </a:solidFill>
              </a:rPr>
              <a:t>StatusPraesens</a:t>
            </a:r>
            <a:r>
              <a:rPr lang="ru-RU" sz="1400" b="1" i="1" dirty="0">
                <a:solidFill>
                  <a:srgbClr val="800000"/>
                </a:solidFill>
              </a:rPr>
              <a:t>, 2016</a:t>
            </a: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144944" y="2613447"/>
            <a:ext cx="252556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4">
              <a:lnSpc>
                <a:spcPct val="80000"/>
              </a:lnSpc>
              <a:defRPr/>
            </a:pPr>
            <a:r>
              <a:rPr lang="ru-RU" b="1" dirty="0">
                <a:solidFill>
                  <a:srgbClr val="800000"/>
                </a:solidFill>
              </a:rPr>
              <a:t>Традиционная терапия</a:t>
            </a:r>
            <a:endParaRPr sz="1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35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 bwMode="auto">
          <a:xfrm>
            <a:off x="6285333" y="-35016"/>
            <a:ext cx="5906668" cy="6893016"/>
          </a:xfrm>
          <a:custGeom>
            <a:avLst/>
            <a:gdLst/>
            <a:ahLst/>
            <a:cxnLst/>
            <a:rect l="l" t="t" r="r" b="b"/>
            <a:pathLst>
              <a:path w="3860800" h="4692650" extrusionOk="0">
                <a:moveTo>
                  <a:pt x="3860392" y="0"/>
                </a:moveTo>
                <a:lnTo>
                  <a:pt x="531162" y="0"/>
                </a:lnTo>
                <a:lnTo>
                  <a:pt x="529780" y="2856"/>
                </a:lnTo>
                <a:lnTo>
                  <a:pt x="510353" y="43886"/>
                </a:lnTo>
                <a:lnTo>
                  <a:pt x="491260" y="85102"/>
                </a:lnTo>
                <a:lnTo>
                  <a:pt x="472502" y="126505"/>
                </a:lnTo>
                <a:lnTo>
                  <a:pt x="454081" y="168090"/>
                </a:lnTo>
                <a:lnTo>
                  <a:pt x="435998" y="209858"/>
                </a:lnTo>
                <a:lnTo>
                  <a:pt x="418256" y="251807"/>
                </a:lnTo>
                <a:lnTo>
                  <a:pt x="400855" y="293933"/>
                </a:lnTo>
                <a:lnTo>
                  <a:pt x="383798" y="336237"/>
                </a:lnTo>
                <a:lnTo>
                  <a:pt x="367087" y="378716"/>
                </a:lnTo>
                <a:lnTo>
                  <a:pt x="350723" y="421368"/>
                </a:lnTo>
                <a:lnTo>
                  <a:pt x="334708" y="464191"/>
                </a:lnTo>
                <a:lnTo>
                  <a:pt x="319043" y="507185"/>
                </a:lnTo>
                <a:lnTo>
                  <a:pt x="303731" y="550346"/>
                </a:lnTo>
                <a:lnTo>
                  <a:pt x="288774" y="593674"/>
                </a:lnTo>
                <a:lnTo>
                  <a:pt x="274172" y="637167"/>
                </a:lnTo>
                <a:lnTo>
                  <a:pt x="259927" y="680822"/>
                </a:lnTo>
                <a:lnTo>
                  <a:pt x="246043" y="724639"/>
                </a:lnTo>
                <a:lnTo>
                  <a:pt x="232519" y="768615"/>
                </a:lnTo>
                <a:lnTo>
                  <a:pt x="219358" y="812749"/>
                </a:lnTo>
                <a:lnTo>
                  <a:pt x="206562" y="857038"/>
                </a:lnTo>
                <a:lnTo>
                  <a:pt x="194132" y="901482"/>
                </a:lnTo>
                <a:lnTo>
                  <a:pt x="182070" y="946079"/>
                </a:lnTo>
                <a:lnTo>
                  <a:pt x="170378" y="990826"/>
                </a:lnTo>
                <a:lnTo>
                  <a:pt x="159058" y="1035722"/>
                </a:lnTo>
                <a:lnTo>
                  <a:pt x="148110" y="1080765"/>
                </a:lnTo>
                <a:lnTo>
                  <a:pt x="137538" y="1125954"/>
                </a:lnTo>
                <a:lnTo>
                  <a:pt x="127343" y="1171286"/>
                </a:lnTo>
                <a:lnTo>
                  <a:pt x="117526" y="1216761"/>
                </a:lnTo>
                <a:lnTo>
                  <a:pt x="108090" y="1262376"/>
                </a:lnTo>
                <a:lnTo>
                  <a:pt x="99035" y="1308130"/>
                </a:lnTo>
                <a:lnTo>
                  <a:pt x="90364" y="1354020"/>
                </a:lnTo>
                <a:lnTo>
                  <a:pt x="82079" y="1400045"/>
                </a:lnTo>
                <a:lnTo>
                  <a:pt x="74181" y="1446204"/>
                </a:lnTo>
                <a:lnTo>
                  <a:pt x="66672" y="1492494"/>
                </a:lnTo>
                <a:lnTo>
                  <a:pt x="59553" y="1538915"/>
                </a:lnTo>
                <a:lnTo>
                  <a:pt x="52827" y="1585463"/>
                </a:lnTo>
                <a:lnTo>
                  <a:pt x="46495" y="1632138"/>
                </a:lnTo>
                <a:lnTo>
                  <a:pt x="40559" y="1678937"/>
                </a:lnTo>
                <a:lnTo>
                  <a:pt x="35021" y="1725859"/>
                </a:lnTo>
                <a:lnTo>
                  <a:pt x="29882" y="1772903"/>
                </a:lnTo>
                <a:lnTo>
                  <a:pt x="25144" y="1820065"/>
                </a:lnTo>
                <a:lnTo>
                  <a:pt x="20809" y="1867346"/>
                </a:lnTo>
                <a:lnTo>
                  <a:pt x="16879" y="1914742"/>
                </a:lnTo>
                <a:lnTo>
                  <a:pt x="13355" y="1962253"/>
                </a:lnTo>
                <a:lnTo>
                  <a:pt x="10239" y="2009876"/>
                </a:lnTo>
                <a:lnTo>
                  <a:pt x="7533" y="2057610"/>
                </a:lnTo>
                <a:lnTo>
                  <a:pt x="5238" y="2105453"/>
                </a:lnTo>
                <a:lnTo>
                  <a:pt x="3357" y="2153403"/>
                </a:lnTo>
                <a:lnTo>
                  <a:pt x="1891" y="2201459"/>
                </a:lnTo>
                <a:lnTo>
                  <a:pt x="841" y="2249618"/>
                </a:lnTo>
                <a:lnTo>
                  <a:pt x="210" y="2297880"/>
                </a:lnTo>
                <a:lnTo>
                  <a:pt x="0" y="2346242"/>
                </a:lnTo>
                <a:lnTo>
                  <a:pt x="210" y="2394603"/>
                </a:lnTo>
                <a:lnTo>
                  <a:pt x="841" y="2442865"/>
                </a:lnTo>
                <a:lnTo>
                  <a:pt x="1891" y="2491024"/>
                </a:lnTo>
                <a:lnTo>
                  <a:pt x="3357" y="2539079"/>
                </a:lnTo>
                <a:lnTo>
                  <a:pt x="5238" y="2587029"/>
                </a:lnTo>
                <a:lnTo>
                  <a:pt x="7533" y="2634872"/>
                </a:lnTo>
                <a:lnTo>
                  <a:pt x="10239" y="2682606"/>
                </a:lnTo>
                <a:lnTo>
                  <a:pt x="13355" y="2730229"/>
                </a:lnTo>
                <a:lnTo>
                  <a:pt x="16879" y="2777739"/>
                </a:lnTo>
                <a:lnTo>
                  <a:pt x="20809" y="2825136"/>
                </a:lnTo>
                <a:lnTo>
                  <a:pt x="25144" y="2872416"/>
                </a:lnTo>
                <a:lnTo>
                  <a:pt x="29882" y="2919579"/>
                </a:lnTo>
                <a:lnTo>
                  <a:pt x="35021" y="2966622"/>
                </a:lnTo>
                <a:lnTo>
                  <a:pt x="40559" y="3013544"/>
                </a:lnTo>
                <a:lnTo>
                  <a:pt x="46495" y="3060343"/>
                </a:lnTo>
                <a:lnTo>
                  <a:pt x="52827" y="3107018"/>
                </a:lnTo>
                <a:lnTo>
                  <a:pt x="59553" y="3153566"/>
                </a:lnTo>
                <a:lnTo>
                  <a:pt x="66672" y="3199986"/>
                </a:lnTo>
                <a:lnTo>
                  <a:pt x="74181" y="3246276"/>
                </a:lnTo>
                <a:lnTo>
                  <a:pt x="82079" y="3292435"/>
                </a:lnTo>
                <a:lnTo>
                  <a:pt x="90364" y="3338460"/>
                </a:lnTo>
                <a:lnTo>
                  <a:pt x="99035" y="3384350"/>
                </a:lnTo>
                <a:lnTo>
                  <a:pt x="108090" y="3430103"/>
                </a:lnTo>
                <a:lnTo>
                  <a:pt x="117526" y="3475718"/>
                </a:lnTo>
                <a:lnTo>
                  <a:pt x="127343" y="3521193"/>
                </a:lnTo>
                <a:lnTo>
                  <a:pt x="137538" y="3566525"/>
                </a:lnTo>
                <a:lnTo>
                  <a:pt x="148110" y="3611714"/>
                </a:lnTo>
                <a:lnTo>
                  <a:pt x="159058" y="3656757"/>
                </a:lnTo>
                <a:lnTo>
                  <a:pt x="170378" y="3701653"/>
                </a:lnTo>
                <a:lnTo>
                  <a:pt x="182070" y="3746400"/>
                </a:lnTo>
                <a:lnTo>
                  <a:pt x="194132" y="3790996"/>
                </a:lnTo>
                <a:lnTo>
                  <a:pt x="206562" y="3835440"/>
                </a:lnTo>
                <a:lnTo>
                  <a:pt x="219358" y="3879729"/>
                </a:lnTo>
                <a:lnTo>
                  <a:pt x="232519" y="3923863"/>
                </a:lnTo>
                <a:lnTo>
                  <a:pt x="246043" y="3967839"/>
                </a:lnTo>
                <a:lnTo>
                  <a:pt x="259927" y="4011655"/>
                </a:lnTo>
                <a:lnTo>
                  <a:pt x="274172" y="4055311"/>
                </a:lnTo>
                <a:lnTo>
                  <a:pt x="288774" y="4098803"/>
                </a:lnTo>
                <a:lnTo>
                  <a:pt x="303731" y="4142131"/>
                </a:lnTo>
                <a:lnTo>
                  <a:pt x="319043" y="4185292"/>
                </a:lnTo>
                <a:lnTo>
                  <a:pt x="334708" y="4228286"/>
                </a:lnTo>
                <a:lnTo>
                  <a:pt x="350723" y="4271109"/>
                </a:lnTo>
                <a:lnTo>
                  <a:pt x="367087" y="4313761"/>
                </a:lnTo>
                <a:lnTo>
                  <a:pt x="383798" y="4356239"/>
                </a:lnTo>
                <a:lnTo>
                  <a:pt x="400855" y="4398543"/>
                </a:lnTo>
                <a:lnTo>
                  <a:pt x="418256" y="4440670"/>
                </a:lnTo>
                <a:lnTo>
                  <a:pt x="435998" y="4482618"/>
                </a:lnTo>
                <a:lnTo>
                  <a:pt x="454081" y="4524386"/>
                </a:lnTo>
                <a:lnTo>
                  <a:pt x="472502" y="4565971"/>
                </a:lnTo>
                <a:lnTo>
                  <a:pt x="491260" y="4607373"/>
                </a:lnTo>
                <a:lnTo>
                  <a:pt x="510353" y="4648590"/>
                </a:lnTo>
                <a:lnTo>
                  <a:pt x="529780" y="4689619"/>
                </a:lnTo>
                <a:lnTo>
                  <a:pt x="531160" y="4692472"/>
                </a:lnTo>
                <a:lnTo>
                  <a:pt x="3860392" y="4692472"/>
                </a:lnTo>
                <a:lnTo>
                  <a:pt x="3860392" y="0"/>
                </a:lnTo>
                <a:close/>
              </a:path>
            </a:pathLst>
          </a:custGeom>
          <a:solidFill>
            <a:srgbClr val="0072B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2351" dirty="0"/>
          </a:p>
        </p:txBody>
      </p:sp>
      <p:sp>
        <p:nvSpPr>
          <p:cNvPr id="2" name="object 2"/>
          <p:cNvSpPr txBox="1"/>
          <p:nvPr/>
        </p:nvSpPr>
        <p:spPr bwMode="auto">
          <a:xfrm>
            <a:off x="302626" y="269147"/>
            <a:ext cx="5960289" cy="404887"/>
          </a:xfrm>
          <a:prstGeom prst="rect">
            <a:avLst/>
          </a:prstGeom>
        </p:spPr>
        <p:txBody>
          <a:bodyPr vert="horz" wrap="square" lIns="0" tIns="16923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21" marR="6769">
              <a:lnSpc>
                <a:spcPct val="90000"/>
              </a:lnSpc>
              <a:spcBef>
                <a:spcPts val="400"/>
              </a:spcBef>
              <a:defRPr/>
            </a:pPr>
            <a:r>
              <a:rPr lang="ru-RU" sz="2800" b="1" i="1" dirty="0">
                <a:solidFill>
                  <a:srgbClr val="800000"/>
                </a:solidFill>
              </a:rPr>
              <a:t>ЭФФЕКТЫ ТЕРАПИИ</a:t>
            </a:r>
            <a:endParaRPr sz="2800" b="1" i="1" dirty="0">
              <a:solidFill>
                <a:srgbClr val="800000"/>
              </a:solidFill>
            </a:endParaRPr>
          </a:p>
        </p:txBody>
      </p:sp>
      <p:sp>
        <p:nvSpPr>
          <p:cNvPr id="57" name="Дуга 56"/>
          <p:cNvSpPr/>
          <p:nvPr/>
        </p:nvSpPr>
        <p:spPr bwMode="auto">
          <a:xfrm rot="6300000">
            <a:off x="9361501" y="3213741"/>
            <a:ext cx="1732009" cy="2309345"/>
          </a:xfrm>
          <a:prstGeom prst="arc">
            <a:avLst>
              <a:gd name="adj1" fmla="val 15350466"/>
              <a:gd name="adj2" fmla="val 21162950"/>
            </a:avLst>
          </a:prstGeom>
          <a:ln w="25400" cap="rnd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 sz="2351"/>
          </a:p>
        </p:txBody>
      </p:sp>
      <p:grpSp>
        <p:nvGrpSpPr>
          <p:cNvPr id="16" name="Группа 15"/>
          <p:cNvGrpSpPr/>
          <p:nvPr/>
        </p:nvGrpSpPr>
        <p:grpSpPr bwMode="auto">
          <a:xfrm>
            <a:off x="8874529" y="1982377"/>
            <a:ext cx="3193126" cy="2394845"/>
            <a:chOff x="7263621" y="1607353"/>
            <a:chExt cx="1796133" cy="1796134"/>
          </a:xfrm>
        </p:grpSpPr>
        <p:grpSp>
          <p:nvGrpSpPr>
            <p:cNvPr id="56" name="Группа 55"/>
            <p:cNvGrpSpPr/>
            <p:nvPr/>
          </p:nvGrpSpPr>
          <p:grpSpPr bwMode="auto">
            <a:xfrm>
              <a:off x="7263621" y="1607353"/>
              <a:ext cx="1796133" cy="1796134"/>
              <a:chOff x="6446448" y="541717"/>
              <a:chExt cx="1437913" cy="1437913"/>
            </a:xfrm>
          </p:grpSpPr>
          <p:sp>
            <p:nvSpPr>
              <p:cNvPr id="58" name="Овал 57"/>
              <p:cNvSpPr/>
              <p:nvPr/>
            </p:nvSpPr>
            <p:spPr bwMode="auto">
              <a:xfrm>
                <a:off x="6446448" y="541717"/>
                <a:ext cx="1437913" cy="1437913"/>
              </a:xfrm>
              <a:prstGeom prst="ellipse">
                <a:avLst/>
              </a:prstGeom>
              <a:solidFill>
                <a:schemeClr val="bg1"/>
              </a:solidFill>
              <a:ln w="4762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3200">
                  <a:latin typeface="Arial Narrow"/>
                </a:endParaRPr>
              </a:p>
            </p:txBody>
          </p:sp>
          <p:grpSp>
            <p:nvGrpSpPr>
              <p:cNvPr id="59" name="Группа 58"/>
              <p:cNvGrpSpPr/>
              <p:nvPr/>
            </p:nvGrpSpPr>
            <p:grpSpPr bwMode="auto">
              <a:xfrm>
                <a:off x="6840342" y="714320"/>
                <a:ext cx="917846" cy="653246"/>
                <a:chOff x="6971144" y="1190346"/>
                <a:chExt cx="917846" cy="653246"/>
              </a:xfrm>
            </p:grpSpPr>
            <p:sp>
              <p:nvSpPr>
                <p:cNvPr id="60" name="TextBox 59"/>
                <p:cNvSpPr txBox="1"/>
                <p:nvPr/>
              </p:nvSpPr>
              <p:spPr bwMode="auto">
                <a:xfrm>
                  <a:off x="7040112" y="1190346"/>
                  <a:ext cx="569351" cy="4619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4400" b="1" dirty="0">
                      <a:solidFill>
                        <a:srgbClr val="F9AF00"/>
                      </a:solidFill>
                    </a:rPr>
                    <a:t>77%</a:t>
                  </a: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 bwMode="auto">
                <a:xfrm>
                  <a:off x="6971144" y="1649557"/>
                  <a:ext cx="917846" cy="1940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80000"/>
                    </a:lnSpc>
                    <a:defRPr/>
                  </a:pPr>
                  <a:endParaRPr lang="ru-RU" spc="-27" dirty="0">
                    <a:solidFill>
                      <a:srgbClr val="0072BC"/>
                    </a:solidFill>
                    <a:latin typeface="Arial Narrow"/>
                  </a:endParaRPr>
                </a:p>
              </p:txBody>
            </p:sp>
          </p:grpSp>
        </p:grpSp>
        <p:sp>
          <p:nvSpPr>
            <p:cNvPr id="81" name="TextBox 80"/>
            <p:cNvSpPr txBox="1"/>
            <p:nvPr/>
          </p:nvSpPr>
          <p:spPr bwMode="auto">
            <a:xfrm flipH="1">
              <a:off x="7644408" y="2353029"/>
              <a:ext cx="201225" cy="242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endParaRPr lang="ru-RU" dirty="0">
                <a:solidFill>
                  <a:srgbClr val="0072BC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 bwMode="auto">
          <a:xfrm>
            <a:off x="9049184" y="2862308"/>
            <a:ext cx="2768802" cy="99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0072BC"/>
                </a:solidFill>
              </a:rPr>
              <a:t>Беременность завершилась срочными родами</a:t>
            </a:r>
          </a:p>
        </p:txBody>
      </p:sp>
      <p:sp>
        <p:nvSpPr>
          <p:cNvPr id="61" name="Полилиния 60"/>
          <p:cNvSpPr/>
          <p:nvPr/>
        </p:nvSpPr>
        <p:spPr bwMode="auto">
          <a:xfrm flipH="1">
            <a:off x="7065233" y="323807"/>
            <a:ext cx="5068390" cy="1343663"/>
          </a:xfrm>
          <a:custGeom>
            <a:avLst/>
            <a:gdLst>
              <a:gd name="connsiteX0" fmla="*/ 0 w 3476107"/>
              <a:gd name="connsiteY0" fmla="*/ 0 h 852448"/>
              <a:gd name="connsiteX1" fmla="*/ 3049883 w 3476107"/>
              <a:gd name="connsiteY1" fmla="*/ 0 h 852448"/>
              <a:gd name="connsiteX2" fmla="*/ 3476107 w 3476107"/>
              <a:gd name="connsiteY2" fmla="*/ 426224 h 852448"/>
              <a:gd name="connsiteX3" fmla="*/ 3049883 w 3476107"/>
              <a:gd name="connsiteY3" fmla="*/ 852448 h 852448"/>
              <a:gd name="connsiteX4" fmla="*/ 0 w 3476107"/>
              <a:gd name="connsiteY4" fmla="*/ 852448 h 85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107" h="852448" extrusionOk="0">
                <a:moveTo>
                  <a:pt x="0" y="0"/>
                </a:moveTo>
                <a:lnTo>
                  <a:pt x="3049883" y="0"/>
                </a:lnTo>
                <a:cubicBezTo>
                  <a:pt x="3285280" y="0"/>
                  <a:pt x="3476107" y="190827"/>
                  <a:pt x="3476107" y="426224"/>
                </a:cubicBezTo>
                <a:cubicBezTo>
                  <a:pt x="3476107" y="661621"/>
                  <a:pt x="3285280" y="852448"/>
                  <a:pt x="3049883" y="852448"/>
                </a:cubicBezTo>
                <a:lnTo>
                  <a:pt x="0" y="852448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2351"/>
          </a:p>
        </p:txBody>
      </p:sp>
      <p:sp>
        <p:nvSpPr>
          <p:cNvPr id="68" name="TextBox 67"/>
          <p:cNvSpPr txBox="1"/>
          <p:nvPr/>
        </p:nvSpPr>
        <p:spPr bwMode="auto">
          <a:xfrm>
            <a:off x="302626" y="1314479"/>
            <a:ext cx="50751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8">
              <a:defRPr/>
            </a:pPr>
            <a:r>
              <a:rPr lang="ru-RU" sz="2000" dirty="0">
                <a:solidFill>
                  <a:srgbClr val="800000"/>
                </a:solidFill>
              </a:rPr>
              <a:t>МОРФОЛОГИЧЕСКИЙ МОНИТОРИНГ СОСТОЯНИЯ ЭНДОМЕТРИЯ ПОСЛЕ ЛЕЧЕНИЯ</a:t>
            </a:r>
            <a:endParaRPr sz="2000" dirty="0">
              <a:solidFill>
                <a:srgbClr val="800000"/>
              </a:solidFill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953696"/>
              </p:ext>
            </p:extLst>
          </p:nvPr>
        </p:nvGraphicFramePr>
        <p:xfrm>
          <a:off x="-338934" y="1986312"/>
          <a:ext cx="6914443" cy="3607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2" name="Прямоугольник 71"/>
          <p:cNvSpPr/>
          <p:nvPr/>
        </p:nvSpPr>
        <p:spPr bwMode="auto">
          <a:xfrm>
            <a:off x="2" y="6512594"/>
            <a:ext cx="6868474" cy="25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178">
              <a:defRPr/>
            </a:pPr>
            <a:r>
              <a:rPr lang="ru-RU" sz="1051" b="1" i="1" dirty="0" err="1">
                <a:solidFill>
                  <a:srgbClr val="800000"/>
                </a:solidFill>
              </a:rPr>
              <a:t>Каграманова</a:t>
            </a:r>
            <a:r>
              <a:rPr lang="ru-RU" sz="1051" b="1" i="1" dirty="0">
                <a:solidFill>
                  <a:srgbClr val="800000"/>
                </a:solidFill>
              </a:rPr>
              <a:t> Ж.А. и др. Вопросы гинекологии, акушерства и перинатологии. 2019; 18(3): 35–45. </a:t>
            </a:r>
            <a:endParaRPr b="1" i="1" dirty="0">
              <a:solidFill>
                <a:srgbClr val="8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7308839" y="323807"/>
            <a:ext cx="458053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>
              <a:defRPr/>
            </a:pPr>
            <a:r>
              <a:rPr lang="ru-RU" sz="2400" b="1" dirty="0">
                <a:solidFill>
                  <a:schemeClr val="accent1"/>
                </a:solidFill>
                <a:cs typeface="Times New Roman"/>
              </a:rPr>
              <a:t>Исходы последующей беременности</a:t>
            </a:r>
            <a:endParaRPr sz="2400" b="1" dirty="0">
              <a:solidFill>
                <a:schemeClr val="accent1"/>
              </a:solidFill>
            </a:endParaRPr>
          </a:p>
          <a:p>
            <a:pPr algn="ctr" defTabSz="457178">
              <a:defRPr/>
            </a:pPr>
            <a:r>
              <a:rPr lang="ru-RU" sz="2400" b="1" dirty="0">
                <a:solidFill>
                  <a:schemeClr val="accent1"/>
                </a:solidFill>
                <a:cs typeface="Times New Roman"/>
              </a:rPr>
              <a:t>(18 пациенток)</a:t>
            </a:r>
            <a:endParaRPr sz="2400" b="1" dirty="0">
              <a:solidFill>
                <a:schemeClr val="accent1"/>
              </a:solidFill>
            </a:endParaRPr>
          </a:p>
        </p:txBody>
      </p:sp>
      <p:grpSp>
        <p:nvGrpSpPr>
          <p:cNvPr id="78" name="Группа 77"/>
          <p:cNvGrpSpPr/>
          <p:nvPr/>
        </p:nvGrpSpPr>
        <p:grpSpPr bwMode="auto">
          <a:xfrm>
            <a:off x="6929109" y="4269376"/>
            <a:ext cx="5776495" cy="3542746"/>
            <a:chOff x="4680139" y="-269742"/>
            <a:chExt cx="3249278" cy="2657059"/>
          </a:xfrm>
        </p:grpSpPr>
        <p:sp>
          <p:nvSpPr>
            <p:cNvPr id="83" name="Овал 82"/>
            <p:cNvSpPr/>
            <p:nvPr/>
          </p:nvSpPr>
          <p:spPr bwMode="auto">
            <a:xfrm>
              <a:off x="4680139" y="-269742"/>
              <a:ext cx="1796134" cy="1796134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3200">
                <a:latin typeface="Arial Narrow"/>
              </a:endParaRPr>
            </a:p>
          </p:txBody>
        </p:sp>
        <p:sp>
          <p:nvSpPr>
            <p:cNvPr id="82" name="TextBox 81"/>
            <p:cNvSpPr txBox="1"/>
            <p:nvPr/>
          </p:nvSpPr>
          <p:spPr bwMode="auto">
            <a:xfrm flipH="1">
              <a:off x="7607679" y="2087235"/>
              <a:ext cx="321738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endParaRPr lang="ru-RU" sz="2400">
                <a:solidFill>
                  <a:srgbClr val="0072BC"/>
                </a:solidFill>
                <a:latin typeface="Arial Narrow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 bwMode="auto">
          <a:xfrm>
            <a:off x="6692615" y="4774474"/>
            <a:ext cx="3666112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0070C0"/>
                </a:solidFill>
              </a:rPr>
              <a:t>Оценка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0070C0"/>
                </a:solidFill>
              </a:rPr>
              <a:t>новорождённых </a:t>
            </a:r>
            <a:endParaRPr sz="2400" b="1" dirty="0"/>
          </a:p>
          <a:p>
            <a:pPr algn="ctr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0070C0"/>
                </a:solidFill>
              </a:rPr>
              <a:t>по шкале </a:t>
            </a:r>
            <a:r>
              <a:rPr lang="ru-RU" sz="2400" b="1" dirty="0" err="1">
                <a:solidFill>
                  <a:srgbClr val="0070C0"/>
                </a:solidFill>
              </a:rPr>
              <a:t>Апгар</a:t>
            </a:r>
            <a:endParaRPr lang="ru-RU" sz="2400" b="1" dirty="0">
              <a:solidFill>
                <a:srgbClr val="0070C0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F9AF00"/>
                </a:solidFill>
              </a:rPr>
              <a:t>8-9 баллов</a:t>
            </a:r>
            <a:endParaRPr sz="2400" dirty="0"/>
          </a:p>
        </p:txBody>
      </p:sp>
      <p:sp>
        <p:nvSpPr>
          <p:cNvPr id="122" name="Овал 121"/>
          <p:cNvSpPr/>
          <p:nvPr/>
        </p:nvSpPr>
        <p:spPr bwMode="auto">
          <a:xfrm>
            <a:off x="6390600" y="1806737"/>
            <a:ext cx="2497439" cy="1893949"/>
          </a:xfrm>
          <a:prstGeom prst="ellipse">
            <a:avLst/>
          </a:prstGeom>
          <a:solidFill>
            <a:srgbClr val="0070C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79" name="TextBox 78"/>
          <p:cNvSpPr txBox="1"/>
          <p:nvPr/>
        </p:nvSpPr>
        <p:spPr bwMode="auto">
          <a:xfrm>
            <a:off x="6390600" y="2022365"/>
            <a:ext cx="2483933" cy="1286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bg1"/>
                </a:solidFill>
              </a:rPr>
              <a:t>После проведения </a:t>
            </a:r>
            <a:r>
              <a:rPr lang="ru-RU" sz="2400" b="1" dirty="0" err="1">
                <a:solidFill>
                  <a:schemeClr val="bg1"/>
                </a:solidFill>
              </a:rPr>
              <a:t>прегравидарной</a:t>
            </a:r>
            <a:r>
              <a:rPr lang="ru-RU" sz="2400" b="1" dirty="0">
                <a:solidFill>
                  <a:schemeClr val="bg1"/>
                </a:solidFill>
              </a:rPr>
              <a:t> подготовки</a:t>
            </a:r>
            <a:endParaRPr sz="2400" b="1" dirty="0"/>
          </a:p>
        </p:txBody>
      </p:sp>
      <p:sp>
        <p:nvSpPr>
          <p:cNvPr id="88" name="Дуга 87"/>
          <p:cNvSpPr/>
          <p:nvPr/>
        </p:nvSpPr>
        <p:spPr bwMode="auto">
          <a:xfrm rot="4286827" flipV="1">
            <a:off x="8236173" y="2145104"/>
            <a:ext cx="1732009" cy="2309345"/>
          </a:xfrm>
          <a:prstGeom prst="arc">
            <a:avLst>
              <a:gd name="adj1" fmla="val 16450231"/>
              <a:gd name="adj2" fmla="val 21162950"/>
            </a:avLst>
          </a:prstGeom>
          <a:ln w="25400" cap="rnd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 sz="2351"/>
          </a:p>
        </p:txBody>
      </p:sp>
    </p:spTree>
    <p:extLst>
      <p:ext uri="{BB962C8B-B14F-4D97-AF65-F5344CB8AC3E}">
        <p14:creationId xmlns:p14="http://schemas.microsoft.com/office/powerpoint/2010/main" val="666335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7931" y="1605390"/>
            <a:ext cx="9742880" cy="4088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  <a:buClr>
                <a:srgbClr val="FF0000"/>
              </a:buClr>
            </a:pPr>
            <a:endParaRPr lang="ru-RU" sz="2400" i="1" dirty="0">
              <a:solidFill>
                <a:srgbClr val="800000"/>
              </a:solidFill>
            </a:endParaRPr>
          </a:p>
          <a:p>
            <a:pPr marL="536575" indent="-357188" eaLnBrk="0" hangingPunct="0">
              <a:lnSpc>
                <a:spcPct val="120000"/>
              </a:lnSpc>
              <a:buClr>
                <a:srgbClr val="FF0000"/>
              </a:buClr>
              <a:buFont typeface="Wingdings" charset="2"/>
              <a:buChar char="S"/>
            </a:pPr>
            <a:r>
              <a:rPr lang="ru-RU" sz="2500" i="1" dirty="0">
                <a:solidFill>
                  <a:srgbClr val="800000"/>
                </a:solidFill>
              </a:rPr>
              <a:t>Демографическая ситуация в мире характеризуется прогрессирующим спадом рождаемости и убылью населения</a:t>
            </a:r>
          </a:p>
          <a:p>
            <a:pPr marL="536575" indent="-357188" eaLnBrk="0" hangingPunct="0">
              <a:lnSpc>
                <a:spcPct val="120000"/>
              </a:lnSpc>
              <a:buClr>
                <a:srgbClr val="FF0000"/>
              </a:buClr>
              <a:buFont typeface="Wingdings" charset="2"/>
              <a:buChar char="S"/>
            </a:pPr>
            <a:r>
              <a:rPr lang="en-US" sz="2500" i="1" dirty="0" err="1">
                <a:solidFill>
                  <a:srgbClr val="800000"/>
                </a:solidFill>
              </a:rPr>
              <a:t>Современные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en-US" sz="2500" i="1" dirty="0" err="1">
                <a:solidFill>
                  <a:srgbClr val="800000"/>
                </a:solidFill>
              </a:rPr>
              <a:t>вызовы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en-US" sz="2500" i="1" dirty="0" err="1">
                <a:solidFill>
                  <a:srgbClr val="800000"/>
                </a:solidFill>
              </a:rPr>
              <a:t>требуют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ru-RU" sz="2500" i="1" dirty="0">
                <a:solidFill>
                  <a:srgbClr val="800000"/>
                </a:solidFill>
              </a:rPr>
              <a:t>внедрения </a:t>
            </a:r>
            <a:r>
              <a:rPr lang="en-US" sz="2500" i="1" dirty="0" err="1">
                <a:solidFill>
                  <a:srgbClr val="800000"/>
                </a:solidFill>
              </a:rPr>
              <a:t>инновационных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en-US" sz="2500" i="1" dirty="0" err="1">
                <a:solidFill>
                  <a:srgbClr val="800000"/>
                </a:solidFill>
              </a:rPr>
              <a:t>подходов</a:t>
            </a:r>
            <a:r>
              <a:rPr lang="en-US" sz="2500" i="1" dirty="0">
                <a:solidFill>
                  <a:srgbClr val="800000"/>
                </a:solidFill>
              </a:rPr>
              <a:t> в </a:t>
            </a:r>
            <a:r>
              <a:rPr lang="ru-RU" sz="2500" i="1" dirty="0">
                <a:solidFill>
                  <a:srgbClr val="800000"/>
                </a:solidFill>
              </a:rPr>
              <a:t>медицин</a:t>
            </a:r>
            <a:r>
              <a:rPr lang="en-US" sz="2500" i="1" dirty="0" err="1">
                <a:solidFill>
                  <a:srgbClr val="800000"/>
                </a:solidFill>
              </a:rPr>
              <a:t>ск</a:t>
            </a:r>
            <a:r>
              <a:rPr lang="ru-RU" sz="2500" i="1" dirty="0" err="1">
                <a:solidFill>
                  <a:srgbClr val="800000"/>
                </a:solidFill>
              </a:rPr>
              <a:t>ую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ru-RU" sz="2500" i="1" dirty="0">
                <a:solidFill>
                  <a:srgbClr val="800000"/>
                </a:solidFill>
              </a:rPr>
              <a:t>науку и </a:t>
            </a:r>
            <a:r>
              <a:rPr lang="en-US" sz="2500" i="1" dirty="0" err="1">
                <a:solidFill>
                  <a:srgbClr val="800000"/>
                </a:solidFill>
              </a:rPr>
              <a:t>практик</a:t>
            </a:r>
            <a:r>
              <a:rPr lang="ru-RU" sz="2500" i="1" dirty="0">
                <a:solidFill>
                  <a:srgbClr val="800000"/>
                </a:solidFill>
              </a:rPr>
              <a:t>у</a:t>
            </a:r>
          </a:p>
          <a:p>
            <a:pPr marL="536575" indent="-357188" eaLnBrk="0" hangingPunct="0">
              <a:lnSpc>
                <a:spcPct val="120000"/>
              </a:lnSpc>
              <a:buClr>
                <a:srgbClr val="FF0000"/>
              </a:buClr>
              <a:buFont typeface="Wingdings" charset="2"/>
              <a:buChar char="S"/>
            </a:pPr>
            <a:r>
              <a:rPr lang="en-US" sz="2500" i="1" dirty="0" err="1">
                <a:solidFill>
                  <a:srgbClr val="800000"/>
                </a:solidFill>
              </a:rPr>
              <a:t>Переход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en-US" sz="2500" i="1" dirty="0" err="1">
                <a:solidFill>
                  <a:srgbClr val="800000"/>
                </a:solidFill>
              </a:rPr>
              <a:t>от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en-US" sz="2500" i="1" dirty="0" err="1">
                <a:solidFill>
                  <a:srgbClr val="800000"/>
                </a:solidFill>
              </a:rPr>
              <a:t>традиционных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en-US" sz="2500" i="1" dirty="0" err="1">
                <a:solidFill>
                  <a:srgbClr val="800000"/>
                </a:solidFill>
              </a:rPr>
              <a:t>методов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en-US" sz="2500" i="1" dirty="0" err="1">
                <a:solidFill>
                  <a:srgbClr val="800000"/>
                </a:solidFill>
              </a:rPr>
              <a:t>к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en-US" sz="2500" i="1" dirty="0" err="1">
                <a:solidFill>
                  <a:srgbClr val="800000"/>
                </a:solidFill>
              </a:rPr>
              <a:t>персонализированной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en-US" sz="2500" i="1" dirty="0" err="1">
                <a:solidFill>
                  <a:srgbClr val="800000"/>
                </a:solidFill>
              </a:rPr>
              <a:t>медицине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en-US" sz="2500" i="1" dirty="0" err="1">
                <a:solidFill>
                  <a:srgbClr val="800000"/>
                </a:solidFill>
              </a:rPr>
              <a:t>открывает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en-US" sz="2500" i="1" dirty="0" err="1">
                <a:solidFill>
                  <a:srgbClr val="800000"/>
                </a:solidFill>
              </a:rPr>
              <a:t>новые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ru-RU" sz="2500" i="1" dirty="0">
                <a:solidFill>
                  <a:srgbClr val="800000"/>
                </a:solidFill>
              </a:rPr>
              <a:t>возможности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en-US" sz="2500" i="1" dirty="0" err="1">
                <a:solidFill>
                  <a:srgbClr val="800000"/>
                </a:solidFill>
              </a:rPr>
              <a:t>для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en-US" sz="2500" i="1" dirty="0" err="1">
                <a:solidFill>
                  <a:srgbClr val="800000"/>
                </a:solidFill>
              </a:rPr>
              <a:t>сохранения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ru-RU" sz="2500" i="1" dirty="0">
                <a:solidFill>
                  <a:srgbClr val="800000"/>
                </a:solidFill>
              </a:rPr>
              <a:t>и укрепления </a:t>
            </a:r>
            <a:r>
              <a:rPr lang="en-US" sz="2500" i="1" dirty="0" err="1">
                <a:solidFill>
                  <a:srgbClr val="800000"/>
                </a:solidFill>
              </a:rPr>
              <a:t>репродуктивного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en-US" sz="2500" i="1" dirty="0" err="1">
                <a:solidFill>
                  <a:srgbClr val="800000"/>
                </a:solidFill>
              </a:rPr>
              <a:t>здоровья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ru-RU" sz="2500" i="1" dirty="0">
                <a:solidFill>
                  <a:srgbClr val="800000"/>
                </a:solidFill>
              </a:rPr>
              <a:t>населения</a:t>
            </a:r>
          </a:p>
          <a:p>
            <a:pPr algn="just">
              <a:lnSpc>
                <a:spcPts val="2600"/>
              </a:lnSpc>
              <a:buClr>
                <a:srgbClr val="FF0000"/>
              </a:buClr>
            </a:pPr>
            <a:endParaRPr lang="en-US" sz="2400" i="1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0728" y="819311"/>
            <a:ext cx="1003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800000"/>
                </a:solidFill>
                <a:cs typeface="Calibri"/>
              </a:rPr>
              <a:t>Репродуктивное здоровье — основа национальной </a:t>
            </a:r>
          </a:p>
          <a:p>
            <a:r>
              <a:rPr lang="ru-RU" sz="2800" b="1" i="1" dirty="0">
                <a:solidFill>
                  <a:srgbClr val="800000"/>
                </a:solidFill>
                <a:cs typeface="Calibri"/>
              </a:rPr>
              <a:t>демографической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638743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DDDB3-C7A8-3FB7-CDDA-D8FAD2F88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696" y="87312"/>
            <a:ext cx="10357104" cy="1325563"/>
          </a:xfrm>
        </p:spPr>
        <p:txBody>
          <a:bodyPr>
            <a:normAutofit fontScale="90000"/>
          </a:bodyPr>
          <a:lstStyle/>
          <a:p>
            <a:br>
              <a:rPr lang="ru-RU" b="1" i="0" u="none" strike="noStrike" dirty="0">
                <a:solidFill>
                  <a:srgbClr val="0F1115"/>
                </a:solidFill>
                <a:effectLst/>
                <a:latin typeface="quote-cjk-patch"/>
              </a:rPr>
            </a:br>
            <a:r>
              <a:rPr lang="ru-RU" sz="3100" b="1" u="none" strike="noStrike" dirty="0">
                <a:solidFill>
                  <a:srgbClr val="0F1115"/>
                </a:solidFill>
                <a:effectLst/>
              </a:rPr>
              <a:t>  </a:t>
            </a:r>
            <a:r>
              <a:rPr lang="ru-RU" sz="3100" b="1" i="1" u="none" strike="noStrike" dirty="0">
                <a:solidFill>
                  <a:srgbClr val="800000"/>
                </a:solidFill>
                <a:effectLst/>
              </a:rPr>
              <a:t>К новой модели репродуктивного здоровья</a:t>
            </a:r>
            <a:br>
              <a:rPr lang="ru-RU" b="1" i="1" u="none" strike="noStrike" dirty="0">
                <a:solidFill>
                  <a:srgbClr val="0F1115"/>
                </a:solidFill>
                <a:effectLst/>
                <a:latin typeface="quote-cjk-patch"/>
              </a:rPr>
            </a:br>
            <a:endParaRPr lang="x-none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02716E-449F-1590-EE84-51F1ED42A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680" y="1180325"/>
            <a:ext cx="10515600" cy="4351338"/>
          </a:xfrm>
        </p:spPr>
        <p:txBody>
          <a:bodyPr>
            <a:normAutofit/>
          </a:bodyPr>
          <a:lstStyle/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i="0" u="none" strike="noStrike" dirty="0">
                <a:solidFill>
                  <a:srgbClr val="800000"/>
                </a:solidFill>
                <a:effectLst/>
              </a:rPr>
              <a:t>Республика Беларусь прошла путь от решения задач демографической безопасности к внедрению передовых стандартов персонализированной медицины</a:t>
            </a: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i="0" u="none" strike="noStrike" dirty="0">
                <a:solidFill>
                  <a:srgbClr val="800000"/>
                </a:solidFill>
                <a:effectLst/>
              </a:rPr>
              <a:t>Наша цель – не просто повысить рождаемость </a:t>
            </a: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i="0" u="none" strike="noStrike" dirty="0">
                <a:solidFill>
                  <a:srgbClr val="800000"/>
                </a:solidFill>
                <a:effectLst/>
              </a:rPr>
              <a:t>Наша цель – обеспечить рождение здоровых детей, сохранить репродуктивное здоровье родителей и заложить основу для здоровья будущих поколений</a:t>
            </a: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0" i="0" u="none" strike="noStrike" dirty="0">
                <a:solidFill>
                  <a:srgbClr val="800000"/>
                </a:solidFill>
                <a:effectLst/>
              </a:rPr>
              <a:t>Успех возможен только при консолидации усилий государства, науки, практического здравоохранения и общества</a:t>
            </a:r>
          </a:p>
          <a:p>
            <a:pPr marL="0" indent="0">
              <a:buNone/>
            </a:pPr>
            <a:endParaRPr lang="x-none" dirty="0"/>
          </a:p>
        </p:txBody>
      </p:sp>
      <p:sp>
        <p:nvSpPr>
          <p:cNvPr id="4" name="TextBox 3"/>
          <p:cNvSpPr txBox="1"/>
          <p:nvPr/>
        </p:nvSpPr>
        <p:spPr>
          <a:xfrm>
            <a:off x="1788667" y="4608333"/>
            <a:ext cx="897910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800000"/>
                </a:solidFill>
              </a:rPr>
              <a:t>Ожидаемый результат:</a:t>
            </a:r>
            <a:br>
              <a:rPr lang="ru-RU" sz="2400" dirty="0">
                <a:solidFill>
                  <a:srgbClr val="800000"/>
                </a:solidFill>
              </a:rPr>
            </a:br>
            <a:r>
              <a:rPr lang="ru-RU" sz="2400" b="1" i="1" dirty="0">
                <a:solidFill>
                  <a:srgbClr val="800000"/>
                </a:solidFill>
              </a:rPr>
              <a:t>повышение рождаемости за счет реализации репродуктивного потенциала населения и снижения репродуктивных потерь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243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96401C22-39E7-4F48-B89B-CDE7EFF86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7177"/>
            <a:ext cx="10515600" cy="5626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357188" algn="ctr" eaLnBrk="0" hangingPunct="0">
              <a:lnSpc>
                <a:spcPct val="120000"/>
              </a:lnSpc>
              <a:buClr>
                <a:srgbClr val="FF0000"/>
              </a:buClr>
              <a:buFont typeface="Wingdings" charset="2"/>
              <a:buChar char="S"/>
            </a:pPr>
            <a:r>
              <a:rPr lang="ru-RU" sz="2500" i="1" dirty="0">
                <a:solidFill>
                  <a:srgbClr val="800000"/>
                </a:solidFill>
              </a:rPr>
              <a:t>Наш путь — это путь от управления демографическими показателями к управлению репродуктивной биографией каждого конкретного пациента с использованием всех инструментов современной науки и практики </a:t>
            </a:r>
          </a:p>
          <a:p>
            <a:pPr marL="536575" indent="-357188" algn="ctr" eaLnBrk="0" hangingPunct="0">
              <a:lnSpc>
                <a:spcPct val="120000"/>
              </a:lnSpc>
              <a:buClr>
                <a:srgbClr val="FF0000"/>
              </a:buClr>
              <a:buFont typeface="Wingdings" charset="2"/>
              <a:buChar char="S"/>
            </a:pPr>
            <a:r>
              <a:rPr lang="ru-RU" sz="2500" i="1" dirty="0">
                <a:solidFill>
                  <a:srgbClr val="800000"/>
                </a:solidFill>
              </a:rPr>
              <a:t>Наши успехи в развитии диагностических и лечебных технологий невозможны без кооперации с другими странами, без изучения, адаптации и применения научных исследований и разработок как собственных, так и зарубежных</a:t>
            </a:r>
          </a:p>
          <a:p>
            <a:pPr marL="536575" indent="-357188" algn="ctr" eaLnBrk="0" hangingPunct="0">
              <a:lnSpc>
                <a:spcPct val="120000"/>
              </a:lnSpc>
              <a:buClr>
                <a:srgbClr val="FF0000"/>
              </a:buClr>
              <a:buFont typeface="Wingdings" charset="2"/>
              <a:buChar char="S"/>
            </a:pPr>
            <a:r>
              <a:rPr lang="ru-RU" sz="2500" i="1" dirty="0">
                <a:solidFill>
                  <a:srgbClr val="800000"/>
                </a:solidFill>
              </a:rPr>
              <a:t>В этом основные перспективы нашей работы!</a:t>
            </a:r>
            <a:endParaRPr lang="ru-RU" sz="1600" i="1" dirty="0">
              <a:solidFill>
                <a:srgbClr val="800000"/>
              </a:solidFill>
            </a:endParaRPr>
          </a:p>
          <a:p>
            <a:pPr marL="179387" indent="0" algn="ctr" eaLnBrk="0" hangingPunct="0">
              <a:lnSpc>
                <a:spcPct val="120000"/>
              </a:lnSpc>
              <a:buClr>
                <a:srgbClr val="FF0000"/>
              </a:buClr>
              <a:buNone/>
            </a:pPr>
            <a:r>
              <a:rPr lang="ru-RU" sz="3200" i="1" dirty="0">
                <a:solidFill>
                  <a:srgbClr val="800000"/>
                </a:solidFill>
              </a:rPr>
              <a:t>Благодарю за внимание!</a:t>
            </a:r>
          </a:p>
          <a:p>
            <a:pPr marL="179387" indent="0" eaLnBrk="0" hangingPunct="0">
              <a:lnSpc>
                <a:spcPct val="120000"/>
              </a:lnSpc>
              <a:buClr>
                <a:srgbClr val="FF0000"/>
              </a:buClr>
              <a:buNone/>
            </a:pPr>
            <a:endParaRPr lang="ru-RU" sz="16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52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12BF8-D5C2-8CB4-087F-ED12B1FA9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918" y="47790"/>
            <a:ext cx="10991503" cy="1325563"/>
          </a:xfrm>
        </p:spPr>
        <p:txBody>
          <a:bodyPr>
            <a:normAutofit fontScale="90000"/>
          </a:bodyPr>
          <a:lstStyle/>
          <a:p>
            <a:br>
              <a:rPr lang="ru-RU" sz="3600" u="none" strike="noStrike" dirty="0">
                <a:solidFill>
                  <a:srgbClr val="800000"/>
                </a:solidFill>
                <a:effectLst/>
              </a:rPr>
            </a:br>
            <a:r>
              <a:rPr lang="ru-RU" sz="3100" b="1" i="1" u="none" strike="noStrike" dirty="0">
                <a:solidFill>
                  <a:srgbClr val="800000"/>
                </a:solidFill>
                <a:effectLst/>
                <a:cs typeface="Calibri"/>
              </a:rPr>
              <a:t>Демографические показатели Республики Беларусь</a:t>
            </a:r>
            <a:br>
              <a:rPr lang="ru-RU" sz="3600" b="0" i="0" u="none" strike="noStrike" dirty="0">
                <a:solidFill>
                  <a:srgbClr val="660066"/>
                </a:solidFill>
                <a:effectLst/>
                <a:latin typeface="Calibri"/>
                <a:cs typeface="Calibri"/>
              </a:rPr>
            </a:br>
            <a:endParaRPr lang="x-none" sz="3600" dirty="0">
              <a:solidFill>
                <a:srgbClr val="660066"/>
              </a:solidFill>
              <a:latin typeface="Calibri"/>
              <a:cs typeface="Calibri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896704-2AB7-38E7-E39C-880CEA915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806" y="1188687"/>
            <a:ext cx="10975383" cy="518458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400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Суммарный коэффициент рождаемости:</a:t>
            </a:r>
            <a:r>
              <a:rPr lang="ru-RU" sz="2400" b="0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 </a:t>
            </a:r>
            <a:r>
              <a:rPr lang="ru-RU" sz="2400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1,35</a:t>
            </a:r>
            <a:r>
              <a:rPr lang="ru-RU" sz="2400" b="0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 </a:t>
            </a:r>
            <a:r>
              <a:rPr lang="ru-RU" sz="2400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(для воспроизводства</a:t>
            </a:r>
            <a:r>
              <a:rPr lang="ru-RU" sz="2400" dirty="0">
                <a:solidFill>
                  <a:srgbClr val="800000"/>
                </a:solidFill>
                <a:latin typeface="Calibri"/>
                <a:cs typeface="Calibri"/>
              </a:rPr>
              <a:t> — </a:t>
            </a:r>
            <a:r>
              <a:rPr lang="ru-RU" sz="2400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2,15)</a:t>
            </a:r>
          </a:p>
          <a:p>
            <a:pPr lvl="1" algn="l">
              <a:lnSpc>
                <a:spcPct val="80000"/>
              </a:lnSpc>
              <a:buClr>
                <a:srgbClr val="FF0000"/>
              </a:buClr>
              <a:buFont typeface="Arial"/>
              <a:buChar char="•"/>
            </a:pPr>
            <a:r>
              <a:rPr lang="ru-RU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Устойчивое снижение ниже уровня воспроизводства населения</a:t>
            </a:r>
          </a:p>
          <a:p>
            <a:pPr algn="l">
              <a:lnSpc>
                <a:spcPct val="8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400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Средний возраст матери при рождении первого ребенка:</a:t>
            </a:r>
            <a:r>
              <a:rPr lang="ru-RU" sz="2400" b="0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 </a:t>
            </a:r>
            <a:r>
              <a:rPr lang="ru-RU" sz="2400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27,6 лет</a:t>
            </a:r>
            <a:endParaRPr lang="ru-RU" sz="2400" b="0" i="1" u="none" strike="noStrike" dirty="0">
              <a:solidFill>
                <a:srgbClr val="800000"/>
              </a:solidFill>
              <a:effectLst/>
              <a:latin typeface="Calibri"/>
              <a:cs typeface="Calibri"/>
            </a:endParaRPr>
          </a:p>
          <a:p>
            <a:pPr lvl="1" algn="l">
              <a:lnSpc>
                <a:spcPct val="80000"/>
              </a:lnSpc>
              <a:buClr>
                <a:srgbClr val="FF0000"/>
              </a:buClr>
              <a:buFont typeface="Arial"/>
              <a:buChar char="•"/>
            </a:pPr>
            <a:r>
              <a:rPr lang="ru-RU" dirty="0">
                <a:solidFill>
                  <a:srgbClr val="800000"/>
                </a:solidFill>
                <a:latin typeface="Calibri"/>
                <a:cs typeface="Calibri"/>
              </a:rPr>
              <a:t>Современные тенденции на отсроченное</a:t>
            </a:r>
            <a:r>
              <a:rPr lang="ru-RU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 материнство увеличивают риски репродуктивных потерь, что требует новых подходов</a:t>
            </a:r>
          </a:p>
          <a:p>
            <a:pPr algn="l">
              <a:lnSpc>
                <a:spcPct val="8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400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Доля первых родов в возрасте 35 лет и старше:</a:t>
            </a:r>
            <a:r>
              <a:rPr lang="ru-RU" sz="2400" b="0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 </a:t>
            </a:r>
            <a:r>
              <a:rPr lang="ru-RU" sz="2400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более 18%</a:t>
            </a:r>
            <a:endParaRPr lang="ru-RU" sz="2400" b="0" i="1" u="none" strike="noStrike" dirty="0">
              <a:solidFill>
                <a:srgbClr val="800000"/>
              </a:solidFill>
              <a:effectLst/>
              <a:latin typeface="Calibri"/>
              <a:cs typeface="Calibri"/>
            </a:endParaRPr>
          </a:p>
          <a:p>
            <a:pPr lvl="1" algn="l">
              <a:lnSpc>
                <a:spcPct val="80000"/>
              </a:lnSpc>
              <a:buClr>
                <a:srgbClr val="FF0000"/>
              </a:buClr>
              <a:buFont typeface="Arial"/>
              <a:buChar char="•"/>
            </a:pPr>
            <a:r>
              <a:rPr lang="ru-RU" dirty="0">
                <a:solidFill>
                  <a:srgbClr val="800000"/>
                </a:solidFill>
                <a:latin typeface="Calibri"/>
                <a:cs typeface="Calibri"/>
              </a:rPr>
              <a:t>Увеличивает</a:t>
            </a:r>
            <a:r>
              <a:rPr lang="ru-RU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 потребность в </a:t>
            </a:r>
            <a:r>
              <a:rPr lang="ru-RU" b="0" i="0" u="none" strike="noStrike" dirty="0" err="1">
                <a:solidFill>
                  <a:srgbClr val="800000"/>
                </a:solidFill>
                <a:effectLst/>
                <a:latin typeface="Calibri"/>
                <a:cs typeface="Calibri"/>
              </a:rPr>
              <a:t>прегравидарной</a:t>
            </a:r>
            <a:r>
              <a:rPr lang="ru-RU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 подготовке и сопровождении беременных старшего репродуктивного возраста </a:t>
            </a:r>
          </a:p>
          <a:p>
            <a:pPr algn="l">
              <a:lnSpc>
                <a:spcPct val="8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400" b="1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Уровень бесплодного брака:</a:t>
            </a:r>
            <a:r>
              <a:rPr lang="ru-RU" sz="2400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 </a:t>
            </a:r>
            <a:r>
              <a:rPr lang="ru-RU" sz="2400" b="1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15-17%</a:t>
            </a:r>
            <a:r>
              <a:rPr lang="ru-RU" sz="2400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 (каждая 6-7 пара)</a:t>
            </a:r>
          </a:p>
          <a:p>
            <a:pPr lvl="1" algn="l">
              <a:lnSpc>
                <a:spcPct val="80000"/>
              </a:lnSpc>
              <a:buClr>
                <a:srgbClr val="FF0000"/>
              </a:buClr>
              <a:buFont typeface="Arial"/>
              <a:buChar char="•"/>
            </a:pPr>
            <a:r>
              <a:rPr lang="ru-RU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Высокий показатель, требующий эффективного лечения и профилактики</a:t>
            </a:r>
          </a:p>
          <a:p>
            <a:pPr algn="l">
              <a:lnSpc>
                <a:spcPct val="8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400" b="1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Показатель абортов на 1000 женщин фертильного возраста:</a:t>
            </a:r>
            <a:r>
              <a:rPr lang="ru-RU" sz="2400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 ≈ </a:t>
            </a:r>
            <a:r>
              <a:rPr lang="ru-RU" sz="2400" b="1" dirty="0">
                <a:solidFill>
                  <a:srgbClr val="800000"/>
                </a:solidFill>
                <a:latin typeface="Calibri"/>
                <a:cs typeface="Calibri"/>
              </a:rPr>
              <a:t>5</a:t>
            </a:r>
            <a:r>
              <a:rPr lang="ru-RU" sz="2400" b="1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,2 </a:t>
            </a:r>
            <a:endParaRPr lang="ru-RU" sz="2400" b="1" dirty="0">
              <a:solidFill>
                <a:srgbClr val="800000"/>
              </a:solidFill>
              <a:latin typeface="Calibri"/>
              <a:cs typeface="Calibri"/>
            </a:endParaRPr>
          </a:p>
          <a:p>
            <a:pPr algn="l">
              <a:lnSpc>
                <a:spcPct val="8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2400" b="1" dirty="0">
                <a:solidFill>
                  <a:srgbClr val="800000"/>
                </a:solidFill>
                <a:latin typeface="Calibri"/>
                <a:cs typeface="Calibri"/>
              </a:rPr>
              <a:t>Организовано</a:t>
            </a:r>
            <a:r>
              <a:rPr lang="ru-RU" sz="2400" b="1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 42 Центра доброжелательных к подросткам</a:t>
            </a:r>
          </a:p>
          <a:p>
            <a:pPr marL="0" indent="0" algn="l">
              <a:lnSpc>
                <a:spcPct val="80000"/>
              </a:lnSpc>
              <a:buClr>
                <a:srgbClr val="FF0000"/>
              </a:buClr>
              <a:buNone/>
            </a:pPr>
            <a:r>
              <a:rPr lang="ru-RU" sz="2400" b="1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endParaRPr lang="ru-RU" sz="2400" b="0" i="0" u="none" strike="noStrike" dirty="0">
              <a:solidFill>
                <a:srgbClr val="8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46766" y="6373269"/>
            <a:ext cx="4245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800000"/>
                </a:solidFill>
                <a:latin typeface="Calibri"/>
                <a:cs typeface="Calibri"/>
              </a:rPr>
              <a:t>Данные </a:t>
            </a:r>
            <a:r>
              <a:rPr lang="ru-RU" i="1" dirty="0" err="1">
                <a:solidFill>
                  <a:srgbClr val="800000"/>
                </a:solidFill>
                <a:latin typeface="Calibri"/>
                <a:cs typeface="Calibri"/>
              </a:rPr>
              <a:t>Белстата</a:t>
            </a:r>
            <a:r>
              <a:rPr lang="ru-RU" i="1" dirty="0">
                <a:solidFill>
                  <a:srgbClr val="800000"/>
                </a:solidFill>
                <a:latin typeface="Calibri"/>
                <a:cs typeface="Calibri"/>
              </a:rPr>
              <a:t>, 2023-2024</a:t>
            </a:r>
          </a:p>
        </p:txBody>
      </p:sp>
    </p:spTree>
    <p:extLst>
      <p:ext uri="{BB962C8B-B14F-4D97-AF65-F5344CB8AC3E}">
        <p14:creationId xmlns:p14="http://schemas.microsoft.com/office/powerpoint/2010/main" val="1677016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52AD9-6246-20AB-6182-D4BD56B7F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57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i="1" u="none" strike="noStrike" dirty="0">
                <a:solidFill>
                  <a:srgbClr val="800000"/>
                </a:solidFill>
                <a:effectLst/>
              </a:rPr>
              <a:t>Актуальность проблемы</a:t>
            </a:r>
            <a:r>
              <a:rPr lang="ru-RU" sz="2800" i="1" u="none" strike="noStrike" dirty="0">
                <a:solidFill>
                  <a:srgbClr val="800000"/>
                </a:solidFill>
                <a:effectLst/>
              </a:rPr>
              <a:t>: от национальной безопасности к индивидуальному подходу</a:t>
            </a:r>
            <a:endParaRPr lang="x-none" sz="2800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BC1ABB-B1A6-C18B-6F67-F0C40BE0C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133"/>
            <a:ext cx="10515600" cy="4351338"/>
          </a:xfrm>
        </p:spPr>
        <p:txBody>
          <a:bodyPr>
            <a:normAutofit/>
          </a:bodyPr>
          <a:lstStyle/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Репродуктивное здоровье – стратегический приоритет</a:t>
            </a:r>
            <a:endParaRPr lang="ru-RU" b="0" i="1" u="none" strike="noStrike" dirty="0">
              <a:solidFill>
                <a:srgbClr val="800000"/>
              </a:solidFill>
              <a:effectLst/>
              <a:latin typeface="Calibri"/>
              <a:cs typeface="Calibri"/>
            </a:endParaRPr>
          </a:p>
          <a:p>
            <a:pPr marL="742950" lvl="1" indent="-285750"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Основа демографической и национальной безопасности государства</a:t>
            </a:r>
          </a:p>
          <a:p>
            <a:pPr marL="742950" lvl="1" indent="-285750"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Ключевой показатель общественного здоровья и качества жизни</a:t>
            </a: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Эволюция подходов </a:t>
            </a:r>
            <a:endParaRPr lang="ru-RU" b="0" i="1" u="none" strike="noStrike" dirty="0">
              <a:solidFill>
                <a:srgbClr val="800000"/>
              </a:solidFill>
              <a:effectLst/>
              <a:latin typeface="Calibri"/>
              <a:cs typeface="Calibri"/>
            </a:endParaRPr>
          </a:p>
          <a:p>
            <a:pPr marL="742950" lvl="1" indent="-285750"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Вчера:</a:t>
            </a:r>
            <a:r>
              <a:rPr lang="ru-RU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 </a:t>
            </a:r>
            <a:r>
              <a:rPr lang="ru-RU" dirty="0">
                <a:solidFill>
                  <a:srgbClr val="800000"/>
                </a:solidFill>
                <a:latin typeface="Calibri"/>
                <a:cs typeface="Calibri"/>
              </a:rPr>
              <a:t>ф</a:t>
            </a:r>
            <a:r>
              <a:rPr lang="ru-RU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окус на преодоление депопуляции, снижение материнской и младенческой смертности</a:t>
            </a:r>
          </a:p>
          <a:p>
            <a:pPr marL="742950" lvl="1" indent="-285750"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Сегодня:</a:t>
            </a:r>
            <a:r>
              <a:rPr lang="ru-RU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ru-RU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на качество репродуктивного потенциала нации</a:t>
            </a:r>
            <a:r>
              <a:rPr lang="ru-RU" dirty="0">
                <a:solidFill>
                  <a:srgbClr val="800000"/>
                </a:solidFill>
                <a:latin typeface="Calibri"/>
                <a:cs typeface="Calibri"/>
              </a:rPr>
              <a:t> и </a:t>
            </a:r>
            <a:r>
              <a:rPr lang="ru-RU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здоровое долголетие</a:t>
            </a:r>
            <a:r>
              <a:rPr lang="ru-RU" dirty="0">
                <a:solidFill>
                  <a:srgbClr val="800000"/>
                </a:solidFill>
                <a:latin typeface="Calibri"/>
                <a:cs typeface="Calibri"/>
              </a:rPr>
              <a:t> населения страны</a:t>
            </a:r>
            <a:endParaRPr lang="ru-RU" i="0" u="none" strike="noStrike" dirty="0">
              <a:solidFill>
                <a:srgbClr val="800000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78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3A988F-59F4-2468-DCE0-428D832AC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482" y="591261"/>
            <a:ext cx="9888906" cy="1325563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800000"/>
                </a:solidFill>
              </a:rPr>
              <a:t>Д</a:t>
            </a:r>
            <a:r>
              <a:rPr lang="ru-RU" sz="2800" b="1" i="1" u="none" strike="noStrike" dirty="0">
                <a:solidFill>
                  <a:srgbClr val="800000"/>
                </a:solidFill>
                <a:effectLst/>
              </a:rPr>
              <a:t>емографическая парадигма (1990 – 2000)</a:t>
            </a:r>
            <a:br>
              <a:rPr lang="ru-RU" sz="3200" u="none" strike="noStrike" dirty="0">
                <a:solidFill>
                  <a:srgbClr val="800000"/>
                </a:solidFill>
                <a:effectLst/>
              </a:rPr>
            </a:br>
            <a:endParaRPr lang="x-none" sz="3200" dirty="0">
              <a:solidFill>
                <a:srgbClr val="8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0430EE-13E4-66E9-08FA-8A971B926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481" y="1548159"/>
            <a:ext cx="10515600" cy="5896923"/>
          </a:xfrm>
        </p:spPr>
        <p:txBody>
          <a:bodyPr>
            <a:normAutofit/>
          </a:bodyPr>
          <a:lstStyle/>
          <a:p>
            <a:pPr algn="l">
              <a:buClr>
                <a:srgbClr val="C00000"/>
              </a:buClr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Цель: Преодоление кризиса депопуляции</a:t>
            </a:r>
          </a:p>
          <a:p>
            <a:pPr algn="l">
              <a:buClr>
                <a:srgbClr val="C00000"/>
              </a:buClr>
            </a:pPr>
            <a:r>
              <a:rPr lang="ru-RU" sz="2500" b="1" i="1" dirty="0">
                <a:solidFill>
                  <a:srgbClr val="800000"/>
                </a:solidFill>
              </a:rPr>
              <a:t>Основн</a:t>
            </a: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ые достижения системы здравоохранения:</a:t>
            </a:r>
          </a:p>
          <a:p>
            <a:pPr lvl="1" algn="l">
              <a:buClr>
                <a:srgbClr val="C00000"/>
              </a:buClr>
            </a:pP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Создание эффективной </a:t>
            </a:r>
            <a:r>
              <a:rPr lang="ru-RU" sz="2500" dirty="0">
                <a:solidFill>
                  <a:srgbClr val="800000"/>
                </a:solidFill>
              </a:rPr>
              <a:t>четырех-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уровневой системы оказания акушерско-гинекологической помощи, РНПЦ «Мать и дитя»</a:t>
            </a:r>
          </a:p>
          <a:p>
            <a:pPr lvl="1" algn="l">
              <a:buClr>
                <a:srgbClr val="C00000"/>
              </a:buClr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Достижение целей тысячелетия ООН: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 снижение материнской и младенческой смертности до уровней развитых стран </a:t>
            </a:r>
          </a:p>
          <a:p>
            <a:pPr lvl="1" algn="l">
              <a:buClr>
                <a:srgbClr val="C00000"/>
              </a:buClr>
            </a:pP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Развитие системы государственных пособий и льгот для семьи</a:t>
            </a:r>
          </a:p>
          <a:p>
            <a:pPr marL="0" indent="0" algn="l">
              <a:buNone/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  Создан надежный фундамент безопасного материнства и </a:t>
            </a:r>
            <a:r>
              <a:rPr lang="ru-RU" sz="2500" b="1" i="1" dirty="0">
                <a:solidFill>
                  <a:srgbClr val="800000"/>
                </a:solidFill>
              </a:rPr>
              <a:t>детства</a:t>
            </a:r>
          </a:p>
        </p:txBody>
      </p:sp>
    </p:spTree>
    <p:extLst>
      <p:ext uri="{BB962C8B-B14F-4D97-AF65-F5344CB8AC3E}">
        <p14:creationId xmlns:p14="http://schemas.microsoft.com/office/powerpoint/2010/main" val="1199951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70DD50-3618-7D3E-9B87-F18167FF7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45" y="365125"/>
            <a:ext cx="10710055" cy="1325563"/>
          </a:xfrm>
        </p:spPr>
        <p:txBody>
          <a:bodyPr>
            <a:noAutofit/>
          </a:bodyPr>
          <a:lstStyle/>
          <a:p>
            <a:r>
              <a:rPr lang="ru-RU" sz="2800" i="1" u="none" strike="noStrike" dirty="0">
                <a:solidFill>
                  <a:srgbClr val="800000"/>
                </a:solidFill>
                <a:effectLst/>
              </a:rPr>
              <a:t>  </a:t>
            </a:r>
            <a:r>
              <a:rPr lang="ru-RU" sz="2800" b="1" i="1" dirty="0">
                <a:solidFill>
                  <a:srgbClr val="800000"/>
                </a:solidFill>
              </a:rPr>
              <a:t>П</a:t>
            </a:r>
            <a:r>
              <a:rPr lang="ru-RU" sz="2800" b="1" i="1" u="none" strike="noStrike" dirty="0">
                <a:solidFill>
                  <a:srgbClr val="800000"/>
                </a:solidFill>
                <a:effectLst/>
              </a:rPr>
              <a:t>ереход к парадигме качества</a:t>
            </a:r>
            <a:r>
              <a:rPr lang="ru-RU" sz="2800" b="1" i="1" dirty="0">
                <a:solidFill>
                  <a:srgbClr val="800000"/>
                </a:solidFill>
              </a:rPr>
              <a:t> </a:t>
            </a:r>
            <a:r>
              <a:rPr lang="ru-RU" sz="2800" b="1" i="1" u="none" strike="noStrike" dirty="0">
                <a:solidFill>
                  <a:srgbClr val="800000"/>
                </a:solidFill>
                <a:effectLst/>
              </a:rPr>
              <a:t>(2001</a:t>
            </a:r>
            <a:r>
              <a:rPr lang="ru-RU" sz="2800" b="1" i="1" dirty="0">
                <a:solidFill>
                  <a:srgbClr val="800000"/>
                </a:solidFill>
                <a:cs typeface="Calibri"/>
              </a:rPr>
              <a:t> – </a:t>
            </a:r>
            <a:r>
              <a:rPr lang="ru-RU" sz="2800" b="1" i="1" u="none" strike="noStrike" dirty="0">
                <a:solidFill>
                  <a:srgbClr val="800000"/>
                </a:solidFill>
                <a:effectLst/>
              </a:rPr>
              <a:t>2010)</a:t>
            </a:r>
            <a:br>
              <a:rPr lang="ru-RU" sz="2800" u="none" strike="noStrike" dirty="0">
                <a:solidFill>
                  <a:srgbClr val="800000"/>
                </a:solidFill>
                <a:effectLst/>
              </a:rPr>
            </a:br>
            <a:endParaRPr lang="x-none" sz="2800" dirty="0">
              <a:solidFill>
                <a:srgbClr val="8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F9EA3A-0164-9CE0-B9E6-3B9942B71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90749"/>
            <a:ext cx="11058395" cy="4351338"/>
          </a:xfrm>
        </p:spPr>
        <p:txBody>
          <a:bodyPr>
            <a:normAutofit lnSpcReduction="10000"/>
          </a:bodyPr>
          <a:lstStyle/>
          <a:p>
            <a:pPr algn="l"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Стратегический поворот: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 от количества рождений – к качеству репродуктивного потенциала</a:t>
            </a:r>
          </a:p>
          <a:p>
            <a:pPr algn="l"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Направления развития:</a:t>
            </a:r>
          </a:p>
          <a:p>
            <a:pPr lvl="1" algn="l"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Борьба с инфекциями: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 профилактика ИППП, как причины бесплодия</a:t>
            </a:r>
          </a:p>
          <a:p>
            <a:pPr lvl="1" algn="l"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Развитие ВРТ:</a:t>
            </a:r>
            <a:r>
              <a:rPr lang="ru-RU" sz="2500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 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создание Республиканского центра репродукции, внедрение </a:t>
            </a:r>
            <a:r>
              <a:rPr lang="ru-RU" sz="2500" dirty="0">
                <a:solidFill>
                  <a:srgbClr val="800000"/>
                </a:solidFill>
                <a:latin typeface="Calibri"/>
                <a:cs typeface="Calibri"/>
              </a:rPr>
              <a:t>ЭКО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 </a:t>
            </a:r>
            <a:r>
              <a:rPr lang="ru-RU" sz="2500" dirty="0">
                <a:solidFill>
                  <a:srgbClr val="800000"/>
                </a:solidFill>
                <a:latin typeface="Calibri"/>
                <a:cs typeface="Calibri"/>
              </a:rPr>
              <a:t>для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 реализации репродуктивной функции при бесплодии.</a:t>
            </a:r>
          </a:p>
          <a:p>
            <a:pPr marL="457200" lvl="1" indent="0" algn="l">
              <a:buClr>
                <a:srgbClr val="C00000"/>
              </a:buClr>
              <a:buNone/>
            </a:pPr>
            <a:r>
              <a:rPr lang="en-US" sz="2500" dirty="0">
                <a:solidFill>
                  <a:srgbClr val="800000"/>
                </a:solidFill>
                <a:latin typeface="Calibri"/>
                <a:cs typeface="Calibri"/>
              </a:rPr>
              <a:t>   </a:t>
            </a:r>
            <a:r>
              <a:rPr lang="ru-RU" sz="2500" dirty="0">
                <a:solidFill>
                  <a:srgbClr val="800000"/>
                </a:solidFill>
                <a:latin typeface="Calibri"/>
                <a:cs typeface="Calibri"/>
              </a:rPr>
              <a:t>Функционирует 9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 центров ВРТ, в том числе 3 государственных </a:t>
            </a:r>
          </a:p>
          <a:p>
            <a:pPr lvl="1" algn="l"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Планирование семьи: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 ответственное родительство, </a:t>
            </a:r>
            <a:r>
              <a:rPr lang="ru-RU" sz="2500" dirty="0">
                <a:solidFill>
                  <a:srgbClr val="800000"/>
                </a:solidFill>
                <a:latin typeface="Calibri"/>
                <a:cs typeface="Calibri"/>
              </a:rPr>
              <a:t>современ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ная контрацепция, </a:t>
            </a:r>
            <a:r>
              <a:rPr lang="ru-RU" sz="2500" b="0" i="0" u="none" strike="noStrike" dirty="0" err="1">
                <a:solidFill>
                  <a:srgbClr val="800000"/>
                </a:solidFill>
                <a:effectLst/>
                <a:latin typeface="Calibri"/>
                <a:cs typeface="Calibri"/>
              </a:rPr>
              <a:t>предабортное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 консультирование</a:t>
            </a:r>
          </a:p>
          <a:p>
            <a:pPr lvl="1" algn="l"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ru-RU" sz="2500" b="1" i="1" dirty="0">
                <a:solidFill>
                  <a:srgbClr val="800000"/>
                </a:solidFill>
                <a:latin typeface="Calibri"/>
                <a:cs typeface="Calibri"/>
              </a:rPr>
              <a:t>А</a:t>
            </a:r>
            <a:r>
              <a:rPr lang="ru-RU" sz="2500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кцент на репродуктивное здоровье подростков и мужчин</a:t>
            </a:r>
          </a:p>
          <a:p>
            <a:pPr marL="0" indent="0" algn="l">
              <a:buNone/>
            </a:pPr>
            <a:r>
              <a:rPr lang="en-US" sz="2500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   </a:t>
            </a:r>
            <a:r>
              <a:rPr lang="ru-RU" sz="2500" b="1" i="1" u="none" strike="noStrike" dirty="0">
                <a:solidFill>
                  <a:srgbClr val="800000"/>
                </a:solidFill>
                <a:effectLst/>
                <a:latin typeface="Calibri"/>
                <a:cs typeface="Calibri"/>
              </a:rPr>
              <a:t>Система ОМД стала более сбалансированной и комплексной</a:t>
            </a:r>
          </a:p>
          <a:p>
            <a:endParaRPr lang="x-none" i="1" dirty="0"/>
          </a:p>
        </p:txBody>
      </p:sp>
    </p:spTree>
    <p:extLst>
      <p:ext uri="{BB962C8B-B14F-4D97-AF65-F5344CB8AC3E}">
        <p14:creationId xmlns:p14="http://schemas.microsoft.com/office/powerpoint/2010/main" val="96293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DFA93-98EB-6F33-966B-964A255FD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04" y="508000"/>
            <a:ext cx="11156526" cy="1325563"/>
          </a:xfrm>
        </p:spPr>
        <p:txBody>
          <a:bodyPr>
            <a:normAutofit/>
          </a:bodyPr>
          <a:lstStyle/>
          <a:p>
            <a:r>
              <a:rPr lang="ru-RU" sz="3100" b="1" i="1" dirty="0">
                <a:solidFill>
                  <a:srgbClr val="800000"/>
                </a:solidFill>
              </a:rPr>
              <a:t>С</a:t>
            </a:r>
            <a:r>
              <a:rPr lang="ru-RU" sz="3100" b="1" i="1" u="none" strike="noStrike" dirty="0">
                <a:solidFill>
                  <a:srgbClr val="800000"/>
                </a:solidFill>
                <a:effectLst/>
              </a:rPr>
              <a:t>овременная парадигма: персонализированная медицина </a:t>
            </a:r>
            <a:br>
              <a:rPr lang="ru-RU" i="1" u="none" strike="noStrike" dirty="0">
                <a:solidFill>
                  <a:srgbClr val="0F1115"/>
                </a:solidFill>
                <a:effectLst/>
              </a:rPr>
            </a:br>
            <a:endParaRPr lang="x-none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8F456E-A449-AE82-D738-EB1B6D588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303" y="1444625"/>
            <a:ext cx="11413751" cy="4597401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Персонализированная медицина 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– это выбор оптимальной лечебно-диагностической тактики </a:t>
            </a:r>
            <a:r>
              <a:rPr lang="ru-RU" sz="2500" dirty="0">
                <a:solidFill>
                  <a:srgbClr val="800000"/>
                </a:solidFill>
              </a:rPr>
              <a:t>ведения пациентов 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на основе индивидуальных генетических, молекулярных и клинических характеристик </a:t>
            </a:r>
          </a:p>
          <a:p>
            <a:pPr>
              <a:buClr>
                <a:srgbClr val="FF0000"/>
              </a:buClr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Ключевые технологии в </a:t>
            </a:r>
            <a:r>
              <a:rPr lang="ru-RU" sz="2500" b="1" i="1" u="none" strike="noStrike" dirty="0" err="1">
                <a:solidFill>
                  <a:srgbClr val="800000"/>
                </a:solidFill>
                <a:effectLst/>
              </a:rPr>
              <a:t>репродуктологии</a:t>
            </a: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:</a:t>
            </a:r>
          </a:p>
          <a:p>
            <a:pPr marL="742950" lvl="1" indent="-285750">
              <a:buClr>
                <a:srgbClr val="FF0000"/>
              </a:buClr>
            </a:pPr>
            <a:r>
              <a:rPr lang="ru-RU" sz="2500" b="1" i="1" u="none" strike="noStrike" dirty="0" err="1">
                <a:solidFill>
                  <a:srgbClr val="800000"/>
                </a:solidFill>
                <a:effectLst/>
              </a:rPr>
              <a:t>Предимплантационное</a:t>
            </a: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 генетическое тестирование (ПГТ):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 отбор эмбрионов без хромосомных аномалий </a:t>
            </a:r>
            <a:r>
              <a:rPr lang="ru-RU" sz="2500" dirty="0">
                <a:solidFill>
                  <a:srgbClr val="800000"/>
                </a:solidFill>
                <a:cs typeface="Calibri"/>
              </a:rPr>
              <a:t> – </a:t>
            </a:r>
            <a:r>
              <a:rPr lang="ru-RU" sz="2500" dirty="0">
                <a:solidFill>
                  <a:srgbClr val="800000"/>
                </a:solidFill>
              </a:rPr>
              <a:t> </a:t>
            </a: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«Не просто беременность, а здоровая беременность!»</a:t>
            </a:r>
          </a:p>
          <a:p>
            <a:pPr marL="742950" lvl="1" indent="-285750"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Генетический скрининг супругов: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 оценка риска наследственной патологии до зачатия</a:t>
            </a:r>
            <a:endParaRPr lang="ru-RU" sz="2500" b="1" dirty="0">
              <a:solidFill>
                <a:srgbClr val="800000"/>
              </a:solidFill>
            </a:endParaRPr>
          </a:p>
          <a:p>
            <a:pPr marL="742950" lvl="1" indent="-285750">
              <a:buClr>
                <a:srgbClr val="FF0000"/>
              </a:buClr>
            </a:pPr>
            <a:r>
              <a:rPr lang="ru-RU" sz="2500" b="1" i="1" dirty="0" err="1">
                <a:solidFill>
                  <a:srgbClr val="800000"/>
                </a:solidFill>
              </a:rPr>
              <a:t>Онкофертильность</a:t>
            </a:r>
            <a:r>
              <a:rPr lang="ru-RU" sz="2500" b="1" i="1" dirty="0">
                <a:solidFill>
                  <a:srgbClr val="800000"/>
                </a:solidFill>
              </a:rPr>
              <a:t>:</a:t>
            </a:r>
            <a:r>
              <a:rPr lang="en-US" sz="2500" i="1" dirty="0">
                <a:solidFill>
                  <a:srgbClr val="800000"/>
                </a:solidFill>
              </a:rPr>
              <a:t> </a:t>
            </a:r>
            <a:r>
              <a:rPr lang="ru-RU" sz="2500" dirty="0">
                <a:solidFill>
                  <a:srgbClr val="800000"/>
                </a:solidFill>
              </a:rPr>
              <a:t>сохранение репродуктивного материала у пациентов до начала лечения</a:t>
            </a:r>
            <a:r>
              <a:rPr lang="en-US" sz="2500" dirty="0">
                <a:solidFill>
                  <a:srgbClr val="800000"/>
                </a:solidFill>
              </a:rPr>
              <a:t> </a:t>
            </a:r>
            <a:r>
              <a:rPr lang="ru-RU" sz="2500" dirty="0">
                <a:solidFill>
                  <a:srgbClr val="800000"/>
                </a:solidFill>
              </a:rPr>
              <a:t>онкологической патологии</a:t>
            </a:r>
          </a:p>
          <a:p>
            <a:pPr marL="742950" lvl="1" indent="-285750">
              <a:buClr>
                <a:srgbClr val="FF0000"/>
              </a:buClr>
            </a:pPr>
            <a:r>
              <a:rPr lang="ru-RU" sz="2500" b="1" i="1" dirty="0">
                <a:solidFill>
                  <a:srgbClr val="800000"/>
                </a:solidFill>
              </a:rPr>
              <a:t>Персонализированные протоколы стимуляции при ЭКО</a:t>
            </a:r>
            <a:endParaRPr lang="x-none" sz="2500" i="1" dirty="0">
              <a:solidFill>
                <a:srgbClr val="800000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ru-RU" b="0" i="0" u="none" strike="noStrike" dirty="0">
              <a:solidFill>
                <a:srgbClr val="8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8724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CEF8A-0AE8-4759-75E4-20E86BA0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01" y="500062"/>
            <a:ext cx="11516199" cy="1325563"/>
          </a:xfrm>
        </p:spPr>
        <p:txBody>
          <a:bodyPr>
            <a:normAutofit fontScale="90000"/>
          </a:bodyPr>
          <a:lstStyle/>
          <a:p>
            <a:r>
              <a:rPr lang="ru-RU" sz="3100" b="1" i="1" u="none" strike="noStrike" dirty="0">
                <a:solidFill>
                  <a:srgbClr val="800000"/>
                </a:solidFill>
                <a:effectLst/>
              </a:rPr>
              <a:t>Роль кафедры акушерства и гинекологии с курсом ПК и П </a:t>
            </a:r>
            <a:br>
              <a:rPr lang="ru-RU" sz="3100" b="1" i="1" u="none" strike="noStrike" dirty="0">
                <a:solidFill>
                  <a:srgbClr val="800000"/>
                </a:solidFill>
                <a:effectLst/>
              </a:rPr>
            </a:br>
            <a:r>
              <a:rPr lang="ru-RU" sz="3100" b="1" i="1" u="none" strike="noStrike" dirty="0">
                <a:solidFill>
                  <a:srgbClr val="800000"/>
                </a:solidFill>
                <a:effectLst/>
              </a:rPr>
              <a:t>УО «Белорусский государственный медицинский университет»</a:t>
            </a:r>
            <a:br>
              <a:rPr lang="ru-RU" b="1" u="none" strike="noStrike" dirty="0">
                <a:solidFill>
                  <a:srgbClr val="0F1115"/>
                </a:solidFill>
                <a:effectLst/>
              </a:rPr>
            </a:br>
            <a:endParaRPr lang="x-none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5B2417-FC53-64C3-CE90-61A404746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4" y="1524000"/>
            <a:ext cx="11516199" cy="4351338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FF0000"/>
              </a:buClr>
            </a:pPr>
            <a:r>
              <a:rPr lang="ru-RU" sz="2500" b="1" i="1" dirty="0">
                <a:solidFill>
                  <a:srgbClr val="800000"/>
                </a:solidFill>
              </a:rPr>
              <a:t>Практико-ориентированная подготовка </a:t>
            </a:r>
            <a:r>
              <a:rPr lang="ru-RU" sz="2500" i="1" dirty="0">
                <a:solidFill>
                  <a:srgbClr val="800000"/>
                </a:solidFill>
              </a:rPr>
              <a:t>студентов</a:t>
            </a:r>
            <a:r>
              <a:rPr lang="ru-RU" sz="2500" b="1" i="1" dirty="0">
                <a:solidFill>
                  <a:srgbClr val="800000"/>
                </a:solidFill>
              </a:rPr>
              <a:t>, </a:t>
            </a:r>
            <a:r>
              <a:rPr lang="ru-RU" sz="2500" dirty="0" err="1">
                <a:solidFill>
                  <a:srgbClr val="800000"/>
                </a:solidFill>
              </a:rPr>
              <a:t>субординатов</a:t>
            </a:r>
            <a:r>
              <a:rPr lang="ru-RU" sz="2500" dirty="0">
                <a:solidFill>
                  <a:srgbClr val="800000"/>
                </a:solidFill>
              </a:rPr>
              <a:t>, интернов, клинических ординаторов с использованием </a:t>
            </a:r>
            <a:r>
              <a:rPr lang="ru-RU" sz="2500" dirty="0" err="1">
                <a:solidFill>
                  <a:srgbClr val="800000"/>
                </a:solidFill>
              </a:rPr>
              <a:t>симуляционного</a:t>
            </a:r>
            <a:r>
              <a:rPr lang="ru-RU" sz="2500" dirty="0">
                <a:solidFill>
                  <a:srgbClr val="800000"/>
                </a:solidFill>
              </a:rPr>
              <a:t> оборудования, ОСКЭ</a:t>
            </a: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Подготовка кадров: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 интеграция принципов персонализированной медицины в учебные программы студентов и дополнительного образования взрослых </a:t>
            </a: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Научные исследования:</a:t>
            </a:r>
            <a:r>
              <a:rPr lang="ru-RU" sz="2500" b="0" i="1" u="none" strike="noStrike" dirty="0">
                <a:solidFill>
                  <a:srgbClr val="800000"/>
                </a:solidFill>
                <a:effectLst/>
              </a:rPr>
              <a:t> 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проведение клинических исследований по оценке эффективности научных программ, разработка национальных протоколов на основе доказательной медицины, внедрение научно-обоснованных результатов диссертационных работ в практическую деятельность службы ОМД</a:t>
            </a: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Экспертная функция:</a:t>
            </a:r>
            <a:r>
              <a:rPr lang="ru-RU" sz="2500" b="0" i="0" u="none" strike="noStrike" dirty="0">
                <a:solidFill>
                  <a:srgbClr val="800000"/>
                </a:solidFill>
                <a:effectLst/>
              </a:rPr>
              <a:t> участие в разработке клинических протоколов, нормативно-правовой </a:t>
            </a:r>
            <a:r>
              <a:rPr lang="ru-RU" sz="2500" dirty="0">
                <a:solidFill>
                  <a:srgbClr val="800000"/>
                </a:solidFill>
              </a:rPr>
              <a:t>документации, экспертной оценке сложных клинических случаев</a:t>
            </a:r>
            <a:endParaRPr lang="en-US" sz="2500" dirty="0">
              <a:solidFill>
                <a:srgbClr val="800000"/>
              </a:solidFill>
            </a:endParaRPr>
          </a:p>
          <a:p>
            <a:pPr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500" b="1" i="1" dirty="0">
                <a:solidFill>
                  <a:srgbClr val="800000"/>
                </a:solidFill>
              </a:rPr>
              <a:t>В 2026 </a:t>
            </a:r>
            <a:endParaRPr lang="ru-RU" sz="2500" b="1" i="1" u="none" strike="noStrike" dirty="0">
              <a:solidFill>
                <a:srgbClr val="800000"/>
              </a:solidFill>
              <a:effectLst/>
            </a:endParaRPr>
          </a:p>
          <a:p>
            <a:pPr marL="0" indent="0" algn="ctr">
              <a:buNone/>
            </a:pP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Кафедра акушерства и гинекологии с курсом ПК и П БГМУ – это площадка трансляции знаний от науки </a:t>
            </a:r>
            <a:r>
              <a:rPr lang="ru-RU" sz="2500" b="1" i="1" dirty="0">
                <a:solidFill>
                  <a:srgbClr val="800000"/>
                </a:solidFill>
              </a:rPr>
              <a:t>к</a:t>
            </a:r>
            <a:r>
              <a:rPr lang="ru-RU" sz="2500" b="1" i="1" u="none" strike="noStrike" dirty="0">
                <a:solidFill>
                  <a:srgbClr val="800000"/>
                </a:solidFill>
                <a:effectLst/>
              </a:rPr>
              <a:t> практике </a:t>
            </a:r>
          </a:p>
          <a:p>
            <a:pPr marL="0" indent="0">
              <a:buNone/>
            </a:pP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12700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7775F43-99E9-4582-A3C3-61D7EE6D20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6986636"/>
              </p:ext>
            </p:extLst>
          </p:nvPr>
        </p:nvGraphicFramePr>
        <p:xfrm>
          <a:off x="1725168" y="329184"/>
          <a:ext cx="8817864" cy="544959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39969">
                  <a:extLst>
                    <a:ext uri="{9D8B030D-6E8A-4147-A177-3AD203B41FA5}">
                      <a16:colId xmlns:a16="http://schemas.microsoft.com/office/drawing/2014/main" val="2027981603"/>
                    </a:ext>
                  </a:extLst>
                </a:gridCol>
                <a:gridCol w="3985878">
                  <a:extLst>
                    <a:ext uri="{9D8B030D-6E8A-4147-A177-3AD203B41FA5}">
                      <a16:colId xmlns:a16="http://schemas.microsoft.com/office/drawing/2014/main" val="2519023861"/>
                    </a:ext>
                  </a:extLst>
                </a:gridCol>
                <a:gridCol w="1227609">
                  <a:extLst>
                    <a:ext uri="{9D8B030D-6E8A-4147-A177-3AD203B41FA5}">
                      <a16:colId xmlns:a16="http://schemas.microsoft.com/office/drawing/2014/main" val="4056283836"/>
                    </a:ext>
                  </a:extLst>
                </a:gridCol>
                <a:gridCol w="858403">
                  <a:extLst>
                    <a:ext uri="{9D8B030D-6E8A-4147-A177-3AD203B41FA5}">
                      <a16:colId xmlns:a16="http://schemas.microsoft.com/office/drawing/2014/main" val="1317001968"/>
                    </a:ext>
                  </a:extLst>
                </a:gridCol>
                <a:gridCol w="1144538">
                  <a:extLst>
                    <a:ext uri="{9D8B030D-6E8A-4147-A177-3AD203B41FA5}">
                      <a16:colId xmlns:a16="http://schemas.microsoft.com/office/drawing/2014/main" val="1545066273"/>
                    </a:ext>
                  </a:extLst>
                </a:gridCol>
                <a:gridCol w="1061467">
                  <a:extLst>
                    <a:ext uri="{9D8B030D-6E8A-4147-A177-3AD203B41FA5}">
                      <a16:colId xmlns:a16="http://schemas.microsoft.com/office/drawing/2014/main" val="3132417307"/>
                    </a:ext>
                  </a:extLst>
                </a:gridCol>
              </a:tblGrid>
              <a:tr h="287227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4D2307"/>
                          </a:solidFill>
                          <a:effectLst/>
                        </a:rPr>
                        <a:t>ПЕДИАТРИЧЕСКИЙ ФАКУЛЬТЕТ</a:t>
                      </a:r>
                      <a:endParaRPr lang="ru-BY" sz="1800" dirty="0">
                        <a:solidFill>
                          <a:srgbClr val="4D230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364855"/>
                  </a:ext>
                </a:extLst>
              </a:tr>
              <a:tr h="1056893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D2307"/>
                          </a:solidFill>
                          <a:effectLst/>
                        </a:rPr>
                        <a:t>Кафедра акушерства и гинекологии с курсом повышения квалификации и переподготовки</a:t>
                      </a:r>
                      <a:endParaRPr lang="ru-BY" sz="1600" dirty="0">
                        <a:solidFill>
                          <a:srgbClr val="4D230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D2307"/>
                          </a:solidFill>
                          <a:effectLst/>
                        </a:rPr>
                        <a:t>Зав. кафедрой д.м.н., профессор Л.Ф. Можейко</a:t>
                      </a:r>
                      <a:endParaRPr lang="ru-BY" sz="1600" dirty="0">
                        <a:solidFill>
                          <a:srgbClr val="4D230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D2307"/>
                          </a:solidFill>
                          <a:effectLst/>
                        </a:rPr>
                        <a:t>(</a:t>
                      </a:r>
                      <a:r>
                        <a:rPr lang="ru-RU" sz="1600" dirty="0" err="1">
                          <a:solidFill>
                            <a:srgbClr val="4D2307"/>
                          </a:solidFill>
                          <a:effectLst/>
                        </a:rPr>
                        <a:t>пр-кт</a:t>
                      </a:r>
                      <a:r>
                        <a:rPr lang="ru-RU" sz="1600" dirty="0">
                          <a:solidFill>
                            <a:srgbClr val="4D2307"/>
                          </a:solidFill>
                          <a:effectLst/>
                        </a:rPr>
                        <a:t> Независимости 64, корпус 5, УЗ «1-ая городская клиническая больница» г. Минска)</a:t>
                      </a:r>
                      <a:endParaRPr lang="ru-BY" sz="1600" dirty="0">
                        <a:solidFill>
                          <a:srgbClr val="4D230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D2307"/>
                          </a:solidFill>
                          <a:effectLst/>
                        </a:rPr>
                        <a:t>тел. (8017) 337 59 03)</a:t>
                      </a:r>
                      <a:endParaRPr lang="ru-BY" sz="1600" dirty="0">
                        <a:solidFill>
                          <a:srgbClr val="4D230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48462"/>
                  </a:ext>
                </a:extLst>
              </a:tr>
              <a:tr h="11585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D2307"/>
                          </a:solidFill>
                          <a:effectLst/>
                        </a:rPr>
                        <a:t>№ п/п</a:t>
                      </a:r>
                      <a:endParaRPr lang="ru-BY" sz="1400" dirty="0">
                        <a:solidFill>
                          <a:srgbClr val="4D230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582808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582808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Наименование образовательной программы</a:t>
                      </a:r>
                      <a:endParaRPr lang="ru-BY" sz="1400" b="1" dirty="0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Вид образователь-ной программы</a:t>
                      </a:r>
                      <a:endParaRPr lang="ru-BY" sz="1400" b="1" dirty="0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Срок </a:t>
                      </a:r>
                      <a:r>
                        <a:rPr lang="ru-RU" sz="1400" b="1" dirty="0" err="1">
                          <a:solidFill>
                            <a:srgbClr val="582808"/>
                          </a:solidFill>
                          <a:effectLst/>
                        </a:rPr>
                        <a:t>получе-ния</a:t>
                      </a: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 образования</a:t>
                      </a:r>
                      <a:endParaRPr lang="ru-BY" sz="1400" b="1" dirty="0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582808"/>
                          </a:solidFill>
                          <a:effectLst/>
                        </a:rPr>
                        <a:t>Период получения образования</a:t>
                      </a:r>
                      <a:endParaRPr lang="ru-BY" sz="1400" b="1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Кол-во слушателей</a:t>
                      </a:r>
                      <a:endParaRPr lang="ru-BY" sz="1400" b="1" dirty="0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315448"/>
                  </a:ext>
                </a:extLst>
              </a:tr>
              <a:tr h="920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D2307"/>
                          </a:solidFill>
                          <a:effectLst/>
                        </a:rPr>
                        <a:t>779</a:t>
                      </a:r>
                      <a:endParaRPr lang="ru-BY" sz="1400" dirty="0">
                        <a:solidFill>
                          <a:srgbClr val="4D230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Ультразвуковая диагностика в специальности: ультразвуковая диагностика матки и придатков </a:t>
                      </a:r>
                      <a:r>
                        <a:rPr lang="ru-RU" sz="1200" b="1" dirty="0">
                          <a:solidFill>
                            <a:srgbClr val="582808"/>
                          </a:solidFill>
                          <a:effectLst/>
                        </a:rPr>
                        <a:t>(для врачей-акушеров-гинекологов, врачей-онкологов-хирургов)</a:t>
                      </a:r>
                      <a:endParaRPr lang="ru-BY" sz="1200" b="1" dirty="0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ПК</a:t>
                      </a:r>
                      <a:endParaRPr lang="ru-BY" sz="1400" b="1" dirty="0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1</a:t>
                      </a:r>
                      <a:endParaRPr lang="ru-BY" sz="1400" b="1" dirty="0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19.01.2026-13.02.2026</a:t>
                      </a:r>
                      <a:endParaRPr lang="ru-BY" sz="1400" b="1" dirty="0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8</a:t>
                      </a:r>
                      <a:endParaRPr lang="ru-BY" sz="1400" b="1" dirty="0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962508"/>
                  </a:ext>
                </a:extLst>
              </a:tr>
              <a:tr h="1106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D2307"/>
                          </a:solidFill>
                          <a:effectLst/>
                        </a:rPr>
                        <a:t>780</a:t>
                      </a:r>
                      <a:endParaRPr lang="ru-BY" sz="1400" dirty="0">
                        <a:solidFill>
                          <a:srgbClr val="4D230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Лапароскопия и </a:t>
                      </a:r>
                      <a:r>
                        <a:rPr lang="ru-RU" sz="1400" b="1" dirty="0" err="1">
                          <a:solidFill>
                            <a:srgbClr val="582808"/>
                          </a:solidFill>
                          <a:effectLst/>
                        </a:rPr>
                        <a:t>гистероскопия</a:t>
                      </a: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 в акушерско-гинекологической практике </a:t>
                      </a:r>
                      <a:r>
                        <a:rPr lang="ru-RU" sz="1200" b="1" dirty="0">
                          <a:solidFill>
                            <a:srgbClr val="582808"/>
                          </a:solidFill>
                          <a:effectLst/>
                        </a:rPr>
                        <a:t>(для врачей акушеров-гинекологов, врачей-онкологов-хирургов, преподавателей учреждений образования системы здравоохранения)</a:t>
                      </a:r>
                      <a:endParaRPr lang="ru-BY" sz="1200" b="1" dirty="0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ПК</a:t>
                      </a:r>
                      <a:endParaRPr lang="ru-BY" sz="1400" b="1" dirty="0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0,5</a:t>
                      </a:r>
                      <a:endParaRPr lang="ru-BY" sz="1400" b="1" dirty="0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28.09.2026-09.10.2026</a:t>
                      </a:r>
                      <a:endParaRPr lang="ru-BY" sz="1400" b="1" dirty="0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8</a:t>
                      </a:r>
                      <a:endParaRPr lang="ru-BY" sz="1400" b="1" dirty="0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622500"/>
                  </a:ext>
                </a:extLst>
              </a:tr>
              <a:tr h="920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4D2307"/>
                          </a:solidFill>
                          <a:effectLst/>
                        </a:rPr>
                        <a:t>781</a:t>
                      </a:r>
                      <a:endParaRPr lang="ru-BY" sz="1400" dirty="0">
                        <a:solidFill>
                          <a:srgbClr val="4D230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Ультразвуковая диагностика в специальности: ультразвуковая диагностика матки и придатков </a:t>
                      </a:r>
                      <a:r>
                        <a:rPr lang="ru-RU" sz="1200" b="1" dirty="0">
                          <a:solidFill>
                            <a:srgbClr val="582808"/>
                          </a:solidFill>
                          <a:effectLst/>
                        </a:rPr>
                        <a:t>(для врачей-акушеров-гинекологов, врачей-онкологов-хирургов)</a:t>
                      </a:r>
                      <a:endParaRPr lang="ru-BY" sz="1200" b="1" dirty="0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582808"/>
                          </a:solidFill>
                          <a:effectLst/>
                        </a:rPr>
                        <a:t>ПК</a:t>
                      </a:r>
                      <a:endParaRPr lang="ru-BY" sz="1400" b="1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582808"/>
                          </a:solidFill>
                          <a:effectLst/>
                        </a:rPr>
                        <a:t>1</a:t>
                      </a:r>
                      <a:endParaRPr lang="ru-BY" sz="1400" b="1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16.11.2026-11.12.2026</a:t>
                      </a:r>
                      <a:endParaRPr lang="ru-BY" sz="1400" b="1" dirty="0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82808"/>
                          </a:solidFill>
                          <a:effectLst/>
                        </a:rPr>
                        <a:t>8</a:t>
                      </a:r>
                      <a:endParaRPr lang="ru-BY" sz="1400" b="1" dirty="0">
                        <a:solidFill>
                          <a:srgbClr val="5828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76" marR="51976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7919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9A7D7B79-5763-43B2-BDFA-9FAA340F9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96113" y="0"/>
            <a:ext cx="1591289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2823276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2044</TotalTime>
  <Words>1626</Words>
  <Application>Microsoft Office PowerPoint</Application>
  <PresentationFormat>Широкоэкранный</PresentationFormat>
  <Paragraphs>221</Paragraphs>
  <Slides>21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quote-cjk-patch</vt:lpstr>
      <vt:lpstr>Wingdings</vt:lpstr>
      <vt:lpstr>Тема Office</vt:lpstr>
      <vt:lpstr>Acrobat Document</vt:lpstr>
      <vt:lpstr>РЕПРОДУКТИВНОЕ ЗДОРОВЬЕ  В РЕСПУБЛИКЕ БЕЛАРУСЬ: ОТ ДЕМОГРАФИИ  К ПЕРСОНАЛИЗИРОВАННОЙ МЕДИЦИНЕ</vt:lpstr>
      <vt:lpstr>Презентация PowerPoint</vt:lpstr>
      <vt:lpstr> Демографические показатели Республики Беларусь </vt:lpstr>
      <vt:lpstr>Актуальность проблемы: от национальной безопасности к индивидуальному подходу</vt:lpstr>
      <vt:lpstr>Демографическая парадигма (1990 – 2000) </vt:lpstr>
      <vt:lpstr>  Переход к парадигме качества (2001 – 2010) </vt:lpstr>
      <vt:lpstr>Современная парадигма: персонализированная медицина  </vt:lpstr>
      <vt:lpstr>Роль кафедры акушерства и гинекологии с курсом ПК и П  УО «Белорусский государственный медицинский университет» </vt:lpstr>
      <vt:lpstr>Презентация PowerPoint</vt:lpstr>
      <vt:lpstr>Для обеспечения практико-ориентированной подготовки обучающихся организовано сетевое взаимодействие между УО «БГМУ» и учреждениями среднего специального образования (медицинские колледжи): для отработки навыков работы в команде при оказании экстренной помощи пациентам акушерско-гинекологического профиля. </vt:lpstr>
      <vt:lpstr>С целью улучшения качества подготовки молодых специалистов акушеров-гинекологов ежемесячно в САЦ проводятся заседания «Школы молодого специалиста» с мастер-классами по актуальным проблемам акушерства и гинекологии, вопросам дифференциальной диагностики, разборам сложных клинических случаев, нормативно-правовых актов и клинических протоколов.</vt:lpstr>
      <vt:lpstr>Стратегические направления развития от демографического анализа — к индивидуальному маршруту  </vt:lpstr>
      <vt:lpstr>Стратегические задачи на перспективу </vt:lpstr>
      <vt:lpstr>Активная интеграция специализированной помощи в лечебный процесс: клинический путь пациента  </vt:lpstr>
      <vt:lpstr>Оперативная гинекология экспертного уровня  </vt:lpstr>
      <vt:lpstr>Успехи и достижения Республики Беларусь </vt:lpstr>
      <vt:lpstr>ПРЕГРАВИДАРНАЯ ПОДГОТОВКА ПЕРВОБЕРЕМЕННЫХ ЖЕНЩИН </vt:lpstr>
      <vt:lpstr>Презентация PowerPoint</vt:lpstr>
      <vt:lpstr>Презентация PowerPoint</vt:lpstr>
      <vt:lpstr>   К новой модели репродуктивного здоровья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Можейко Людмила Федоровна</cp:lastModifiedBy>
  <cp:revision>118</cp:revision>
  <dcterms:created xsi:type="dcterms:W3CDTF">2023-07-14T15:39:09Z</dcterms:created>
  <dcterms:modified xsi:type="dcterms:W3CDTF">2026-03-31T08:14:52Z</dcterms:modified>
</cp:coreProperties>
</file>