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2" r:id="rId6"/>
    <p:sldId id="261" r:id="rId7"/>
    <p:sldId id="268" r:id="rId8"/>
    <p:sldId id="269" r:id="rId9"/>
    <p:sldId id="264" r:id="rId10"/>
    <p:sldId id="1637156274" r:id="rId11"/>
    <p:sldId id="265" r:id="rId1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9" autoAdjust="0"/>
    <p:restoredTop sz="94660"/>
  </p:normalViewPr>
  <p:slideViewPr>
    <p:cSldViewPr snapToGrid="0">
      <p:cViewPr varScale="1">
        <p:scale>
          <a:sx n="58" d="100"/>
          <a:sy n="58" d="100"/>
        </p:scale>
        <p:origin x="-102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Клинические</a:t>
            </a:r>
            <a:r>
              <a:rPr lang="ru-RU" b="1" baseline="0" dirty="0"/>
              <a:t> симптомы вагинита</a:t>
            </a:r>
            <a:endParaRPr lang="ru-RU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патологические выделения (основная группа)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Начало лечения</c:v>
                </c:pt>
                <c:pt idx="1">
                  <c:v>3 день</c:v>
                </c:pt>
                <c:pt idx="2">
                  <c:v>5 день</c:v>
                </c:pt>
                <c:pt idx="3">
                  <c:v>10 день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56.6</c:v>
                </c:pt>
                <c:pt idx="2">
                  <c:v>13.3</c:v>
                </c:pt>
                <c:pt idx="3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C85-4B64-9123-A1427E71CE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патологические выделения (контрольная группа)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Начало лечения</c:v>
                </c:pt>
                <c:pt idx="1">
                  <c:v>3 день</c:v>
                </c:pt>
                <c:pt idx="2">
                  <c:v>5 день</c:v>
                </c:pt>
                <c:pt idx="3">
                  <c:v>10 день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100</c:v>
                </c:pt>
                <c:pt idx="1">
                  <c:v>77</c:v>
                </c:pt>
                <c:pt idx="2">
                  <c:v>53.9</c:v>
                </c:pt>
                <c:pt idx="3">
                  <c:v>35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C85-4B64-9123-A1427E71CED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зуд и жжение (основная группа)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Начало лечения</c:v>
                </c:pt>
                <c:pt idx="1">
                  <c:v>3 день</c:v>
                </c:pt>
                <c:pt idx="2">
                  <c:v>5 день</c:v>
                </c:pt>
                <c:pt idx="3">
                  <c:v>10 день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67.900000000000006</c:v>
                </c:pt>
                <c:pt idx="1">
                  <c:v>13.58</c:v>
                </c:pt>
                <c:pt idx="2">
                  <c:v>9</c:v>
                </c:pt>
                <c:pt idx="3">
                  <c:v>6.7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C85-4B64-9123-A1427E71CED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зуд и жжение (контрольная группа)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Начало лечения</c:v>
                </c:pt>
                <c:pt idx="1">
                  <c:v>3 день</c:v>
                </c:pt>
                <c:pt idx="2">
                  <c:v>5 день</c:v>
                </c:pt>
                <c:pt idx="3">
                  <c:v>10 день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67.900000000000006</c:v>
                </c:pt>
                <c:pt idx="1">
                  <c:v>41.76</c:v>
                </c:pt>
                <c:pt idx="2">
                  <c:v>39</c:v>
                </c:pt>
                <c:pt idx="3">
                  <c:v>38.5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8C85-4B64-9123-A1427E71CE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460032"/>
        <c:axId val="82474496"/>
      </c:lineChart>
      <c:catAx>
        <c:axId val="82460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Сроки</a:t>
                </a:r>
                <a:r>
                  <a:rPr lang="ru-RU" baseline="0" dirty="0"/>
                  <a:t> лечения</a:t>
                </a:r>
                <a:endParaRPr lang="ru-RU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474496"/>
        <c:crosses val="autoZero"/>
        <c:auto val="1"/>
        <c:lblAlgn val="ctr"/>
        <c:lblOffset val="100"/>
        <c:noMultiLvlLbl val="0"/>
      </c:catAx>
      <c:valAx>
        <c:axId val="82474496"/>
        <c:scaling>
          <c:orientation val="minMax"/>
          <c:max val="100"/>
        </c:scaling>
        <c:delete val="0"/>
        <c:axPos val="l"/>
        <c:majorGridlines>
          <c:spPr>
            <a:ln w="9525" cap="rnd" cmpd="sng" algn="ctr">
              <a:solidFill>
                <a:schemeClr val="tx1">
                  <a:lumMod val="15000"/>
                  <a:lumOff val="85000"/>
                </a:schemeClr>
              </a:solidFill>
              <a:round/>
              <a:tailEnd w="sm" len="sm"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Процент</a:t>
                </a:r>
                <a:r>
                  <a:rPr lang="ru-RU" baseline="0" dirty="0"/>
                  <a:t> пациенток, %</a:t>
                </a:r>
                <a:endParaRPr lang="ru-RU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46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Лабораторные</a:t>
            </a:r>
            <a:r>
              <a:rPr lang="ru-RU" b="1" baseline="0" dirty="0"/>
              <a:t> данные</a:t>
            </a:r>
            <a:endParaRPr lang="ru-RU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микроскопия (основная группа)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Лист1!$A$2:$A$4</c:f>
              <c:strCache>
                <c:ptCount val="3"/>
                <c:pt idx="0">
                  <c:v>Начало лечения</c:v>
                </c:pt>
                <c:pt idx="1">
                  <c:v>5 день</c:v>
                </c:pt>
                <c:pt idx="2">
                  <c:v>10 день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</c:v>
                </c:pt>
                <c:pt idx="1">
                  <c:v>20</c:v>
                </c:pt>
                <c:pt idx="2">
                  <c:v>6.7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9C6-46F8-8729-CDC7139E645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микроскопия (контрольная группа)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Лист1!$A$2:$A$4</c:f>
              <c:strCache>
                <c:ptCount val="3"/>
                <c:pt idx="0">
                  <c:v>Начало лечения</c:v>
                </c:pt>
                <c:pt idx="1">
                  <c:v>5 день</c:v>
                </c:pt>
                <c:pt idx="2">
                  <c:v>10 день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100</c:v>
                </c:pt>
                <c:pt idx="1">
                  <c:v>61.5</c:v>
                </c:pt>
                <c:pt idx="2">
                  <c:v>30.8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9C6-46F8-8729-CDC7139E645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pH (основная группа)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Лист1!$A$2:$A$4</c:f>
              <c:strCache>
                <c:ptCount val="3"/>
                <c:pt idx="0">
                  <c:v>Начало лечения</c:v>
                </c:pt>
                <c:pt idx="1">
                  <c:v>5 день</c:v>
                </c:pt>
                <c:pt idx="2">
                  <c:v>10 день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100</c:v>
                </c:pt>
                <c:pt idx="1">
                  <c:v>13.3</c:v>
                </c:pt>
                <c:pt idx="2">
                  <c:v>6.7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9C6-46F8-8729-CDC7139E645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pH (контрольная группа)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Лист1!$A$2:$A$4</c:f>
              <c:strCache>
                <c:ptCount val="3"/>
                <c:pt idx="0">
                  <c:v>Начало лечения</c:v>
                </c:pt>
                <c:pt idx="1">
                  <c:v>5 день</c:v>
                </c:pt>
                <c:pt idx="2">
                  <c:v>10 день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100</c:v>
                </c:pt>
                <c:pt idx="1">
                  <c:v>39.5</c:v>
                </c:pt>
                <c:pt idx="2">
                  <c:v>30.8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19C6-46F8-8729-CDC7139E64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148288"/>
        <c:axId val="91150208"/>
      </c:lineChart>
      <c:catAx>
        <c:axId val="91148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Время</a:t>
                </a:r>
                <a:r>
                  <a:rPr lang="ru-RU" baseline="0" dirty="0"/>
                  <a:t> лечения</a:t>
                </a:r>
                <a:endParaRPr lang="ru-RU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150208"/>
        <c:crosses val="autoZero"/>
        <c:auto val="1"/>
        <c:lblAlgn val="ctr"/>
        <c:lblOffset val="100"/>
        <c:noMultiLvlLbl val="0"/>
      </c:catAx>
      <c:valAx>
        <c:axId val="91150208"/>
        <c:scaling>
          <c:orientation val="minMax"/>
          <c:max val="100"/>
        </c:scaling>
        <c:delete val="0"/>
        <c:axPos val="l"/>
        <c:majorGridlines>
          <c:spPr>
            <a:ln w="9525" cap="rnd" cmpd="sng" algn="ctr">
              <a:solidFill>
                <a:schemeClr val="tx1">
                  <a:lumMod val="15000"/>
                  <a:lumOff val="85000"/>
                </a:schemeClr>
              </a:solidFill>
              <a:round/>
              <a:tailEnd w="sm" len="sm"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Процент</a:t>
                </a:r>
                <a:r>
                  <a:rPr lang="ru-RU" baseline="0" dirty="0"/>
                  <a:t> пациенток, %</a:t>
                </a:r>
                <a:endParaRPr lang="ru-RU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14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0" baseline="0" dirty="0">
                <a:effectLst/>
              </a:rPr>
              <a:t>Рецидив </a:t>
            </a:r>
            <a:r>
              <a:rPr lang="ru-RU" sz="2000" b="1" i="0" baseline="0" dirty="0" err="1">
                <a:effectLst/>
              </a:rPr>
              <a:t>вульвовагинита</a:t>
            </a:r>
            <a:r>
              <a:rPr lang="ru-RU" sz="2000" b="1" i="0" baseline="0" dirty="0">
                <a:effectLst/>
              </a:rPr>
              <a:t> в течение 6 </a:t>
            </a:r>
            <a:r>
              <a:rPr lang="ru-RU" sz="2000" b="1" i="0" baseline="0" dirty="0" err="1">
                <a:effectLst/>
              </a:rPr>
              <a:t>мес</a:t>
            </a:r>
            <a:endParaRPr lang="x-none" sz="2000" b="1" dirty="0">
              <a:effectLst/>
            </a:endParaRPr>
          </a:p>
        </c:rich>
      </c:tx>
      <c:layout>
        <c:manualLayout>
          <c:xMode val="edge"/>
          <c:yMode val="edge"/>
          <c:x val="0.21034128299808699"/>
          <c:y val="1.5966115198125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рецидив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основная группа</c:v>
                </c:pt>
                <c:pt idx="1">
                  <c:v>контрольная группа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13.3</c:v>
                </c:pt>
                <c:pt idx="1">
                  <c:v>46.1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07-482C-A3EB-B0D7786AB2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259264"/>
        <c:axId val="91260800"/>
      </c:barChart>
      <c:catAx>
        <c:axId val="9125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260800"/>
        <c:crosses val="autoZero"/>
        <c:auto val="1"/>
        <c:lblAlgn val="ctr"/>
        <c:lblOffset val="100"/>
        <c:noMultiLvlLbl val="0"/>
      </c:catAx>
      <c:valAx>
        <c:axId val="912608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Процент</a:t>
                </a:r>
                <a:r>
                  <a:rPr lang="ru-RU" baseline="0" dirty="0"/>
                  <a:t> </a:t>
                </a:r>
                <a:r>
                  <a:rPr lang="ru-RU" baseline="0" dirty="0" err="1"/>
                  <a:t>рецедива</a:t>
                </a:r>
                <a:r>
                  <a:rPr lang="ru-RU" baseline="0" dirty="0"/>
                  <a:t> от всех пациенток, %</a:t>
                </a:r>
                <a:endParaRPr lang="ru-RU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259264"/>
        <c:crosses val="autoZero"/>
        <c:crossBetween val="between"/>
      </c:valAx>
      <c:spPr>
        <a:noFill/>
        <a:ln>
          <a:solidFill>
            <a:schemeClr val="tx1">
              <a:lumMod val="15000"/>
              <a:lumOff val="85000"/>
            </a:schemeClr>
          </a:solidFill>
          <a:prstDash val="solid"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0" baseline="0" dirty="0">
                <a:effectLst/>
              </a:rPr>
              <a:t>Эффективность лечения</a:t>
            </a:r>
            <a:endParaRPr lang="x-none" sz="2000" b="1" dirty="0">
              <a:effectLst/>
            </a:endParaRPr>
          </a:p>
        </c:rich>
      </c:tx>
      <c:layout>
        <c:manualLayout>
          <c:xMode val="edge"/>
          <c:yMode val="edge"/>
          <c:x val="0.21034128299808699"/>
          <c:y val="1.5966115198125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вылеченные пациентки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основная группа</c:v>
                </c:pt>
                <c:pt idx="1">
                  <c:v>контрольная группа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93.3</c:v>
                </c:pt>
                <c:pt idx="1">
                  <c:v>61.5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1F-43EF-9403-7F2A9E97B0F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рецидив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основная группа</c:v>
                </c:pt>
                <c:pt idx="1">
                  <c:v>контрольная группа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12.4</c:v>
                </c:pt>
                <c:pt idx="1">
                  <c:v>28.35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1F-43EF-9403-7F2A9E97B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546624"/>
        <c:axId val="101564800"/>
      </c:barChart>
      <c:catAx>
        <c:axId val="10154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564800"/>
        <c:crosses val="autoZero"/>
        <c:auto val="1"/>
        <c:lblAlgn val="ctr"/>
        <c:lblOffset val="100"/>
        <c:noMultiLvlLbl val="0"/>
      </c:catAx>
      <c:valAx>
        <c:axId val="1015648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aseline="0" dirty="0"/>
                  <a:t>Процент пролеченных пациентов, %</a:t>
                </a:r>
                <a:endParaRPr lang="ru-RU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546624"/>
        <c:crosses val="autoZero"/>
        <c:crossBetween val="between"/>
      </c:valAx>
      <c:spPr>
        <a:noFill/>
        <a:ln>
          <a:solidFill>
            <a:schemeClr val="tx1">
              <a:lumMod val="15000"/>
              <a:lumOff val="85000"/>
            </a:schemeClr>
          </a:solidFill>
          <a:prstDash val="solid"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8C0CF3-B10A-45D2-B795-2D99BEC07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A4E6865-ADCD-438B-99A1-4EC99EAED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7200E63-4546-450A-A350-436AFFF9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5F5E-3A45-489F-BC08-8CB4B02E5F30}" type="datetimeFigureOut">
              <a:rPr lang="x-none" smtClean="0"/>
              <a:t>17.02.2026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B10DAE7-1C13-403D-A471-7084FAB12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742225-8D52-4C58-8336-DCB6843A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394B-FD72-426C-8602-42B166DEF6F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978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3AC552-D55D-4A8A-B758-4466721D7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8DFBB89-1F87-46B4-84E6-21E4AE3ED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5A9E5E8-4AB7-4FED-9658-E4D1C85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5F5E-3A45-489F-BC08-8CB4B02E5F30}" type="datetimeFigureOut">
              <a:rPr lang="x-none" smtClean="0"/>
              <a:t>17.02.2026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C5FE44D-AEE9-4918-87C3-48A1BE8A2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2C4B68E-C0BC-423D-9DFE-7861258E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394B-FD72-426C-8602-42B166DEF6F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12814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39692B2-498C-47FA-AEFC-11F2667C84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0EDD532-15A4-4878-BB6C-2A8765689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EED818-F23F-4BEC-A652-3AC0825FC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5F5E-3A45-489F-BC08-8CB4B02E5F30}" type="datetimeFigureOut">
              <a:rPr lang="x-none" smtClean="0"/>
              <a:t>17.02.2026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533E7D0-14DB-4CA3-9888-9BD24D56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561C78-EBAD-4221-8099-CC246A811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394B-FD72-426C-8602-42B166DEF6F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89396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48469A-3165-47B3-8CF7-FDDFA74BD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8A755B7-88A6-4E86-8A42-10DC413B1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B6009E7-758E-435B-9077-1ACBF2CA1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5F5E-3A45-489F-BC08-8CB4B02E5F30}" type="datetimeFigureOut">
              <a:rPr lang="x-none" smtClean="0"/>
              <a:t>17.02.2026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7D6A44-31FE-49DE-A0E0-B8CB01103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AE08FE6-E77D-4428-BD21-BC03495D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394B-FD72-426C-8602-42B166DEF6F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3396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25BAA9-12FD-44E8-AB11-C5D60A1F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23B7FEA-3A86-4506-9412-52B01423E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42E6571-46BE-4A75-A0AA-A8BF01D68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5F5E-3A45-489F-BC08-8CB4B02E5F30}" type="datetimeFigureOut">
              <a:rPr lang="x-none" smtClean="0"/>
              <a:t>17.02.2026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7FC3602-9167-4AF1-8110-6906A81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E4F3FA2-DECD-4523-BC3F-429015DDD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394B-FD72-426C-8602-42B166DEF6F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479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C65A07-CD31-49CE-BD9E-E37761763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2927FF4-4041-4ECE-B7A1-91E52B49C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A93ADA3-11AB-469D-BDDD-7F47373BE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385D9B8-4C0A-4FB8-B6C2-46D4E407D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5F5E-3A45-489F-BC08-8CB4B02E5F30}" type="datetimeFigureOut">
              <a:rPr lang="x-none" smtClean="0"/>
              <a:t>17.02.2026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693FC1D-54D4-4F6E-A7F8-EC1F665FF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D08AC05-7FFC-411A-A975-22396B8A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394B-FD72-426C-8602-42B166DEF6F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139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5C6AFF-E491-4F5B-A80C-ADBE58FF8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90BE9C-872E-459A-82BF-98B918D15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5C9415F-FEDB-4B19-A99F-135671EF3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45A5C89-C33B-43A1-A98D-B0208FB8A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781AE09-FB01-45C6-B287-26AAA1A85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0DB9303-DC8C-49AB-8807-EED14C41A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5F5E-3A45-489F-BC08-8CB4B02E5F30}" type="datetimeFigureOut">
              <a:rPr lang="x-none" smtClean="0"/>
              <a:t>17.02.2026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C441369-E21B-495D-B15F-9D402CBC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286AFC9-533E-4CC3-A68C-6FA62FC9F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394B-FD72-426C-8602-42B166DEF6F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55019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DD1BEB-ED6A-448E-A954-DC784F525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463F85A-E265-4E4D-894D-CEC6FD27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5F5E-3A45-489F-BC08-8CB4B02E5F30}" type="datetimeFigureOut">
              <a:rPr lang="x-none" smtClean="0"/>
              <a:t>17.02.2026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BB7EF66-2F86-48B7-94BA-FDE2FC1CC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9F5B0E9-68C5-4418-BCAE-F8FCA9892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394B-FD72-426C-8602-42B166DEF6F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1649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4DB8942-394E-4A17-95DA-DE90815A2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5F5E-3A45-489F-BC08-8CB4B02E5F30}" type="datetimeFigureOut">
              <a:rPr lang="x-none" smtClean="0"/>
              <a:t>17.02.2026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D2C8DE7-57A2-45A1-9E6D-14669386A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E297BBC-F785-46DE-B3D7-DA0CF77A8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394B-FD72-426C-8602-42B166DEF6F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2790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C0110B-B84E-44D8-8042-F354394DF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E3B6F6E-B9BF-46C1-864A-B069CCB01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B5571A8-B23D-40F2-808B-3BC418935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1264B82-5186-42F2-8FFA-EE88C7681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5F5E-3A45-489F-BC08-8CB4B02E5F30}" type="datetimeFigureOut">
              <a:rPr lang="x-none" smtClean="0"/>
              <a:t>17.02.2026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B6777DE-5D88-42F2-9D2B-1EE1A09B2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3A2E287-BD79-4336-AA72-DEB2BB2F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394B-FD72-426C-8602-42B166DEF6F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8489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C252A0-3F10-44D0-B0B9-02007E8C1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2BF97EC-116E-438F-9C34-62DA9B615E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B1A7430-36C3-4FF9-9DCF-9425085AA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ADB1543-074B-43F3-9539-D13A4257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5F5E-3A45-489F-BC08-8CB4B02E5F30}" type="datetimeFigureOut">
              <a:rPr lang="x-none" smtClean="0"/>
              <a:t>17.02.2026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FDDC4C0-83AC-4860-8CEE-342B33A5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254FDD5-458B-4B4C-97A7-F12A89EDC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394B-FD72-426C-8602-42B166DEF6F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3847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A00B5D-9309-4582-B441-20CE4346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122B4AD-47C2-4097-8A8D-656AFC6C9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E94BA9B-728F-4550-AE2F-C41348D9EF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B5F5E-3A45-489F-BC08-8CB4B02E5F30}" type="datetimeFigureOut">
              <a:rPr lang="x-none" smtClean="0"/>
              <a:t>17.02.2026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5AB0F11-F4C1-46CB-B497-AA0D82F84D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967F17F-2B47-4E03-8A9A-2FA9CD769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4394B-FD72-426C-8602-42B166DEF6F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729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7072/1994-9952-2025-1-59-6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57D836-B1EC-4F37-9DC9-FA51E31D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1927"/>
            <a:ext cx="9144000" cy="2345376"/>
          </a:xfrm>
        </p:spPr>
        <p:txBody>
          <a:bodyPr>
            <a:noAutofit/>
          </a:bodyPr>
          <a:lstStyle/>
          <a:p>
            <a:r>
              <a:rPr lang="ru-RU" sz="3600" dirty="0"/>
              <a:t>КОМПЛЕК</a:t>
            </a:r>
            <a:r>
              <a:rPr lang="en-US" sz="3600" dirty="0"/>
              <a:t>C</a:t>
            </a:r>
            <a:r>
              <a:rPr lang="ru-RU" sz="3600" dirty="0"/>
              <a:t>НЫЙ ПОДХОД К ЛЕЧЕНИЮ </a:t>
            </a:r>
            <a:r>
              <a:rPr lang="ru-RU" sz="3600"/>
              <a:t>НЕСПЕЦИФИЧЕСКОГО </a:t>
            </a:r>
            <a:r>
              <a:rPr lang="ru-RU" sz="3600" smtClean="0"/>
              <a:t>ВУЛЬВОВАГИНИТА </a:t>
            </a:r>
            <a:r>
              <a:rPr lang="ru-RU" sz="3600" dirty="0"/>
              <a:t>У МОЛОДЫХ ЖЕНЩИН</a:t>
            </a:r>
            <a:endParaRPr lang="x-none" sz="3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F97550C-06D8-45FC-99A7-5E143628B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774" y="4476996"/>
            <a:ext cx="9933709" cy="2101933"/>
          </a:xfrm>
        </p:spPr>
        <p:txBody>
          <a:bodyPr>
            <a:normAutofit fontScale="62500" lnSpcReduction="20000"/>
          </a:bodyPr>
          <a:lstStyle/>
          <a:p>
            <a:r>
              <a:rPr lang="ru-RU" sz="3600" dirty="0"/>
              <a:t>Можейко Л. Ф. зав. кафедрой, д-р мед. наук, профессор</a:t>
            </a:r>
          </a:p>
          <a:p>
            <a:r>
              <a:rPr lang="ru-RU" sz="3600" dirty="0"/>
              <a:t>Рунец У.Ф. ассистент кафедры</a:t>
            </a:r>
          </a:p>
          <a:p>
            <a:r>
              <a:rPr lang="ru-RU" sz="3600" dirty="0"/>
              <a:t>Кафедра акушерства и гинекологии c курсом повышения квалификации и переподготовки</a:t>
            </a:r>
          </a:p>
          <a:p>
            <a:r>
              <a:rPr lang="ru-RU" sz="3600" dirty="0"/>
              <a:t>Минск</a:t>
            </a:r>
          </a:p>
          <a:p>
            <a:r>
              <a:rPr lang="ru-RU" sz="3600" dirty="0"/>
              <a:t>19.02.2026</a:t>
            </a:r>
          </a:p>
          <a:p>
            <a:endParaRPr lang="ru-RU" sz="3600" dirty="0"/>
          </a:p>
        </p:txBody>
      </p:sp>
      <p:pic>
        <p:nvPicPr>
          <p:cNvPr id="4" name="Рисунок 11">
            <a:extLst>
              <a:ext uri="{FF2B5EF4-FFF2-40B4-BE49-F238E27FC236}">
                <a16:creationId xmlns:a16="http://schemas.microsoft.com/office/drawing/2014/main" xmlns="" id="{FE3D1DDB-6530-4395-984B-D3CFC9378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921" y="180860"/>
            <a:ext cx="1520686" cy="1886121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89EA00-0240-4489-9840-8277F5F80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08" y="180860"/>
            <a:ext cx="2555099" cy="1688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4360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1F3B71-54F8-4F65-A42B-A4DFC2E6F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ЛЕЧЕНИЕ РЕЦИДИВОВ</a:t>
            </a:r>
            <a:endParaRPr lang="x-none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AC40590-57D1-4CAB-9928-0DBC74D2D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Свечи интерферона альфа-2b с антиоксидантами витаминами E и C в дозе 3 000 000 МЕ 2 раза в сутки ректально в течение 10 дней</a:t>
            </a:r>
          </a:p>
          <a:p>
            <a:r>
              <a:rPr lang="ru-RU" dirty="0" err="1"/>
              <a:t>Клион</a:t>
            </a:r>
            <a:r>
              <a:rPr lang="ru-RU" dirty="0"/>
              <a:t> Д </a:t>
            </a:r>
            <a:r>
              <a:rPr lang="ru-RU" dirty="0" err="1"/>
              <a:t>интравагинально</a:t>
            </a:r>
            <a:r>
              <a:rPr lang="ru-RU" dirty="0"/>
              <a:t> по 1 таблетке/</a:t>
            </a:r>
            <a:r>
              <a:rPr lang="ru-RU" dirty="0" err="1"/>
              <a:t>сут</a:t>
            </a:r>
            <a:r>
              <a:rPr lang="ru-RU" dirty="0"/>
              <a:t> в течение 10 дней </a:t>
            </a:r>
          </a:p>
          <a:p>
            <a:r>
              <a:rPr lang="ru-RU" dirty="0" err="1"/>
              <a:t>Лактофлорене</a:t>
            </a:r>
            <a:r>
              <a:rPr lang="ru-RU" dirty="0"/>
              <a:t> цист по 1 саше 2 раза/</a:t>
            </a:r>
            <a:r>
              <a:rPr lang="ru-RU" dirty="0" err="1"/>
              <a:t>сут</a:t>
            </a:r>
            <a:r>
              <a:rPr lang="ru-RU" dirty="0"/>
              <a:t> в течение 10 дней </a:t>
            </a:r>
          </a:p>
          <a:p>
            <a:r>
              <a:rPr lang="ru-RU" dirty="0" err="1"/>
              <a:t>Лактофлорене</a:t>
            </a:r>
            <a:r>
              <a:rPr lang="ru-RU" dirty="0"/>
              <a:t> гастро по 1 саше 2 раза/</a:t>
            </a:r>
            <a:r>
              <a:rPr lang="ru-RU" dirty="0" err="1"/>
              <a:t>сут</a:t>
            </a:r>
            <a:r>
              <a:rPr lang="ru-RU" dirty="0"/>
              <a:t> в течение 10 дней </a:t>
            </a:r>
          </a:p>
          <a:p>
            <a:r>
              <a:rPr lang="ru-RU" dirty="0"/>
              <a:t>Витамин Д (</a:t>
            </a:r>
            <a:r>
              <a:rPr lang="ru-RU" dirty="0" err="1"/>
              <a:t>Девит</a:t>
            </a:r>
            <a:r>
              <a:rPr lang="ru-RU" dirty="0"/>
              <a:t> 5 000) по 1 таблетке ежедневно в течение 2-х месяцев</a:t>
            </a:r>
          </a:p>
          <a:p>
            <a:endParaRPr lang="ru-RU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01244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4981AD-93DE-4687-9A99-0EB9B1D44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586" y="236764"/>
            <a:ext cx="5412014" cy="644979"/>
          </a:xfrm>
        </p:spPr>
        <p:txBody>
          <a:bodyPr>
            <a:normAutofit/>
          </a:bodyPr>
          <a:lstStyle/>
          <a:p>
            <a:r>
              <a:rPr lang="ru-RU" sz="4000" dirty="0"/>
              <a:t>Выводы</a:t>
            </a:r>
            <a:endParaRPr lang="x-none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9E97EA-8CFB-43D7-8A92-B24E241E9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996043"/>
            <a:ext cx="5412014" cy="5861957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Антимикробная терапия в сочетании с интерфероном альфа-2b и антиоксидантами оказалась эффективнее, в сравнении с </a:t>
            </a:r>
            <a:r>
              <a:rPr lang="ru-RU" dirty="0" err="1"/>
              <a:t>монотерапией</a:t>
            </a:r>
            <a:r>
              <a:rPr lang="ru-RU" dirty="0"/>
              <a:t> </a:t>
            </a:r>
            <a:r>
              <a:rPr lang="ru-RU" dirty="0" err="1"/>
              <a:t>метронидазолом</a:t>
            </a:r>
            <a:r>
              <a:rPr lang="ru-RU" dirty="0"/>
              <a:t> более чем в 1,5 раза</a:t>
            </a:r>
          </a:p>
          <a:p>
            <a:r>
              <a:rPr lang="ru-RU" dirty="0"/>
              <a:t>Рецидивы в основной группе женщин наблюдались в 3,5 раза реже в сравнение с контрольной группой</a:t>
            </a:r>
          </a:p>
          <a:p>
            <a:r>
              <a:rPr lang="x-none" dirty="0"/>
              <a:t>Дифференцированный подход к ведению </a:t>
            </a:r>
            <a:r>
              <a:rPr lang="x-none" dirty="0" err="1"/>
              <a:t>пациенто</a:t>
            </a:r>
            <a:r>
              <a:rPr lang="ru-RU" dirty="0"/>
              <a:t>в</a:t>
            </a:r>
            <a:r>
              <a:rPr lang="x-none" dirty="0"/>
              <a:t> раннего репродуктивного возраста с учетом их репродуктивных планов,</a:t>
            </a:r>
            <a:r>
              <a:rPr lang="ru-RU" dirty="0"/>
              <a:t> с назначением </a:t>
            </a:r>
            <a:r>
              <a:rPr lang="ru-RU" dirty="0" err="1"/>
              <a:t>инозитола</a:t>
            </a:r>
            <a:r>
              <a:rPr lang="x-none" dirty="0"/>
              <a:t> при планировании беременности</a:t>
            </a:r>
            <a:r>
              <a:rPr lang="ru-RU" dirty="0"/>
              <a:t>,</a:t>
            </a:r>
            <a:r>
              <a:rPr lang="x-none" dirty="0"/>
              <a:t> и</a:t>
            </a:r>
            <a:r>
              <a:rPr lang="ru-RU" dirty="0"/>
              <a:t>ли</a:t>
            </a:r>
            <a:r>
              <a:rPr lang="x-none" dirty="0"/>
              <a:t> </a:t>
            </a:r>
            <a:r>
              <a:rPr lang="ru-RU" dirty="0" err="1"/>
              <a:t>низкодозированного</a:t>
            </a:r>
            <a:r>
              <a:rPr lang="ru-RU" dirty="0"/>
              <a:t> КОК с ДРПН</a:t>
            </a:r>
            <a:r>
              <a:rPr lang="x-none" dirty="0"/>
              <a:t> </a:t>
            </a:r>
            <a:r>
              <a:rPr lang="ru-RU" dirty="0"/>
              <a:t>в случаях </a:t>
            </a:r>
            <a:r>
              <a:rPr lang="x-none" dirty="0"/>
              <a:t>необходимости контрацепции, обеспечивает увеличение длительности достигнутой ремиссии и </a:t>
            </a:r>
            <a:r>
              <a:rPr lang="x-none" dirty="0" err="1"/>
              <a:t>сохранени</a:t>
            </a:r>
            <a:r>
              <a:rPr lang="ru-RU" dirty="0"/>
              <a:t>е </a:t>
            </a:r>
            <a:r>
              <a:rPr lang="x-none" dirty="0"/>
              <a:t>репродуктивного здоровья молодых </a:t>
            </a:r>
            <a:r>
              <a:rPr lang="x-none" dirty="0" err="1"/>
              <a:t>женщ</a:t>
            </a:r>
            <a:r>
              <a:rPr lang="ru-RU" dirty="0"/>
              <a:t>ин</a:t>
            </a:r>
          </a:p>
          <a:p>
            <a:r>
              <a:rPr lang="ru-RU" dirty="0"/>
              <a:t>Считаем, что исследования в этом направлении должны быть продолжены</a:t>
            </a:r>
          </a:p>
          <a:p>
            <a:endParaRPr lang="ru-RU" dirty="0"/>
          </a:p>
          <a:p>
            <a:endParaRPr lang="ru-RU" dirty="0"/>
          </a:p>
          <a:p>
            <a:endParaRPr lang="x-none" dirty="0"/>
          </a:p>
        </p:txBody>
      </p:sp>
      <p:graphicFrame>
        <p:nvGraphicFramePr>
          <p:cNvPr id="4" name="Объект 5">
            <a:extLst>
              <a:ext uri="{FF2B5EF4-FFF2-40B4-BE49-F238E27FC236}">
                <a16:creationId xmlns:a16="http://schemas.microsoft.com/office/drawing/2014/main" xmlns="" id="{51C454AD-B913-419F-94B9-91F594A2FF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4423588"/>
              </p:ext>
            </p:extLst>
          </p:nvPr>
        </p:nvGraphicFramePr>
        <p:xfrm>
          <a:off x="5812970" y="1053194"/>
          <a:ext cx="6166759" cy="5568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6187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6C79F5-B459-4A20-8D4F-C664345E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63286"/>
            <a:ext cx="10131879" cy="832758"/>
          </a:xfrm>
        </p:spPr>
        <p:txBody>
          <a:bodyPr>
            <a:normAutofit/>
          </a:bodyPr>
          <a:lstStyle/>
          <a:p>
            <a:r>
              <a:rPr lang="ru-RU" sz="4000" dirty="0"/>
              <a:t>Актуальность</a:t>
            </a:r>
            <a:endParaRPr lang="x-none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6CFD0E-C3CC-4080-A448-7236E9D99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871" y="1448790"/>
            <a:ext cx="10912929" cy="5044085"/>
          </a:xfrm>
        </p:spPr>
        <p:txBody>
          <a:bodyPr>
            <a:normAutofit/>
          </a:bodyPr>
          <a:lstStyle/>
          <a:p>
            <a:pPr algn="just">
              <a:buClr>
                <a:srgbClr val="C00000"/>
              </a:buClr>
            </a:pPr>
            <a:r>
              <a:rPr lang="ru-RU" sz="2000" dirty="0"/>
              <a:t>По данным разных авторов распространенность неспецифического вагинита в репродуктивном возрасте составляет до 25% и более 30</a:t>
            </a:r>
            <a:r>
              <a:rPr lang="en-US" sz="2000" dirty="0"/>
              <a:t>% </a:t>
            </a:r>
            <a:r>
              <a:rPr lang="ru-RU" sz="2000" dirty="0"/>
              <a:t>в возрастной группе женщин 21 – 30 лет</a:t>
            </a:r>
          </a:p>
          <a:p>
            <a:pPr algn="just">
              <a:buClr>
                <a:srgbClr val="C00000"/>
              </a:buClr>
            </a:pPr>
            <a:r>
              <a:rPr lang="ru-RU" sz="2000" dirty="0"/>
              <a:t>Отсутствие лечения может вызывать проблемы с зачатием и осложнения беременности (самопроизвольный аборт, преждевременные роды и др.)</a:t>
            </a:r>
            <a:endParaRPr lang="en-US" sz="2000" dirty="0"/>
          </a:p>
          <a:p>
            <a:pPr algn="just">
              <a:buClr>
                <a:srgbClr val="C00000"/>
              </a:buClr>
            </a:pPr>
            <a:r>
              <a:rPr lang="ru-RU" sz="2000" dirty="0"/>
              <a:t>Нарушение микробиоты влагалища приводит к снижению местного иммунитета, повышая риск  ИППП и воспалительных заболевания органов малого таза</a:t>
            </a:r>
          </a:p>
          <a:p>
            <a:pPr algn="just">
              <a:buClr>
                <a:srgbClr val="C00000"/>
              </a:buClr>
            </a:pPr>
            <a:r>
              <a:rPr lang="ru-RU" sz="2000" dirty="0"/>
              <a:t>Большинство исследований демонстрируют ведущую роль нарушений иммунного статуса с риском рецидивов</a:t>
            </a:r>
          </a:p>
          <a:p>
            <a:pPr algn="just">
              <a:buClr>
                <a:srgbClr val="C00000"/>
              </a:buClr>
            </a:pPr>
            <a:r>
              <a:rPr lang="ru-RU" sz="2000" dirty="0"/>
              <a:t>Увеличение резистентности к антимикробной терапии побуждает к поиску альтернативных способов лечения с рациональным использованием антибиотиков</a:t>
            </a:r>
          </a:p>
          <a:p>
            <a:pPr algn="just">
              <a:buClr>
                <a:srgbClr val="C00000"/>
              </a:buClr>
            </a:pPr>
            <a:r>
              <a:rPr lang="ru-RU" sz="2000" dirty="0"/>
              <a:t>Имеются данные о применении интерферона альфа-2</a:t>
            </a:r>
            <a:r>
              <a:rPr lang="en-US" sz="2000" dirty="0"/>
              <a:t>b</a:t>
            </a:r>
            <a:r>
              <a:rPr lang="ru-RU" sz="2000" dirty="0"/>
              <a:t> в снижении </a:t>
            </a:r>
            <a:r>
              <a:rPr lang="ru-RU" sz="2000" dirty="0" err="1"/>
              <a:t>рецидивирования</a:t>
            </a:r>
            <a:r>
              <a:rPr lang="ru-RU" sz="2000" dirty="0"/>
              <a:t>, восстановлении нормальной микрофлоры влагалища (повышение лактобактерий и снижение патогенных анаэробов) и стимуляции </a:t>
            </a:r>
            <a:r>
              <a:rPr lang="ru-RU" sz="2000" dirty="0" err="1"/>
              <a:t>цитокинового</a:t>
            </a:r>
            <a:r>
              <a:rPr lang="ru-RU" sz="2000" dirty="0"/>
              <a:t> и антимикробного компонентов неспецифического иммунитета</a:t>
            </a:r>
          </a:p>
          <a:p>
            <a:pPr marL="0" indent="0" algn="r">
              <a:lnSpc>
                <a:spcPts val="100"/>
              </a:lnSpc>
              <a:buNone/>
            </a:pPr>
            <a:r>
              <a:rPr lang="x-none" sz="800" b="1" i="1" dirty="0"/>
              <a:t>Байрамова Г.Р., Андреев А.О., </a:t>
            </a:r>
            <a:r>
              <a:rPr lang="x-none" sz="800" b="1" i="1" dirty="0" err="1"/>
              <a:t>Кечерукова</a:t>
            </a:r>
            <a:r>
              <a:rPr lang="x-none" sz="800" b="1" i="1" dirty="0"/>
              <a:t> И.Б. Современные возможности комплексной терапии </a:t>
            </a:r>
            <a:endParaRPr lang="ru-RU" sz="800" b="1" i="1" dirty="0"/>
          </a:p>
          <a:p>
            <a:pPr marL="0" indent="0" algn="r">
              <a:lnSpc>
                <a:spcPts val="100"/>
              </a:lnSpc>
              <a:buNone/>
            </a:pPr>
            <a:r>
              <a:rPr lang="x-none" sz="800" b="1" i="1" dirty="0"/>
              <a:t>инфекционно-воспалительных заболеваний шейки матки и влагалища в практике акушера-гинеколога. Акушерство и гинекология. 2024; 8: 127-132</a:t>
            </a: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84342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8550B8-CFA3-4345-BA4D-6CE6933BC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8350"/>
          </a:xfrm>
        </p:spPr>
        <p:txBody>
          <a:bodyPr>
            <a:normAutofit/>
          </a:bodyPr>
          <a:lstStyle/>
          <a:p>
            <a:r>
              <a:rPr lang="ru-RU" sz="4000" dirty="0"/>
              <a:t>Цель и задачи</a:t>
            </a:r>
            <a:endParaRPr lang="x-none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79B0C0C-300D-452A-B257-5C800A4E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519" y="1615044"/>
            <a:ext cx="10641281" cy="4561919"/>
          </a:xfrm>
        </p:spPr>
        <p:txBody>
          <a:bodyPr>
            <a:normAutofit lnSpcReduction="10000"/>
          </a:bodyPr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/>
              <a:t>Провести сравнительное исследование женщин в возрасте 18-25 лет с информированным согласием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/>
              <a:t>Оценить клиническую эффективность назначенной терапии с применением вагинальной формы </a:t>
            </a:r>
            <a:r>
              <a:rPr lang="ru-RU" dirty="0" err="1"/>
              <a:t>метронидазола</a:t>
            </a:r>
            <a:r>
              <a:rPr lang="ru-RU" dirty="0"/>
              <a:t> 500 мг и ректальной формы рекомбинантного интерферона альфа-2b с антиоксидантами витаминами E и C в дозе 1 000 000 МЕ 2 раза в сутки в течение 10 дней 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/>
              <a:t>Проанализировать лабораторные показатели: микроскопическое исследование вагинального содержимого, </a:t>
            </a:r>
            <a:r>
              <a:rPr lang="ru-RU" dirty="0" err="1"/>
              <a:t>pH</a:t>
            </a:r>
            <a:r>
              <a:rPr lang="ru-RU" dirty="0"/>
              <a:t> влагалищной среды</a:t>
            </a:r>
            <a:r>
              <a:rPr lang="en-US" dirty="0"/>
              <a:t> </a:t>
            </a:r>
            <a:r>
              <a:rPr lang="ru-RU" dirty="0"/>
              <a:t>до и после лечения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/>
              <a:t>Изучить отдаленные результаты эффективности лечения</a:t>
            </a:r>
          </a:p>
          <a:p>
            <a:pPr algn="just"/>
            <a:endParaRPr lang="x-none" sz="2000" dirty="0"/>
          </a:p>
        </p:txBody>
      </p:sp>
    </p:spTree>
    <p:extLst>
      <p:ext uri="{BB962C8B-B14F-4D97-AF65-F5344CB8AC3E}">
        <p14:creationId xmlns:p14="http://schemas.microsoft.com/office/powerpoint/2010/main" val="479670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6810D8-2394-4CBA-854D-0DE38A120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928" y="365126"/>
            <a:ext cx="7672658" cy="581932"/>
          </a:xfrm>
        </p:spPr>
        <p:txBody>
          <a:bodyPr>
            <a:normAutofit fontScale="90000"/>
          </a:bodyPr>
          <a:lstStyle/>
          <a:p>
            <a:r>
              <a:rPr lang="ru-RU" dirty="0"/>
              <a:t>Материалы и методы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8D58C50-6D8A-4AB1-A405-9B291EB84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721" y="1069522"/>
            <a:ext cx="11495315" cy="5267484"/>
          </a:xfrm>
        </p:spPr>
        <p:txBody>
          <a:bodyPr>
            <a:normAutofit/>
          </a:bodyPr>
          <a:lstStyle/>
          <a:p>
            <a:r>
              <a:rPr lang="ru-RU" sz="2000" dirty="0"/>
              <a:t>В исследование включены 28 женщин с симптомами неспецифического </a:t>
            </a:r>
            <a:r>
              <a:rPr lang="ru-RU" sz="2000" dirty="0" err="1"/>
              <a:t>вульвовагинита</a:t>
            </a:r>
            <a:r>
              <a:rPr lang="en-US" sz="2000" dirty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ru-RU" sz="2000" dirty="0"/>
              <a:t>обильные выделения с неприятным запахом желтого или светло-серого оттенка (100%)</a:t>
            </a: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ru-RU" sz="2000" dirty="0"/>
              <a:t>зуд и жжение (67,9%)</a:t>
            </a: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ru-RU" sz="2000" dirty="0" err="1"/>
              <a:t>дизурические</a:t>
            </a:r>
            <a:r>
              <a:rPr lang="ru-RU" sz="2000" dirty="0"/>
              <a:t> явления (64,3%)</a:t>
            </a: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ru-RU" sz="2000" dirty="0"/>
              <a:t>диспареуния (78,6%) </a:t>
            </a: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ru-RU" sz="2000" dirty="0"/>
              <a:t>Диагноз подтверждён лабораторно: в микроскопии влажного мазка отмечено большое количество лейкоцитов (более 10 к 1 эпителиальной клетке в ПЗ), увеличение кол-ва второстепенных бактерий, </a:t>
            </a:r>
            <a:r>
              <a:rPr lang="ru-RU" sz="2000" dirty="0" err="1"/>
              <a:t>pH</a:t>
            </a:r>
            <a:r>
              <a:rPr lang="ru-RU" sz="2000" dirty="0"/>
              <a:t> влагалища находился в пределах от 5,5 до 7,0.</a:t>
            </a:r>
          </a:p>
          <a:p>
            <a:r>
              <a:rPr lang="ru-RU" sz="2000" dirty="0"/>
              <a:t>Основная группа женщин (n=15) получала комплексную терапию: свечи </a:t>
            </a:r>
            <a:r>
              <a:rPr lang="ru-RU" sz="2000" dirty="0" err="1"/>
              <a:t>метронидазол</a:t>
            </a:r>
            <a:r>
              <a:rPr lang="ru-RU" sz="2000" dirty="0"/>
              <a:t> 500 мг </a:t>
            </a:r>
            <a:r>
              <a:rPr lang="ru-RU" sz="2000" dirty="0" err="1"/>
              <a:t>интравагинально</a:t>
            </a:r>
            <a:r>
              <a:rPr lang="ru-RU" sz="2000" dirty="0"/>
              <a:t> 2 раза в сутки в течение 10 дней и свечи интерферона альфа-2b человеческого рекомбинантного с антиоксидантами витаминами E и C в дозе 1 000 000 МЕ ректально 2 раза в сутки в течение 10 дней </a:t>
            </a:r>
          </a:p>
          <a:p>
            <a:r>
              <a:rPr lang="ru-RU" sz="2000" dirty="0"/>
              <a:t>Пациенты контрольной группы (n=13) получали свечи </a:t>
            </a:r>
            <a:r>
              <a:rPr lang="ru-RU" sz="2000" dirty="0" err="1"/>
              <a:t>метронидазол</a:t>
            </a:r>
            <a:r>
              <a:rPr lang="ru-RU" sz="2000" dirty="0"/>
              <a:t> 500 мг </a:t>
            </a:r>
            <a:r>
              <a:rPr lang="ru-RU" sz="2000" dirty="0" err="1"/>
              <a:t>интравагинально</a:t>
            </a:r>
            <a:r>
              <a:rPr lang="ru-RU" sz="2000" dirty="0"/>
              <a:t> 2 раза в сутки в течение 10 дней</a:t>
            </a:r>
          </a:p>
          <a:p>
            <a:r>
              <a:rPr lang="ru-RU" sz="2000" dirty="0"/>
              <a:t>Оценка клинических симптомов осуществлялась по визуально-аналоговой шкале (ВАШ), микроскопии вагинального отделяемого, </a:t>
            </a:r>
            <a:r>
              <a:rPr lang="ru-RU" sz="2000" dirty="0" err="1"/>
              <a:t>pH</a:t>
            </a:r>
            <a:r>
              <a:rPr lang="ru-RU" sz="2000" dirty="0"/>
              <a:t>-метрии вагинального отделяемого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B4AE9CA-EFD9-4F6B-9DE7-117E0197B543}"/>
              </a:ext>
            </a:extLst>
          </p:cNvPr>
          <p:cNvSpPr/>
          <p:nvPr/>
        </p:nvSpPr>
        <p:spPr>
          <a:xfrm rot="10800000" flipV="1">
            <a:off x="5645888" y="6488668"/>
            <a:ext cx="68261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800" b="1" i="1" dirty="0">
                <a:ea typeface="Times New Roman" panose="02020603050405020304" pitchFamily="18" charset="0"/>
              </a:rPr>
              <a:t>Л.Ф. Можейко, У.Ф. Рунец</a:t>
            </a:r>
            <a:r>
              <a:rPr lang="ru-RU" sz="800" b="1" i="1" dirty="0">
                <a:ea typeface="Times New Roman" panose="02020603050405020304" pitchFamily="18" charset="0"/>
              </a:rPr>
              <a:t>, </a:t>
            </a:r>
            <a:r>
              <a:rPr lang="ru-RU" sz="800" b="1" i="1" dirty="0" err="1">
                <a:ea typeface="Times New Roman" panose="02020603050405020304" pitchFamily="18" charset="0"/>
              </a:rPr>
              <a:t>Далидович</a:t>
            </a:r>
            <a:r>
              <a:rPr lang="ru-RU" sz="800" b="1" i="1" dirty="0">
                <a:ea typeface="Times New Roman" panose="02020603050405020304" pitchFamily="18" charset="0"/>
              </a:rPr>
              <a:t> В.С. </a:t>
            </a:r>
            <a:r>
              <a:rPr lang="ru-RU" sz="600" b="1" i="1" kern="0" dirty="0">
                <a:ea typeface="Times New Roman" panose="02020603050405020304" pitchFamily="18" charset="0"/>
              </a:rPr>
              <a:t>С</a:t>
            </a:r>
            <a:r>
              <a:rPr lang="x-none" sz="600" b="1" i="1" kern="0" dirty="0">
                <a:ea typeface="Times New Roman" panose="02020603050405020304" pitchFamily="18" charset="0"/>
              </a:rPr>
              <a:t>ОВРЕМЕННЫЕ ПОДХОДЫ К ЛЕЧЕНИЮ ИНФЕКЦИОННО-ВОСПАЛИТЕЛЬНЫХ ЗАБОЛЕВАНИЙ</a:t>
            </a:r>
            <a:r>
              <a:rPr lang="ru-RU" sz="600" b="1" i="1" kern="0" dirty="0">
                <a:ea typeface="Times New Roman" panose="02020603050405020304" pitchFamily="18" charset="0"/>
              </a:rPr>
              <a:t> ЖЕНСКИХ </a:t>
            </a:r>
            <a:r>
              <a:rPr lang="x-none" sz="600" b="1" i="1" kern="0" dirty="0">
                <a:ea typeface="Times New Roman" panose="02020603050405020304" pitchFamily="18" charset="0"/>
              </a:rPr>
              <a:t>ПОЛОВЫХ ОРГАНОВ В РАННЕМ РЕПРОДУКТИВНОМ ПЕРИОДЕ</a:t>
            </a:r>
            <a:r>
              <a:rPr lang="ru-RU" sz="800" b="1" i="1" kern="0" dirty="0">
                <a:ea typeface="Times New Roman" panose="02020603050405020304" pitchFamily="18" charset="0"/>
              </a:rPr>
              <a:t>/</a:t>
            </a:r>
            <a:r>
              <a:rPr lang="ru-RU" sz="800" b="1" i="1" dirty="0"/>
              <a:t>Охрана материнства и детства Рецензируемый научно-практический медицинский журнал </a:t>
            </a:r>
            <a:r>
              <a:rPr lang="x-none" sz="800" b="1" i="1" dirty="0"/>
              <a:t>№ 2 (46</a:t>
            </a:r>
            <a:r>
              <a:rPr lang="ru-RU" sz="800" b="1" i="1" dirty="0"/>
              <a:t>). С. 62-64.</a:t>
            </a:r>
            <a:endParaRPr lang="x-none" sz="800" b="1" i="1" dirty="0"/>
          </a:p>
          <a:p>
            <a:endParaRPr lang="x-none" dirty="0"/>
          </a:p>
          <a:p>
            <a:r>
              <a:rPr lang="ru-RU" sz="800" dirty="0"/>
              <a:t> </a:t>
            </a:r>
            <a:endParaRPr lang="x-none" sz="800" dirty="0"/>
          </a:p>
        </p:txBody>
      </p:sp>
    </p:spTree>
    <p:extLst>
      <p:ext uri="{BB962C8B-B14F-4D97-AF65-F5344CB8AC3E}">
        <p14:creationId xmlns:p14="http://schemas.microsoft.com/office/powerpoint/2010/main" val="4049518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A5CCA1-A80C-471D-93D4-8A66AA06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65" y="122464"/>
            <a:ext cx="10926536" cy="810036"/>
          </a:xfrm>
        </p:spPr>
        <p:txBody>
          <a:bodyPr>
            <a:normAutofit/>
          </a:bodyPr>
          <a:lstStyle/>
          <a:p>
            <a:r>
              <a:rPr lang="ru-RU" sz="4000" dirty="0"/>
              <a:t>Результаты</a:t>
            </a:r>
            <a:endParaRPr lang="x-none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18EE867-7546-42B1-817D-715314191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65" y="1002890"/>
            <a:ext cx="11337471" cy="5174074"/>
          </a:xfrm>
        </p:spPr>
        <p:txBody>
          <a:bodyPr/>
          <a:lstStyle/>
          <a:p>
            <a:pPr marL="0" indent="0">
              <a:buNone/>
            </a:pPr>
            <a:r>
              <a:rPr lang="ru-RU" sz="2200" dirty="0"/>
              <a:t>Клинические симптомы (патологические выделения и зуд с жжением) оценивались по шкале ВАШ на 3, 5 и 10 дни. </a:t>
            </a:r>
          </a:p>
          <a:p>
            <a:r>
              <a:rPr lang="ru-RU" sz="2200" dirty="0"/>
              <a:t>К 10 дню лечения у 93,3% пациенток в основной группе полностью исчезли все симптомы. В контрольной группе такой результат отмечен у 61,5% пациенток.</a:t>
            </a:r>
          </a:p>
          <a:p>
            <a:endParaRPr lang="ru-RU" sz="20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x-none" dirty="0"/>
          </a:p>
        </p:txBody>
      </p:sp>
      <p:graphicFrame>
        <p:nvGraphicFramePr>
          <p:cNvPr id="4" name="Объект 18">
            <a:extLst>
              <a:ext uri="{FF2B5EF4-FFF2-40B4-BE49-F238E27FC236}">
                <a16:creationId xmlns:a16="http://schemas.microsoft.com/office/drawing/2014/main" xmlns="" id="{0AF4411E-25F5-42DA-AA5C-63E6D6579F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7911365"/>
              </p:ext>
            </p:extLst>
          </p:nvPr>
        </p:nvGraphicFramePr>
        <p:xfrm>
          <a:off x="4612821" y="2548348"/>
          <a:ext cx="7927521" cy="412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DD1E70-6D81-4D0C-913D-830A0AA82FC8}"/>
              </a:ext>
            </a:extLst>
          </p:cNvPr>
          <p:cNvSpPr txBox="1"/>
          <p:nvPr/>
        </p:nvSpPr>
        <p:spPr>
          <a:xfrm>
            <a:off x="427264" y="2826107"/>
            <a:ext cx="431255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2000" dirty="0"/>
              <a:t>1. Патологические выделения (основная и контрольная группа)</a:t>
            </a:r>
            <a:r>
              <a:rPr lang="en-US" sz="2000" dirty="0"/>
              <a:t>: 3 </a:t>
            </a:r>
            <a:r>
              <a:rPr lang="ru-RU" sz="2000" dirty="0"/>
              <a:t>день (43,4% и 23%), 5 день (86,7% и 46,1%) и 10 день (100% и 65%)</a:t>
            </a:r>
          </a:p>
          <a:p>
            <a:pPr>
              <a:lnSpc>
                <a:spcPts val="24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2000" dirty="0"/>
              <a:t>2. Зуд и жжение (основная и контрольная группа)</a:t>
            </a:r>
            <a:r>
              <a:rPr lang="en-US" sz="2000" dirty="0"/>
              <a:t>: 3 </a:t>
            </a:r>
            <a:r>
              <a:rPr lang="ru-RU" sz="2000" dirty="0"/>
              <a:t>день (80% и 38,5%), 5 день (86,7% и 52%) 10 день (93,3% и 61,5%)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07798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632B61-474B-40F8-B01B-078DC9C2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24" y="171450"/>
            <a:ext cx="10946176" cy="636815"/>
          </a:xfrm>
        </p:spPr>
        <p:txBody>
          <a:bodyPr>
            <a:normAutofit fontScale="90000"/>
          </a:bodyPr>
          <a:lstStyle/>
          <a:p>
            <a:r>
              <a:rPr lang="ru-RU" dirty="0"/>
              <a:t>Результаты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644027-4B33-4D1F-817B-D86D2BBEC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995" y="1003300"/>
            <a:ext cx="11762012" cy="5854699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    Лабораторные данные (микроскопия влажного мазка и измерение </a:t>
            </a:r>
            <a:r>
              <a:rPr lang="en-US" sz="2000" dirty="0"/>
              <a:t>pH</a:t>
            </a:r>
            <a:r>
              <a:rPr lang="ru-RU" sz="2000" dirty="0"/>
              <a:t>) оценивались на 5 и 10 дни</a:t>
            </a:r>
          </a:p>
          <a:p>
            <a:r>
              <a:rPr lang="ru-RU" sz="2000" dirty="0"/>
              <a:t>Критерии нормализации лабораторных результатов</a:t>
            </a:r>
            <a:r>
              <a:rPr lang="en-US" sz="2000" dirty="0"/>
              <a:t>: </a:t>
            </a:r>
            <a:r>
              <a:rPr lang="ru-RU" sz="2000" dirty="0"/>
              <a:t>исчезновение лейкоцитов</a:t>
            </a:r>
            <a:r>
              <a:rPr lang="en-US" sz="2000" dirty="0"/>
              <a:t>, </a:t>
            </a:r>
            <a:r>
              <a:rPr lang="ru-RU" sz="2000" dirty="0"/>
              <a:t>снижение кол-ва второстепенных бактерий и увеличение лактобактерий, </a:t>
            </a:r>
            <a:r>
              <a:rPr lang="en-US" sz="2000" dirty="0"/>
              <a:t>pH </a:t>
            </a:r>
            <a:r>
              <a:rPr lang="ru-RU" sz="2000" dirty="0"/>
              <a:t>менее 4,5</a:t>
            </a:r>
          </a:p>
          <a:p>
            <a:pPr marL="0" indent="0">
              <a:buNone/>
            </a:pPr>
            <a:endParaRPr lang="x-none" dirty="0"/>
          </a:p>
        </p:txBody>
      </p:sp>
      <p:graphicFrame>
        <p:nvGraphicFramePr>
          <p:cNvPr id="4" name="Объект 18">
            <a:extLst>
              <a:ext uri="{FF2B5EF4-FFF2-40B4-BE49-F238E27FC236}">
                <a16:creationId xmlns:a16="http://schemas.microsoft.com/office/drawing/2014/main" xmlns="" id="{A22E7741-B8AD-4C16-B81F-6E1B99B93E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6284471"/>
              </p:ext>
            </p:extLst>
          </p:nvPr>
        </p:nvGraphicFramePr>
        <p:xfrm>
          <a:off x="4813300" y="2375807"/>
          <a:ext cx="8184244" cy="4310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7CFF40-A969-4B7A-8FAA-D76CEC1BEB42}"/>
              </a:ext>
            </a:extLst>
          </p:cNvPr>
          <p:cNvSpPr txBox="1"/>
          <p:nvPr/>
        </p:nvSpPr>
        <p:spPr>
          <a:xfrm>
            <a:off x="214994" y="2531297"/>
            <a:ext cx="44078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/>
              <a:t>Нормализация микроскопии мазка (основная и контрольная группа)</a:t>
            </a:r>
            <a:r>
              <a:rPr lang="en-US" sz="2000" dirty="0"/>
              <a:t>: 5 </a:t>
            </a:r>
            <a:r>
              <a:rPr lang="ru-RU" sz="2000" dirty="0"/>
              <a:t>день (80% и 38,5%), 10 день (93,3% и 69,2%)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Нормализация </a:t>
            </a:r>
            <a:r>
              <a:rPr lang="en-US" sz="2000" dirty="0"/>
              <a:t>pH </a:t>
            </a:r>
            <a:r>
              <a:rPr lang="ru-RU" sz="2000" dirty="0"/>
              <a:t>(основная и контрольная группа)</a:t>
            </a:r>
            <a:r>
              <a:rPr lang="en-US" sz="2000" dirty="0"/>
              <a:t>: </a:t>
            </a:r>
            <a:r>
              <a:rPr lang="ru-RU" sz="2000" dirty="0"/>
              <a:t>5 день (86,7% и 61,5%), 10 день (93,3% и 69,2%)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0729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9A3C35-0291-48AF-B857-4E0ADD1A7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20" y="365125"/>
            <a:ext cx="10269279" cy="1325563"/>
          </a:xfrm>
        </p:spPr>
        <p:txBody>
          <a:bodyPr>
            <a:normAutofit/>
          </a:bodyPr>
          <a:lstStyle/>
          <a:p>
            <a:r>
              <a:rPr lang="ru-RU" sz="4000" dirty="0"/>
              <a:t>Д</a:t>
            </a:r>
            <a:r>
              <a:rPr lang="x-none" sz="4000" dirty="0" err="1"/>
              <a:t>ифференцированн</a:t>
            </a:r>
            <a:r>
              <a:rPr lang="ru-RU" sz="4000" dirty="0" err="1"/>
              <a:t>ый</a:t>
            </a:r>
            <a:r>
              <a:rPr lang="x-none" sz="4000" dirty="0"/>
              <a:t> подход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54C579-D680-46BC-8320-46FA82282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При планировании беременности </a:t>
            </a:r>
            <a:r>
              <a:rPr lang="x-none" dirty="0" err="1"/>
              <a:t>назнач</a:t>
            </a:r>
            <a:r>
              <a:rPr lang="ru-RU" dirty="0"/>
              <a:t>али </a:t>
            </a:r>
            <a:r>
              <a:rPr lang="x-none" dirty="0"/>
              <a:t>мио-</a:t>
            </a:r>
            <a:r>
              <a:rPr lang="x-none" dirty="0" err="1"/>
              <a:t>инозитол</a:t>
            </a:r>
            <a:r>
              <a:rPr lang="x-none" dirty="0"/>
              <a:t> в сочетании с </a:t>
            </a:r>
            <a:r>
              <a:rPr lang="en-US" dirty="0"/>
              <a:t>D</a:t>
            </a:r>
            <a:r>
              <a:rPr lang="ru-RU" dirty="0"/>
              <a:t>-</a:t>
            </a:r>
            <a:r>
              <a:rPr lang="ru-RU" dirty="0" err="1"/>
              <a:t>хиро-инозитолом</a:t>
            </a:r>
            <a:r>
              <a:rPr lang="ru-RU" dirty="0"/>
              <a:t> (1:5), </a:t>
            </a:r>
            <a:r>
              <a:rPr lang="x-none" dirty="0"/>
              <a:t>альфа-</a:t>
            </a:r>
            <a:r>
              <a:rPr lang="x-none" dirty="0" err="1"/>
              <a:t>липоевой</a:t>
            </a:r>
            <a:r>
              <a:rPr lang="x-none" dirty="0"/>
              <a:t> кислотой, фолиевой кислотой, витамином D3, селеном и цинком</a:t>
            </a:r>
            <a:r>
              <a:rPr lang="ru-RU" dirty="0"/>
              <a:t> в течение 2-3-х месяцев,</a:t>
            </a:r>
            <a:r>
              <a:rPr lang="x-none" dirty="0"/>
              <a:t> что </a:t>
            </a:r>
            <a:r>
              <a:rPr lang="x-none" dirty="0" err="1"/>
              <a:t>способств</a:t>
            </a:r>
            <a:r>
              <a:rPr lang="ru-RU" dirty="0" err="1"/>
              <a:t>овало</a:t>
            </a:r>
            <a:r>
              <a:rPr lang="ru-RU" dirty="0"/>
              <a:t> </a:t>
            </a:r>
            <a:r>
              <a:rPr lang="x-none" dirty="0"/>
              <a:t>не только  нормализации метаболических процессов и восстановлению овариальной функции, но и со</a:t>
            </a:r>
            <a:r>
              <a:rPr lang="ru-RU" dirty="0"/>
              <a:t>зданию </a:t>
            </a:r>
            <a:r>
              <a:rPr lang="x-none" dirty="0"/>
              <a:t>оптимальные условия для наступления и развития беременности</a:t>
            </a:r>
            <a:endParaRPr lang="ru-RU" dirty="0"/>
          </a:p>
          <a:p>
            <a:r>
              <a:rPr lang="ru-RU" dirty="0" err="1"/>
              <a:t>Инозитол</a:t>
            </a:r>
            <a:r>
              <a:rPr lang="x-none" dirty="0"/>
              <a:t> корригирует нарушения углеводного обмена, которые </a:t>
            </a:r>
            <a:r>
              <a:rPr lang="ru-RU" dirty="0"/>
              <a:t>нередко</a:t>
            </a:r>
            <a:r>
              <a:rPr lang="x-none" dirty="0"/>
              <a:t> лежат в основе рецидивирующих вагинальных инфекций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30FD126-7906-496B-9ABC-6314DA3CBA0E}"/>
              </a:ext>
            </a:extLst>
          </p:cNvPr>
          <p:cNvSpPr/>
          <p:nvPr/>
        </p:nvSpPr>
        <p:spPr>
          <a:xfrm rot="10800000" flipV="1">
            <a:off x="6244855" y="6385775"/>
            <a:ext cx="59471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x-none" sz="800" i="1" dirty="0" err="1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Хасаншина</a:t>
            </a:r>
            <a:r>
              <a:rPr lang="x-none" sz="800" i="1" dirty="0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3. Р., Богачева Н. В. Влияние особенностей </a:t>
            </a:r>
            <a:r>
              <a:rPr lang="x-none" sz="800" i="1" dirty="0" err="1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микробиома</a:t>
            </a:r>
            <a:r>
              <a:rPr lang="x-none" sz="800" i="1" dirty="0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органов малого таза на репродуктивное здоровье женщины // Вестник Пермского университета. Сер. Биология. 2025. </a:t>
            </a:r>
            <a:r>
              <a:rPr lang="x-none" sz="800" i="1" dirty="0" err="1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</a:t>
            </a:r>
            <a:r>
              <a:rPr lang="x-none" sz="800" i="1" dirty="0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1. C. 59-68.</a:t>
            </a:r>
            <a:r>
              <a:rPr lang="x-none" sz="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x-none" sz="800" i="1" dirty="0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http://dx.doi.org/10.17072/1994-9952-2025-1-59-68</a:t>
            </a:r>
            <a:r>
              <a:rPr lang="x-none" sz="800" i="1" dirty="0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x-none" sz="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39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3F1F27-7135-4F82-B487-0BEFD044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563" y="365125"/>
            <a:ext cx="10386237" cy="1325563"/>
          </a:xfrm>
        </p:spPr>
        <p:txBody>
          <a:bodyPr>
            <a:normAutofit/>
          </a:bodyPr>
          <a:lstStyle/>
          <a:p>
            <a:r>
              <a:rPr lang="ru-RU" sz="4000" dirty="0"/>
              <a:t>С целью </a:t>
            </a:r>
            <a:r>
              <a:rPr lang="x-none" sz="4000" dirty="0"/>
              <a:t>контрацепции, </a:t>
            </a:r>
            <a:r>
              <a:rPr lang="ru-RU" sz="4000" dirty="0"/>
              <a:t>назначали современный </a:t>
            </a:r>
            <a:r>
              <a:rPr lang="ru-RU" sz="4000" dirty="0" err="1"/>
              <a:t>низкодозовый</a:t>
            </a:r>
            <a:r>
              <a:rPr lang="ru-RU" sz="4000" dirty="0"/>
              <a:t> КОК</a:t>
            </a:r>
            <a:endParaRPr lang="x-none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CFA735-5123-418B-A667-1237855CB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 </a:t>
            </a:r>
            <a:r>
              <a:rPr lang="x-none" dirty="0" err="1"/>
              <a:t>Дроспиренон</a:t>
            </a:r>
            <a:r>
              <a:rPr lang="x-none" dirty="0"/>
              <a:t> </a:t>
            </a:r>
            <a:r>
              <a:rPr lang="ru-RU" dirty="0"/>
              <a:t>3 мг и </a:t>
            </a:r>
            <a:r>
              <a:rPr lang="x-none" dirty="0" err="1"/>
              <a:t>эт</a:t>
            </a:r>
            <a:r>
              <a:rPr lang="ru-RU" dirty="0" err="1"/>
              <a:t>инилэстрадиол</a:t>
            </a:r>
            <a:r>
              <a:rPr lang="ru-RU" dirty="0"/>
              <a:t> 0,02 мг</a:t>
            </a:r>
            <a:r>
              <a:rPr lang="x-none" dirty="0"/>
              <a:t>, который не только </a:t>
            </a:r>
            <a:r>
              <a:rPr lang="x-none" dirty="0" err="1"/>
              <a:t>обеспечива</a:t>
            </a:r>
            <a:r>
              <a:rPr lang="ru-RU" dirty="0"/>
              <a:t>л</a:t>
            </a:r>
            <a:r>
              <a:rPr lang="x-none" dirty="0"/>
              <a:t> надежную контрацепцию, но и </a:t>
            </a:r>
            <a:r>
              <a:rPr lang="x-none" dirty="0" err="1"/>
              <a:t>способств</a:t>
            </a:r>
            <a:r>
              <a:rPr lang="ru-RU" dirty="0"/>
              <a:t>овал</a:t>
            </a:r>
            <a:r>
              <a:rPr lang="x-none" dirty="0"/>
              <a:t> стабилизации гормонального фона, нормализации </a:t>
            </a:r>
            <a:r>
              <a:rPr lang="x-none" dirty="0" err="1"/>
              <a:t>менструально</a:t>
            </a:r>
            <a:r>
              <a:rPr lang="ru-RU" dirty="0"/>
              <a:t>й функции</a:t>
            </a:r>
            <a:r>
              <a:rPr lang="x-none" dirty="0"/>
              <a:t> и </a:t>
            </a:r>
            <a:r>
              <a:rPr lang="x-none" dirty="0" err="1"/>
              <a:t>восстановлени</a:t>
            </a:r>
            <a:r>
              <a:rPr lang="ru-RU" dirty="0"/>
              <a:t>ю</a:t>
            </a:r>
            <a:r>
              <a:rPr lang="x-none" dirty="0"/>
              <a:t> нормального микробиоценоза влагалища </a:t>
            </a:r>
            <a:endParaRPr lang="ru-RU" dirty="0"/>
          </a:p>
          <a:p>
            <a:r>
              <a:rPr lang="ru-RU" dirty="0"/>
              <a:t>Доказано, что п</a:t>
            </a:r>
            <a:r>
              <a:rPr lang="x-none" dirty="0" err="1"/>
              <a:t>ротивовоспалительные</a:t>
            </a:r>
            <a:r>
              <a:rPr lang="x-none" dirty="0"/>
              <a:t> свойства </a:t>
            </a:r>
            <a:r>
              <a:rPr lang="ru-RU" dirty="0"/>
              <a:t>современных </a:t>
            </a:r>
            <a:r>
              <a:rPr lang="ru-RU" dirty="0" err="1"/>
              <a:t>низкодозированных</a:t>
            </a:r>
            <a:r>
              <a:rPr lang="ru-RU" dirty="0"/>
              <a:t> КОК с </a:t>
            </a:r>
            <a:r>
              <a:rPr lang="ru-RU" dirty="0" err="1"/>
              <a:t>дроспиреноном</a:t>
            </a:r>
            <a:r>
              <a:rPr lang="ru-RU" dirty="0"/>
              <a:t> </a:t>
            </a:r>
            <a:r>
              <a:rPr lang="x-none" dirty="0"/>
              <a:t>дополнительно </a:t>
            </a:r>
            <a:r>
              <a:rPr lang="x-none" dirty="0" err="1"/>
              <a:t>способству</a:t>
            </a:r>
            <a:r>
              <a:rPr lang="ru-RU" dirty="0"/>
              <a:t>ю</a:t>
            </a:r>
            <a:r>
              <a:rPr lang="x-none" dirty="0"/>
              <a:t>т поддержанию </a:t>
            </a:r>
            <a:r>
              <a:rPr lang="ru-RU" dirty="0"/>
              <a:t>нормального биоценоза влагалища</a:t>
            </a:r>
            <a:endParaRPr lang="x-none" dirty="0"/>
          </a:p>
          <a:p>
            <a:endParaRPr lang="x-none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EC45FC1-D838-4D91-853B-72CFDA46824D}"/>
              </a:ext>
            </a:extLst>
          </p:cNvPr>
          <p:cNvSpPr/>
          <p:nvPr/>
        </p:nvSpPr>
        <p:spPr>
          <a:xfrm>
            <a:off x="5069959" y="6323598"/>
            <a:ext cx="71220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x-none" sz="800" i="1" dirty="0" err="1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Дикке</a:t>
            </a:r>
            <a:r>
              <a:rPr lang="x-none" sz="800" i="1" dirty="0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Г.Б., Козлов Р.С., Царьков П.В., Олина А.А., </a:t>
            </a:r>
            <a:r>
              <a:rPr lang="x-none" sz="800" i="1" dirty="0" err="1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Гомберг</a:t>
            </a:r>
            <a:r>
              <a:rPr lang="x-none" sz="800" i="1" dirty="0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М.А., и др. Бактериальный вагиноз. </a:t>
            </a:r>
            <a:endParaRPr lang="ru-RU" sz="800" i="1" dirty="0">
              <a:solidFill>
                <a:srgbClr val="0F111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r"/>
            <a:r>
              <a:rPr lang="x-none" sz="800" i="1" dirty="0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Современные стратегии восстановления и сохранения здоровой микробиоты влагалища. Учебное пособие. М.: АБВ-пресс; 2024.</a:t>
            </a:r>
            <a:endParaRPr lang="x-none" sz="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872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5DF90D-9958-445B-A357-19EF88A9E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74" y="106137"/>
            <a:ext cx="11002926" cy="1216477"/>
          </a:xfrm>
        </p:spPr>
        <p:txBody>
          <a:bodyPr>
            <a:normAutofit/>
          </a:bodyPr>
          <a:lstStyle/>
          <a:p>
            <a:r>
              <a:rPr lang="ru-RU" sz="4000" dirty="0"/>
              <a:t>Результаты</a:t>
            </a:r>
            <a:endParaRPr lang="x-none" sz="40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1DFBF506-390A-4234-ADE0-AF1243A074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0708540"/>
              </p:ext>
            </p:extLst>
          </p:nvPr>
        </p:nvGraphicFramePr>
        <p:xfrm>
          <a:off x="5812970" y="1053194"/>
          <a:ext cx="6166759" cy="5568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6D214CE-DBA4-4773-9B03-6A10F37E2F90}"/>
              </a:ext>
            </a:extLst>
          </p:cNvPr>
          <p:cNvSpPr txBox="1"/>
          <p:nvPr/>
        </p:nvSpPr>
        <p:spPr>
          <a:xfrm>
            <a:off x="212271" y="1074509"/>
            <a:ext cx="57149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Оценивая отдаленные результаты терапии в течение 6 месяцев рецидив </a:t>
            </a:r>
            <a:r>
              <a:rPr lang="ru-RU" sz="2800" dirty="0" err="1"/>
              <a:t>вульвовагинита</a:t>
            </a:r>
            <a:r>
              <a:rPr lang="ru-RU" sz="2800" dirty="0"/>
              <a:t> был зарегистрирован у 2 (13,3%) женщин основной группы и у 6 (46,1%, p&lt; 0,01) пациентов группы сравнения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У всех обследованных женщин обеих групп при лечении не было отмечено побочных эффектов</a:t>
            </a:r>
          </a:p>
          <a:p>
            <a:endParaRPr lang="x-none" sz="2000" dirty="0"/>
          </a:p>
        </p:txBody>
      </p:sp>
    </p:spTree>
    <p:extLst>
      <p:ext uri="{BB962C8B-B14F-4D97-AF65-F5344CB8AC3E}">
        <p14:creationId xmlns:p14="http://schemas.microsoft.com/office/powerpoint/2010/main" val="2246941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</TotalTime>
  <Words>1151</Words>
  <Application>Microsoft Office PowerPoint</Application>
  <PresentationFormat>Произвольный</PresentationFormat>
  <Paragraphs>79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КОМПЛЕКCНЫЙ ПОДХОД К ЛЕЧЕНИЮ НЕСПЕЦИФИЧЕСКОГО ВУЛЬВОВАГИНИТА У МОЛОДЫХ ЖЕНЩИН</vt:lpstr>
      <vt:lpstr>Актуальность</vt:lpstr>
      <vt:lpstr>Цель и задачи</vt:lpstr>
      <vt:lpstr>Материалы и методы</vt:lpstr>
      <vt:lpstr>Результаты</vt:lpstr>
      <vt:lpstr>Результаты</vt:lpstr>
      <vt:lpstr>Дифференцированный подход</vt:lpstr>
      <vt:lpstr>С целью контрацепции, назначали современный низкодозовый КОК</vt:lpstr>
      <vt:lpstr>Результаты</vt:lpstr>
      <vt:lpstr>ЛЕЧЕНИЕ РЕЦИДИВОВ</vt:lpstr>
      <vt:lpstr>Выводы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ЭФФЕКТИВНОСТЬ ЛЕЧЕНИЯ ВУЛЬВОВАГИНИТОВ У МОЛОДЫХ ЖЕНЩИН</dc:title>
  <dc:creator>Вадим Далидович</dc:creator>
  <cp:lastModifiedBy>НИИ-МПС</cp:lastModifiedBy>
  <cp:revision>55</cp:revision>
  <dcterms:created xsi:type="dcterms:W3CDTF">2025-12-15T10:03:37Z</dcterms:created>
  <dcterms:modified xsi:type="dcterms:W3CDTF">2026-02-17T09:46:59Z</dcterms:modified>
</cp:coreProperties>
</file>