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3" r:id="rId3"/>
    <p:sldId id="353" r:id="rId4"/>
    <p:sldId id="527" r:id="rId5"/>
    <p:sldId id="528" r:id="rId6"/>
    <p:sldId id="523" r:id="rId7"/>
    <p:sldId id="570" r:id="rId8"/>
    <p:sldId id="484" r:id="rId9"/>
    <p:sldId id="575" r:id="rId10"/>
    <p:sldId id="299" r:id="rId11"/>
    <p:sldId id="300" r:id="rId12"/>
    <p:sldId id="296" r:id="rId13"/>
    <p:sldId id="304" r:id="rId14"/>
    <p:sldId id="305" r:id="rId15"/>
    <p:sldId id="298" r:id="rId16"/>
    <p:sldId id="580" r:id="rId17"/>
    <p:sldId id="459" r:id="rId18"/>
    <p:sldId id="601" r:id="rId19"/>
    <p:sldId id="602" r:id="rId20"/>
    <p:sldId id="600" r:id="rId21"/>
    <p:sldId id="583" r:id="rId22"/>
    <p:sldId id="592" r:id="rId23"/>
    <p:sldId id="593" r:id="rId24"/>
    <p:sldId id="603" r:id="rId25"/>
    <p:sldId id="604" r:id="rId26"/>
    <p:sldId id="568" r:id="rId27"/>
    <p:sldId id="314" r:id="rId2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7761" autoAdjust="0"/>
  </p:normalViewPr>
  <p:slideViewPr>
    <p:cSldViewPr snapToGrid="0">
      <p:cViewPr>
        <p:scale>
          <a:sx n="75" d="100"/>
          <a:sy n="75" d="100"/>
        </p:scale>
        <p:origin x="-312" y="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\Nauka\Doclad\2018\&#1044;&#1077;&#1085;&#1090;&#1072;&#1083;-&#1056;&#1077;&#1074;&#1102;\&#1050;&#1080;&#1089;&#1077;&#1083;&#1100;&#1085;&#1080;&#1082;&#1086;&#1074;&#1072;\&#1050;&#1085;&#1080;&#1075;&#1072;1-&#1080;&#1085;&#1092;&#1080;&#1083;&#1100;&#1090;&#1088;&#1072;&#1094;&#1080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6129420678085378E-2"/>
          <c:y val="5.0926027502876434E-2"/>
          <c:w val="0.955630257756242"/>
          <c:h val="0.52494831951316145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27,8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E0A-4657-8DFF-73770FDE72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79,5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0A-4657-8DFF-73770FDE721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75,0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E0A-4657-8DFF-73770FDE721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38,6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E0A-4657-8DFF-73770FDE721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34,6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E0A-4657-8DFF-73770FDE721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13.0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E0A-4657-8DFF-73770FDE7219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Лист1!$A$16:$A$20</c:f>
              <c:strCache>
                <c:ptCount val="5"/>
                <c:pt idx="0">
                  <c:v>Серебрение</c:v>
                </c:pt>
                <c:pt idx="1">
                  <c:v>Реминерализация</c:v>
                </c:pt>
                <c:pt idx="2">
                  <c:v>Гигиена рта</c:v>
                </c:pt>
                <c:pt idx="3">
                  <c:v>Наблюдение</c:v>
                </c:pt>
                <c:pt idx="4">
                  <c:v>Препарирование</c:v>
                </c:pt>
              </c:strCache>
            </c:strRef>
          </c:cat>
          <c:val>
            <c:numRef>
              <c:f>Лист1!$B$16:$B$20</c:f>
              <c:numCache>
                <c:formatCode>General</c:formatCode>
                <c:ptCount val="5"/>
                <c:pt idx="0">
                  <c:v>27.8</c:v>
                </c:pt>
                <c:pt idx="1">
                  <c:v>79.5</c:v>
                </c:pt>
                <c:pt idx="2">
                  <c:v>75</c:v>
                </c:pt>
                <c:pt idx="3">
                  <c:v>38.6</c:v>
                </c:pt>
                <c:pt idx="4">
                  <c:v>34.6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E0A-4657-8DFF-73770FDE7219}"/>
            </c:ext>
          </c:extLst>
        </c:ser>
        <c:shape val="box"/>
        <c:axId val="33606656"/>
        <c:axId val="28582656"/>
        <c:axId val="0"/>
      </c:bar3DChart>
      <c:catAx>
        <c:axId val="33606656"/>
        <c:scaling>
          <c:orientation val="minMax"/>
        </c:scaling>
        <c:axPos val="b"/>
        <c:numFmt formatCode="General" sourceLinked="0"/>
        <c:tickLblPos val="nextTo"/>
        <c:crossAx val="28582656"/>
        <c:crosses val="autoZero"/>
        <c:auto val="1"/>
        <c:lblAlgn val="ctr"/>
        <c:lblOffset val="100"/>
      </c:catAx>
      <c:valAx>
        <c:axId val="28582656"/>
        <c:scaling>
          <c:orientation val="minMax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ru-RU" b="0"/>
                  <a:t>частота ответов, %</a:t>
                </a:r>
              </a:p>
            </c:rich>
          </c:tx>
          <c:layout>
            <c:manualLayout>
              <c:xMode val="edge"/>
              <c:yMode val="edge"/>
              <c:x val="4.6544322240281086E-2"/>
              <c:y val="0.15285531786402876"/>
            </c:manualLayout>
          </c:layout>
        </c:title>
        <c:numFmt formatCode="General" sourceLinked="1"/>
        <c:tickLblPos val="none"/>
        <c:crossAx val="336066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600">
          <a:latin typeface="Calibri" pitchFamily="34" charset="0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3648D7-A6B9-443F-A960-AC12F428E701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B5A620-5805-491D-AE02-0F0231EB17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ED1CCE-B331-453C-9913-669A097F83A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1FBAE2-9BC0-4D55-8A9C-5B3224C9F6D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0BD0C0-094B-41BF-B705-CAD81AE0514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9B0C3B-1766-41AD-83DA-BE8A88A4208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0966B-F8E7-4130-AFD7-BE275B433036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0456D-02E4-4B31-BDD7-3E0F556CD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6ACA4-7119-4A78-8E07-DDD612879C75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82ACA-E2E0-479C-82EF-6BAA5BF8C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EC8BB-86F1-4B75-9BC6-D209D77E0108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D39D4-02B5-468A-9468-8FC086616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9006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452B1-1B7C-460F-8C33-5E8A8ECBD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AE765-42AE-4C5F-9C23-A800107211EC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F0BF3-0E5F-4177-808D-3E7A8F6DA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D2539-3245-4ECF-85A5-549DA229E6F0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1A671-61BF-41D4-8195-B13B432AE9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30D70-311D-4E9E-8A69-021395CDAA0D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8E0BE-0373-4BDD-9489-990694DF1B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DB5B1-2388-43C9-9EBA-3E28AB3C5EFE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C5B87-5085-4236-BF51-F561EB06E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DF21D-7AC7-4A47-B365-C20A00DA82F6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B538F-8DDB-4509-9709-3B670A6BC2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8F54-0741-4B05-8D68-1295D4BA06A6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88DC5-CEEC-46E2-89FE-C74FA0CCD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DA41-F5F0-4AF6-87B8-BCC75CD0011B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FAA-B0D3-43DB-8F3A-3318200C1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75614-7A52-431E-A34E-CFBA4E3D8523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DFE0A-907B-4F06-AA27-BD7EC0CD1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EF2F60-E78A-4388-8897-D3D468A3AE15}" type="datetimeFigureOut">
              <a:rPr lang="ru-RU"/>
              <a:pPr>
                <a:defRPr/>
              </a:pPr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7A2361-7CB9-49EA-BC7E-6D9FF77AA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fluoridation/fact_sheets/fl_caries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26" Type="http://schemas.openxmlformats.org/officeDocument/2006/relationships/image" Target="../media/image34.jpeg"/><Relationship Id="rId3" Type="http://schemas.openxmlformats.org/officeDocument/2006/relationships/image" Target="../media/image11.jpeg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9000" y="415925"/>
            <a:ext cx="10928350" cy="59023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ru-RU" sz="2700" smtClean="0">
                <a:cs typeface="Times New Roman" pitchFamily="18" charset="0"/>
              </a:rPr>
              <a:t>Волгоградский государственный медицинский университет</a:t>
            </a:r>
            <a:br>
              <a:rPr lang="ru-RU" sz="2700" smtClean="0">
                <a:cs typeface="Times New Roman" pitchFamily="18" charset="0"/>
              </a:rPr>
            </a:br>
            <a:r>
              <a:rPr lang="ru-RU" sz="2700" smtClean="0">
                <a:cs typeface="Times New Roman" pitchFamily="18" charset="0"/>
              </a:rPr>
              <a:t>Кафедра стоматологии детского возраста</a:t>
            </a:r>
          </a:p>
          <a:p>
            <a:pPr eaLnBrk="1" hangingPunct="1">
              <a:lnSpc>
                <a:spcPct val="80000"/>
              </a:lnSpc>
            </a:pPr>
            <a:r>
              <a:rPr lang="ru-RU" sz="2700" smtClean="0">
                <a:cs typeface="Times New Roman" pitchFamily="18" charset="0"/>
              </a:rPr>
              <a:t/>
            </a:r>
            <a:br>
              <a:rPr lang="ru-RU" sz="2700" smtClean="0">
                <a:cs typeface="Times New Roman" pitchFamily="18" charset="0"/>
              </a:rPr>
            </a:br>
            <a:endParaRPr lang="ru-RU" sz="2700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700" b="1" smtClean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ru-RU" sz="2700" b="1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3500" b="1" smtClean="0">
                <a:solidFill>
                  <a:srgbClr val="0070C0"/>
                </a:solidFill>
              </a:rPr>
              <a:t>Современный взгляд на лечение очаговой деминерализации эмали постоянных зубов у детей</a:t>
            </a:r>
          </a:p>
          <a:p>
            <a:pPr eaLnBrk="1" hangingPunct="1">
              <a:lnSpc>
                <a:spcPct val="80000"/>
              </a:lnSpc>
            </a:pPr>
            <a:endParaRPr lang="en-US" sz="2700" smtClean="0"/>
          </a:p>
          <a:p>
            <a:pPr eaLnBrk="1" hangingPunct="1">
              <a:lnSpc>
                <a:spcPct val="80000"/>
              </a:lnSpc>
            </a:pPr>
            <a:r>
              <a:rPr lang="ru-RU" sz="2700" smtClean="0"/>
              <a:t>Кривцова Дарья Андреевна,к.м.н., ассистент</a:t>
            </a:r>
          </a:p>
          <a:p>
            <a:pPr eaLnBrk="1" hangingPunct="1">
              <a:lnSpc>
                <a:spcPct val="80000"/>
              </a:lnSpc>
            </a:pPr>
            <a:r>
              <a:rPr lang="ru-RU" sz="2700" smtClean="0"/>
              <a:t>Маслак Елена Ефимовна, д.м.н</a:t>
            </a:r>
            <a:r>
              <a:rPr lang="ru-RU" sz="2700" i="1" smtClean="0"/>
              <a:t>.,</a:t>
            </a:r>
            <a:r>
              <a:rPr lang="ru-RU" sz="2700" smtClean="0"/>
              <a:t>профессор</a:t>
            </a:r>
          </a:p>
          <a:p>
            <a:pPr eaLnBrk="1" hangingPunct="1">
              <a:lnSpc>
                <a:spcPct val="80000"/>
              </a:lnSpc>
            </a:pPr>
            <a:r>
              <a:rPr lang="ru-RU" sz="2700" smtClean="0"/>
              <a:t>Шхагошева Асият Артуровна, к.м.н., доцент</a:t>
            </a:r>
            <a:endParaRPr lang="ru-RU" sz="2700" b="1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100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Г.Донецк</a:t>
            </a:r>
          </a:p>
        </p:txBody>
      </p:sp>
      <p:pic>
        <p:nvPicPr>
          <p:cNvPr id="15362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220663"/>
            <a:ext cx="1570037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ru-RU" sz="4000" b="1" smtClean="0">
                <a:solidFill>
                  <a:srgbClr val="0000FF"/>
                </a:solidFill>
                <a:latin typeface="Calibri" pitchFamily="34" charset="0"/>
              </a:rPr>
              <a:t>Гигиена рта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</a:rPr>
              <a:t>Работает только при применении фторидных зубных паст.</a:t>
            </a:r>
          </a:p>
          <a:p>
            <a:pPr eaLnBrk="1" hangingPunct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Char char="§"/>
            </a:pPr>
            <a:r>
              <a:rPr lang="en-US" smtClean="0">
                <a:solidFill>
                  <a:srgbClr val="140300"/>
                </a:solidFill>
              </a:rPr>
              <a:t>F-</a:t>
            </a:r>
            <a:r>
              <a:rPr lang="ru-RU" smtClean="0">
                <a:solidFill>
                  <a:srgbClr val="140300"/>
                </a:solidFill>
              </a:rPr>
              <a:t>пасты изучаются более 80 лет </a:t>
            </a:r>
          </a:p>
          <a:p>
            <a:pPr eaLnBrk="1" hangingPunct="1">
              <a:lnSpc>
                <a:spcPct val="70000"/>
              </a:lnSpc>
              <a:buClr>
                <a:srgbClr val="000066"/>
              </a:buClr>
              <a:buFont typeface="Wingdings" pitchFamily="2" charset="2"/>
              <a:buChar char="§"/>
            </a:pPr>
            <a:r>
              <a:rPr lang="ru-RU" smtClean="0">
                <a:solidFill>
                  <a:srgbClr val="140300"/>
                </a:solidFill>
              </a:rPr>
              <a:t>Опубликованы позитивные</a:t>
            </a:r>
            <a:r>
              <a:rPr lang="en-US" smtClean="0">
                <a:solidFill>
                  <a:srgbClr val="140300"/>
                </a:solidFill>
              </a:rPr>
              <a:t> </a:t>
            </a:r>
            <a:r>
              <a:rPr lang="ru-RU" smtClean="0">
                <a:solidFill>
                  <a:srgbClr val="140300"/>
                </a:solidFill>
              </a:rPr>
              <a:t>результаты более 400 рандомизированных клинических исследований (РКИ)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lang="ru-RU" smtClean="0">
                <a:solidFill>
                  <a:srgbClr val="140300"/>
                </a:solidFill>
              </a:rPr>
              <a:t>Мета-анализ (40 ревю) исследований показал эффективность 23-36%</a:t>
            </a:r>
            <a:endParaRPr lang="ru-RU" sz="1500" i="1" smtClean="0">
              <a:solidFill>
                <a:srgbClr val="1403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b="1" smtClean="0"/>
              <a:t>Ежедневная двукратная чистка </a:t>
            </a:r>
            <a:r>
              <a:rPr lang="en-US" b="1" smtClean="0"/>
              <a:t>F-</a:t>
            </a:r>
            <a:r>
              <a:rPr lang="ru-RU" b="1" smtClean="0"/>
              <a:t>пастой (1000</a:t>
            </a:r>
            <a:r>
              <a:rPr lang="en-US" b="1" smtClean="0"/>
              <a:t> ppmF)</a:t>
            </a:r>
            <a:r>
              <a:rPr lang="ru-RU" b="1" smtClean="0"/>
              <a:t> </a:t>
            </a:r>
            <a:r>
              <a:rPr lang="ru-RU" smtClean="0"/>
              <a:t>сразу после прорезывания зубов предупреждает развитие кариеса – </a:t>
            </a:r>
            <a:r>
              <a:rPr lang="ru-RU" b="1" smtClean="0">
                <a:solidFill>
                  <a:srgbClr val="FF0000"/>
                </a:solidFill>
              </a:rPr>
              <a:t>высший уровень доказательности (А)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r>
              <a:rPr lang="en-US" sz="1500" i="1" smtClean="0"/>
              <a:t>Blinkhorn et al. , 200</a:t>
            </a:r>
            <a:r>
              <a:rPr lang="ru-RU" sz="1500" i="1" smtClean="0"/>
              <a:t>3; </a:t>
            </a:r>
            <a:r>
              <a:rPr lang="en-US" sz="1500" i="1" smtClean="0"/>
              <a:t>Twetman</a:t>
            </a:r>
            <a:r>
              <a:rPr lang="ru-RU" sz="1500" i="1" smtClean="0"/>
              <a:t>, 2007;</a:t>
            </a:r>
            <a:r>
              <a:rPr lang="en-US" sz="1500" i="1" smtClean="0">
                <a:solidFill>
                  <a:srgbClr val="140300"/>
                </a:solidFill>
              </a:rPr>
              <a:t> Walsh et al. </a:t>
            </a:r>
            <a:r>
              <a:rPr lang="ru-RU" sz="1500" i="1" smtClean="0">
                <a:solidFill>
                  <a:srgbClr val="140300"/>
                </a:solidFill>
              </a:rPr>
              <a:t>, 2010; </a:t>
            </a:r>
            <a:r>
              <a:rPr lang="en-US" sz="1500" i="1" smtClean="0">
                <a:solidFill>
                  <a:srgbClr val="140300"/>
                </a:solidFill>
              </a:rPr>
              <a:t>Sket et al., 2017.</a:t>
            </a:r>
            <a:r>
              <a:rPr lang="ru-RU" sz="1500" i="1" smtClean="0">
                <a:solidFill>
                  <a:srgbClr val="140300"/>
                </a:solidFill>
              </a:rPr>
              <a:t> </a:t>
            </a:r>
            <a:r>
              <a:rPr lang="ru-RU" sz="1500" i="1" smtClean="0"/>
              <a:t> </a:t>
            </a:r>
            <a:br>
              <a:rPr lang="ru-RU" sz="1500" i="1" smtClean="0"/>
            </a:br>
            <a:r>
              <a:rPr lang="en-US" sz="1500" i="1" smtClean="0"/>
              <a:t>Evidence-based guidance on the use of topical fluorides for caries</a:t>
            </a:r>
            <a:r>
              <a:rPr lang="ru-RU" sz="1500" i="1" smtClean="0"/>
              <a:t> </a:t>
            </a:r>
            <a:r>
              <a:rPr lang="en-US" sz="1500" i="1" smtClean="0"/>
              <a:t>prevention in </a:t>
            </a:r>
            <a:r>
              <a:rPr lang="ru-RU" sz="1500" i="1" smtClean="0"/>
              <a:t> …  </a:t>
            </a:r>
            <a:r>
              <a:rPr lang="en-US" sz="1500" i="1" smtClean="0"/>
              <a:t>Ireland</a:t>
            </a:r>
            <a:r>
              <a:rPr lang="ru-RU" sz="1500" i="1" smtClean="0"/>
              <a:t>, 2008.</a:t>
            </a:r>
            <a:br>
              <a:rPr lang="ru-RU" sz="1500" i="1" smtClean="0"/>
            </a:br>
            <a:r>
              <a:rPr lang="en-US" sz="1500" i="1" smtClean="0"/>
              <a:t>SDCEP</a:t>
            </a:r>
            <a:r>
              <a:rPr lang="ru-RU" sz="1500" i="1" smtClean="0"/>
              <a:t>. </a:t>
            </a:r>
            <a:r>
              <a:rPr lang="en-US" sz="1500" i="1" smtClean="0"/>
              <a:t>Prevention and management of dental caries in children, Dental Clinical Guidance,</a:t>
            </a:r>
            <a:r>
              <a:rPr lang="ru-RU" sz="1500" i="1" smtClean="0"/>
              <a:t> 2009; 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r>
              <a:rPr lang="en-US" sz="1500" i="1" smtClean="0"/>
              <a:t>CDA position on use of fluorides in caries prevention, 2012.  </a:t>
            </a:r>
            <a:endParaRPr lang="ru-RU" sz="1500" i="1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765175"/>
            <a:ext cx="7991475" cy="5111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0000FF"/>
                </a:solidFill>
              </a:rPr>
              <a:t>Эффективность зубных паст зависит от многих факторов: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rgbClr val="140300"/>
                </a:solidFill>
              </a:rPr>
              <a:t>В</a:t>
            </a:r>
            <a:r>
              <a:rPr lang="ru-RU" sz="2400" dirty="0"/>
              <a:t>ремя, частота и методика чистки зубов.</a:t>
            </a:r>
            <a:r>
              <a:rPr lang="ru-RU" sz="2400" b="1" dirty="0">
                <a:solidFill>
                  <a:srgbClr val="F6230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b="1" dirty="0">
                <a:solidFill>
                  <a:srgbClr val="F62300"/>
                </a:solidFill>
              </a:rPr>
              <a:t>Чистка без полоскания водой – повышает эффект (В)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rgbClr val="140300"/>
                </a:solidFill>
              </a:rPr>
              <a:t>Вид фторида (</a:t>
            </a:r>
            <a:r>
              <a:rPr lang="en-US" sz="2400" dirty="0" err="1"/>
              <a:t>AmF</a:t>
            </a:r>
            <a:r>
              <a:rPr lang="ru-RU" sz="2400" dirty="0"/>
              <a:t>, </a:t>
            </a:r>
            <a:r>
              <a:rPr lang="en-US" sz="2400" dirty="0" err="1"/>
              <a:t>NaF</a:t>
            </a:r>
            <a:r>
              <a:rPr lang="ru-RU" sz="2400" dirty="0"/>
              <a:t>, </a:t>
            </a:r>
            <a:r>
              <a:rPr lang="en-US" sz="2400" dirty="0"/>
              <a:t>MPF</a:t>
            </a:r>
            <a:r>
              <a:rPr lang="ru-RU" sz="2400" dirty="0"/>
              <a:t>, </a:t>
            </a:r>
            <a:r>
              <a:rPr lang="en-US" sz="2400" dirty="0" err="1"/>
              <a:t>SnF</a:t>
            </a:r>
            <a:r>
              <a:rPr lang="ru-RU" sz="2400" dirty="0"/>
              <a:t>).</a:t>
            </a:r>
            <a:r>
              <a:rPr lang="ru-RU" sz="2400" dirty="0">
                <a:solidFill>
                  <a:srgbClr val="140300"/>
                </a:solidFill>
              </a:rPr>
              <a:t> </a:t>
            </a:r>
            <a:endParaRPr lang="ru-RU" sz="2400" b="1" dirty="0">
              <a:solidFill>
                <a:srgbClr val="F623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b="1" dirty="0">
                <a:solidFill>
                  <a:srgbClr val="F62300"/>
                </a:solidFill>
              </a:rPr>
              <a:t>Концентрация фторида: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/>
              <a:t>Более 7</a:t>
            </a:r>
            <a:r>
              <a:rPr lang="de-DE" sz="2400" dirty="0"/>
              <a:t>9 </a:t>
            </a:r>
            <a:r>
              <a:rPr lang="ru-RU" sz="2400" dirty="0"/>
              <a:t>контролируемых </a:t>
            </a:r>
            <a:r>
              <a:rPr lang="ru-RU" sz="2400" dirty="0" err="1"/>
              <a:t>рандомизированных</a:t>
            </a:r>
            <a:r>
              <a:rPr lang="ru-RU" sz="2400" dirty="0"/>
              <a:t> исследований (73000 детей) показали:</a:t>
            </a:r>
            <a:endParaRPr lang="ru-RU" sz="2400" i="1" dirty="0">
              <a:solidFill>
                <a:srgbClr val="140300"/>
              </a:solidFill>
            </a:endParaRPr>
          </a:p>
          <a:p>
            <a:pPr marL="360363" indent="-360363" eaLnBrk="1" fontAlgn="auto" hangingPunct="1">
              <a:spcAft>
                <a:spcPts val="0"/>
              </a:spcAft>
              <a:buFont typeface="Arial" panose="020B0604020202020204" pitchFamily="34" charset="0"/>
              <a:buAutoNum type="arabicParenR"/>
              <a:defRPr/>
            </a:pPr>
            <a:r>
              <a:rPr lang="ru-RU" sz="2400" dirty="0"/>
              <a:t>Пасты, содержащие 250/</a:t>
            </a:r>
            <a:r>
              <a:rPr lang="de-DE" sz="2400" dirty="0"/>
              <a:t>440/500/550 ppm F</a:t>
            </a:r>
            <a:r>
              <a:rPr lang="ru-RU" sz="2400" dirty="0"/>
              <a:t>  = плацебо</a:t>
            </a:r>
          </a:p>
          <a:p>
            <a:pPr marL="360363" indent="-360363" eaLnBrk="1" fontAlgn="auto" hangingPunct="1">
              <a:spcAft>
                <a:spcPts val="0"/>
              </a:spcAft>
              <a:buFont typeface="Arial" panose="020B0604020202020204" pitchFamily="34" charset="0"/>
              <a:buAutoNum type="arabicParenR"/>
              <a:defRPr/>
            </a:pPr>
            <a:r>
              <a:rPr lang="ru-RU" sz="2400" dirty="0"/>
              <a:t>При увеличении концентрации фторида в зубной пасте возрастает ее </a:t>
            </a:r>
            <a:r>
              <a:rPr lang="ru-RU" sz="2400" dirty="0" err="1"/>
              <a:t>противокариозная</a:t>
            </a:r>
            <a:r>
              <a:rPr lang="ru-RU" sz="2400" dirty="0"/>
              <a:t> эффективность: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2400" dirty="0"/>
              <a:t>450 ppm F </a:t>
            </a:r>
            <a:r>
              <a:rPr lang="ru-RU" sz="2400" dirty="0"/>
              <a:t> </a:t>
            </a:r>
            <a:r>
              <a:rPr lang="en-US" sz="2400" dirty="0"/>
              <a:t>&lt;</a:t>
            </a:r>
            <a:r>
              <a:rPr lang="ru-RU" sz="2400" dirty="0"/>
              <a:t>  </a:t>
            </a:r>
            <a:r>
              <a:rPr lang="de-DE" sz="2400" dirty="0"/>
              <a:t>1100 ppm  F </a:t>
            </a:r>
            <a:r>
              <a:rPr lang="ru-RU" sz="2400" dirty="0"/>
              <a:t> </a:t>
            </a:r>
            <a:r>
              <a:rPr lang="de-DE" sz="2400" dirty="0"/>
              <a:t>&lt;</a:t>
            </a:r>
            <a:r>
              <a:rPr lang="ru-RU" sz="2400" dirty="0"/>
              <a:t>  </a:t>
            </a:r>
            <a:r>
              <a:rPr lang="de-DE" sz="2400" dirty="0"/>
              <a:t>2800 ppm  F </a:t>
            </a:r>
            <a:r>
              <a:rPr lang="ru-RU" sz="2400" dirty="0"/>
              <a:t> </a:t>
            </a:r>
            <a:r>
              <a:rPr lang="de-DE" sz="2400" dirty="0"/>
              <a:t>&lt;</a:t>
            </a:r>
            <a:r>
              <a:rPr lang="ru-RU" sz="2400" dirty="0"/>
              <a:t>  5000 </a:t>
            </a:r>
            <a:r>
              <a:rPr lang="de-DE" sz="2400" dirty="0"/>
              <a:t>ppm F</a:t>
            </a:r>
            <a:endParaRPr lang="ru-RU" sz="2400" dirty="0"/>
          </a:p>
          <a:p>
            <a:pPr marL="457200" indent="-45720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300" i="1" dirty="0">
                <a:solidFill>
                  <a:srgbClr val="140300"/>
                </a:solidFill>
              </a:rPr>
              <a:t>Walsh  et al. </a:t>
            </a:r>
            <a:r>
              <a:rPr lang="ru-RU" sz="1300" i="1" dirty="0">
                <a:solidFill>
                  <a:srgbClr val="140300"/>
                </a:solidFill>
              </a:rPr>
              <a:t>, 2010</a:t>
            </a:r>
            <a:endParaRPr lang="ru-RU" sz="1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C4156-7454-4131-8F0F-3575CF31B499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41513" y="261938"/>
            <a:ext cx="8382000" cy="657225"/>
          </a:xfrm>
        </p:spPr>
        <p:txBody>
          <a:bodyPr/>
          <a:lstStyle/>
          <a:p>
            <a:pPr algn="ctr" eaLnBrk="1" hangingPunct="1">
              <a:buClr>
                <a:srgbClr val="0000CC"/>
              </a:buClr>
              <a:buFont typeface="Wingdings" pitchFamily="2" charset="2"/>
              <a:buNone/>
            </a:pPr>
            <a:r>
              <a:rPr lang="ru-RU" sz="4000" b="1" smtClean="0">
                <a:solidFill>
                  <a:srgbClr val="0000CC"/>
                </a:solidFill>
              </a:rPr>
              <a:t>Фторирование</a:t>
            </a:r>
            <a:r>
              <a:rPr lang="ru-RU" b="1" smtClean="0">
                <a:solidFill>
                  <a:srgbClr val="0000CC"/>
                </a:solidFill>
              </a:rPr>
              <a:t> – </a:t>
            </a:r>
            <a:r>
              <a:rPr lang="ru-RU" sz="1800" smtClean="0"/>
              <a:t>1 уровень доказательности</a:t>
            </a:r>
            <a:endParaRPr lang="en-US" sz="1800" smtClean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33600" y="1066800"/>
            <a:ext cx="6934200" cy="609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CC"/>
                </a:solidFill>
              </a:rPr>
              <a:t>Лак,</a:t>
            </a:r>
            <a:r>
              <a:rPr lang="ru-RU" sz="2400" dirty="0">
                <a:solidFill>
                  <a:schemeClr val="tx1"/>
                </a:solidFill>
              </a:rPr>
              <a:t> раствор,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гель, мусс, пенка, пленка, устройство </a:t>
            </a:r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33600" y="1828800"/>
            <a:ext cx="8229600" cy="609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100000"/>
              <a:defRPr/>
            </a:pPr>
            <a:r>
              <a:rPr lang="ru-RU" sz="2400" dirty="0">
                <a:solidFill>
                  <a:srgbClr val="000000"/>
                </a:solidFill>
              </a:rPr>
              <a:t>Аппликация, втирание, </a:t>
            </a:r>
            <a:r>
              <a:rPr lang="ru-RU" sz="2400" b="1" dirty="0">
                <a:solidFill>
                  <a:srgbClr val="0000CC"/>
                </a:solidFill>
              </a:rPr>
              <a:t>нанесение кисточкой</a:t>
            </a:r>
            <a:r>
              <a:rPr lang="ru-RU" sz="2400" dirty="0">
                <a:solidFill>
                  <a:srgbClr val="000000"/>
                </a:solidFill>
              </a:rPr>
              <a:t>, приклеивание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33600" y="2590800"/>
            <a:ext cx="7162800" cy="609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100000"/>
              <a:defRPr/>
            </a:pPr>
            <a:r>
              <a:rPr lang="ru-RU" sz="2400" dirty="0">
                <a:solidFill>
                  <a:srgbClr val="000000"/>
                </a:solidFill>
              </a:rPr>
              <a:t>Курс – 3-5 процедур, раз в 1-3 мес. / ежедневно 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0726" name="Picture 4" descr="C:\L\Foto-Lekcii\F-gel, varnish\F-varnish\Durafat\2\IMG_0323.JPG"/>
          <p:cNvPicPr>
            <a:picLocks noChangeAspect="1" noChangeArrowheads="1"/>
          </p:cNvPicPr>
          <p:nvPr/>
        </p:nvPicPr>
        <p:blipFill>
          <a:blip r:embed="rId3"/>
          <a:srcRect l="44775" t="29184" r="32591" b="52248"/>
          <a:stretch>
            <a:fillRect/>
          </a:stretch>
        </p:blipFill>
        <p:spPr bwMode="auto">
          <a:xfrm>
            <a:off x="2133600" y="3581400"/>
            <a:ext cx="198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 descr="http://ru.dmg-dental.com/main/temp/thumbs/10/e20c3e4550be19a17774fc6b829e175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4876800"/>
            <a:ext cx="1724025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267200" y="3581400"/>
            <a:ext cx="6172200" cy="1562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>
                <a:latin typeface="Calibri" pitchFamily="34" charset="0"/>
              </a:rPr>
              <a:t>уменьшение глубины ОД на 76%</a:t>
            </a:r>
          </a:p>
          <a:p>
            <a:pPr>
              <a:buFont typeface="Wingdings" pitchFamily="2" charset="2"/>
              <a:buChar char="ü"/>
            </a:pPr>
            <a:r>
              <a:rPr lang="ru-RU" sz="2400">
                <a:latin typeface="Calibri" pitchFamily="34" charset="0"/>
              </a:rPr>
              <a:t>754 исследования → </a:t>
            </a:r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доказана роль 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F-</a:t>
            </a:r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лака</a:t>
            </a:r>
            <a:r>
              <a:rPr lang="en-US" sz="2400" b="1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ru-RU" sz="2400">
                <a:latin typeface="Calibri" pitchFamily="34" charset="0"/>
              </a:rPr>
              <a:t>в реминерализации ОД</a:t>
            </a:r>
          </a:p>
          <a:p>
            <a:pPr algn="r"/>
            <a:r>
              <a:rPr lang="ru-RU" sz="2400">
                <a:latin typeface="Calibri" pitchFamily="34" charset="0"/>
              </a:rPr>
              <a:t>  </a:t>
            </a:r>
            <a:r>
              <a:rPr lang="en-US" sz="1200" i="1">
                <a:latin typeface="Calibri" pitchFamily="34" charset="0"/>
              </a:rPr>
              <a:t>Lenzi et al., 2016</a:t>
            </a:r>
            <a:r>
              <a:rPr lang="ru-RU" sz="1200" i="1">
                <a:latin typeface="Calibri" pitchFamily="34" charset="0"/>
              </a:rPr>
              <a:t> </a:t>
            </a:r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46238" y="1252538"/>
            <a:ext cx="8785225" cy="3805237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rgbClr val="404040"/>
              </a:buClr>
              <a:buSzPct val="45000"/>
            </a:pPr>
            <a:r>
              <a:rPr lang="ru-RU" sz="2400" b="1" smtClean="0"/>
              <a:t>Эффективность </a:t>
            </a:r>
            <a:r>
              <a:rPr lang="en-US" sz="2400" b="1" smtClean="0"/>
              <a:t>F </a:t>
            </a:r>
            <a:r>
              <a:rPr lang="ru-RU" sz="2400" b="1" smtClean="0"/>
              <a:t>в профилактике кариеса, эрозий</a:t>
            </a:r>
            <a:r>
              <a:rPr lang="en-US" sz="2400" b="1" smtClean="0"/>
              <a:t>, </a:t>
            </a:r>
            <a:r>
              <a:rPr lang="ru-RU" sz="2400" b="1" smtClean="0"/>
              <a:t>гиперестезии</a:t>
            </a:r>
            <a:r>
              <a:rPr lang="en-US" sz="2400" b="1" smtClean="0"/>
              <a:t> </a:t>
            </a:r>
            <a:r>
              <a:rPr lang="en-US" sz="1400" smtClean="0"/>
              <a:t>(Walsh LJ. Evidence-based practice: here to stay</a:t>
            </a:r>
            <a:r>
              <a:rPr lang="ru-RU" sz="1400" smtClean="0"/>
              <a:t> //</a:t>
            </a:r>
            <a:r>
              <a:rPr lang="en-US" sz="1400" smtClean="0"/>
              <a:t>Austr</a:t>
            </a:r>
            <a:r>
              <a:rPr lang="ru-RU" sz="1400" smtClean="0"/>
              <a:t>.</a:t>
            </a:r>
            <a:r>
              <a:rPr lang="en-US" sz="1400" smtClean="0"/>
              <a:t> Dent Pract. 2009; 40(2):146-152).</a:t>
            </a:r>
            <a:endParaRPr lang="ru-RU" sz="1400" smtClean="0"/>
          </a:p>
          <a:p>
            <a:pPr eaLnBrk="1" hangingPunct="1">
              <a:buClr>
                <a:schemeClr val="tx2"/>
              </a:buClr>
              <a:buSzPct val="45000"/>
            </a:pPr>
            <a:r>
              <a:rPr lang="ru-RU" sz="2400" b="1" smtClean="0"/>
              <a:t>Безопасность </a:t>
            </a:r>
            <a:r>
              <a:rPr lang="en-US" sz="2400" b="1" smtClean="0"/>
              <a:t>F</a:t>
            </a:r>
            <a:r>
              <a:rPr lang="ru-RU" sz="2400" b="1" smtClean="0">
                <a:solidFill>
                  <a:srgbClr val="000066"/>
                </a:solidFill>
              </a:rPr>
              <a:t> </a:t>
            </a:r>
            <a:r>
              <a:rPr lang="ru-RU" sz="1400" smtClean="0"/>
              <a:t>(</a:t>
            </a:r>
            <a:r>
              <a:rPr lang="en-US" sz="1400" smtClean="0"/>
              <a:t>American Dental Association. Fluoridation Facts. 2005.</a:t>
            </a:r>
            <a:r>
              <a:rPr lang="ru-RU" sz="1400" smtClean="0"/>
              <a:t> </a:t>
            </a:r>
            <a:r>
              <a:rPr lang="en-US" sz="1400" smtClean="0">
                <a:hlinkClick r:id="rId3"/>
              </a:rPr>
              <a:t>www.ada.org/sections/.../fluoridation_facts..</a:t>
            </a:r>
            <a:r>
              <a:rPr lang="ru-RU" sz="1400" smtClean="0"/>
              <a:t>; </a:t>
            </a:r>
            <a:r>
              <a:rPr lang="en-US" sz="1400" i="1" smtClean="0">
                <a:latin typeface="Arial" charset="0"/>
              </a:rPr>
              <a:t>Walsh T</a:t>
            </a:r>
            <a:r>
              <a:rPr lang="ru-RU" sz="1400" i="1" smtClean="0">
                <a:latin typeface="Arial" charset="0"/>
              </a:rPr>
              <a:t> </a:t>
            </a:r>
            <a:r>
              <a:rPr lang="en-US" sz="1400" i="1" smtClean="0">
                <a:latin typeface="Arial" charset="0"/>
              </a:rPr>
              <a:t>et al. Fluoride toothpastes of different concentrations for preventing dental caries in children and adolescents //Cochrane Database Syst Rev. 2010.1:CD007868;</a:t>
            </a:r>
            <a:r>
              <a:rPr lang="ru-RU" sz="1400" i="1" smtClean="0">
                <a:latin typeface="Arial" charset="0"/>
              </a:rPr>
              <a:t> </a:t>
            </a:r>
            <a:r>
              <a:rPr lang="en-US" sz="1400" i="1" smtClean="0">
                <a:latin typeface="Arial" charset="0"/>
              </a:rPr>
              <a:t>Zero et al. Adv Dent Res. 2012. 24-1:16-21</a:t>
            </a:r>
            <a:r>
              <a:rPr lang="ru-RU" sz="1400" i="1" smtClean="0">
                <a:latin typeface="Arial" charset="0"/>
              </a:rPr>
              <a:t>).</a:t>
            </a:r>
            <a:endParaRPr lang="ru-RU" sz="1400" b="1" i="1" smtClean="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spcBef>
                <a:spcPts val="1200"/>
              </a:spcBef>
              <a:buClr>
                <a:srgbClr val="404040"/>
              </a:buClr>
              <a:buSzPct val="45000"/>
            </a:pPr>
            <a:r>
              <a:rPr lang="ru-RU" sz="2400" b="1" smtClean="0">
                <a:solidFill>
                  <a:srgbClr val="FF0000"/>
                </a:solidFill>
              </a:rPr>
              <a:t>Фторид рекомендован ВОЗ</a:t>
            </a:r>
            <a:r>
              <a:rPr lang="ru-RU" sz="2400" b="1" smtClean="0"/>
              <a:t> </a:t>
            </a:r>
            <a:r>
              <a:rPr lang="en-US" sz="2400" b="1" smtClean="0"/>
              <a:t>- </a:t>
            </a:r>
            <a:r>
              <a:rPr lang="ru-RU" sz="2400" b="1" smtClean="0"/>
              <a:t>4 резолюции</a:t>
            </a:r>
            <a:r>
              <a:rPr lang="en-US" sz="2400" b="1" smtClean="0"/>
              <a:t>:</a:t>
            </a:r>
            <a:endParaRPr lang="ru-RU" sz="2400" b="1" smtClean="0"/>
          </a:p>
          <a:p>
            <a:pPr eaLnBrk="1" hangingPunct="1">
              <a:spcBef>
                <a:spcPct val="0"/>
              </a:spcBef>
              <a:buClr>
                <a:srgbClr val="404040"/>
              </a:buClr>
              <a:buSzPct val="90000"/>
              <a:buFont typeface="Arial" charset="0"/>
              <a:buNone/>
            </a:pPr>
            <a:r>
              <a:rPr lang="en-US" sz="1400" i="1" smtClean="0">
                <a:latin typeface="Arial" charset="0"/>
              </a:rPr>
              <a:t>WHA22.30 (1969) </a:t>
            </a:r>
            <a:r>
              <a:rPr lang="ru-RU" sz="1400" i="1" smtClean="0">
                <a:latin typeface="Arial" charset="0"/>
              </a:rPr>
              <a:t>и</a:t>
            </a:r>
            <a:r>
              <a:rPr lang="en-US" sz="1400" i="1" smtClean="0">
                <a:latin typeface="Arial" charset="0"/>
              </a:rPr>
              <a:t> WHA28.64 (1975)</a:t>
            </a:r>
            <a:r>
              <a:rPr lang="ru-RU" sz="1400" i="1" smtClean="0">
                <a:latin typeface="Arial" charset="0"/>
              </a:rPr>
              <a:t> «Фторирование и стоматологическое здоровье»</a:t>
            </a:r>
          </a:p>
          <a:p>
            <a:pPr eaLnBrk="1" hangingPunct="1">
              <a:buFont typeface="Arial" charset="0"/>
              <a:buNone/>
            </a:pPr>
            <a:r>
              <a:rPr lang="en-US" sz="1400" i="1" smtClean="0">
                <a:latin typeface="Arial" charset="0"/>
              </a:rPr>
              <a:t>WHA31.50 (1978) </a:t>
            </a:r>
            <a:r>
              <a:rPr lang="ru-RU" sz="1400" i="1" smtClean="0">
                <a:latin typeface="Arial" charset="0"/>
              </a:rPr>
              <a:t>«Фторид для профилактики кариеса зубов»</a:t>
            </a:r>
            <a:r>
              <a:rPr lang="en-US" sz="1400" i="1" smtClean="0">
                <a:latin typeface="Arial" charset="0"/>
              </a:rPr>
              <a:t> </a:t>
            </a:r>
            <a:endParaRPr lang="ru-RU" sz="1400" i="1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1400" i="1" smtClean="0">
                <a:latin typeface="Arial" charset="0"/>
              </a:rPr>
              <a:t>WHA60.17 (2007) </a:t>
            </a:r>
            <a:r>
              <a:rPr lang="ru-RU" sz="1400" i="1" smtClean="0">
                <a:latin typeface="Arial" charset="0"/>
              </a:rPr>
              <a:t>«Стоматологическое здоровье: план действия для продвижения интегрированной профилактики заболеваний».</a:t>
            </a:r>
            <a:r>
              <a:rPr lang="en-US" sz="1400" i="1" smtClean="0">
                <a:latin typeface="Arial" charset="0"/>
              </a:rPr>
              <a:t> </a:t>
            </a:r>
            <a:r>
              <a:rPr lang="ru-RU" sz="1400" b="1" smtClean="0">
                <a:solidFill>
                  <a:srgbClr val="000066"/>
                </a:solidFill>
              </a:rPr>
              <a:t>    </a:t>
            </a:r>
            <a:endParaRPr lang="ru-RU" sz="1600" i="1" smtClean="0">
              <a:latin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19288" y="404813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ДОКАЗАНО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7850" y="333375"/>
            <a:ext cx="8569325" cy="501173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FF0000"/>
                </a:solidFill>
              </a:rPr>
              <a:t>Локальные фториды</a:t>
            </a:r>
            <a:r>
              <a:rPr lang="ru-RU" sz="2400" b="1" smtClean="0">
                <a:solidFill>
                  <a:srgbClr val="0000FF"/>
                </a:solidFill>
              </a:rPr>
              <a:t>: </a:t>
            </a:r>
            <a:r>
              <a:rPr lang="en-US" sz="2400" smtClean="0">
                <a:solidFill>
                  <a:srgbClr val="140300"/>
                </a:solidFill>
              </a:rPr>
              <a:t>F -</a:t>
            </a:r>
            <a:r>
              <a:rPr lang="ru-RU" sz="2400" smtClean="0">
                <a:solidFill>
                  <a:srgbClr val="140300"/>
                </a:solidFill>
              </a:rPr>
              <a:t> растворы, лаки, гели и т.п. </a:t>
            </a:r>
            <a:endParaRPr lang="en-US" sz="2400" smtClean="0">
              <a:solidFill>
                <a:srgbClr val="1403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smtClean="0"/>
              <a:t>На фоне регулярного использования </a:t>
            </a:r>
            <a:r>
              <a:rPr lang="en-US" sz="2400" smtClean="0"/>
              <a:t>F-</a:t>
            </a:r>
            <a:r>
              <a:rPr lang="ru-RU" sz="2400" smtClean="0"/>
              <a:t>зубных паст – </a:t>
            </a:r>
            <a:r>
              <a:rPr lang="ru-RU" sz="2400" b="1" smtClean="0"/>
              <a:t>повышают эффект профилактически кариеса (рекомендации А уровня</a:t>
            </a:r>
            <a:r>
              <a:rPr lang="ru-RU" sz="2400" smtClean="0"/>
              <a:t>) 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/>
              <a:t>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FF0000"/>
                </a:solidFill>
              </a:rPr>
              <a:t>Профилактическое действие подтверждено</a:t>
            </a:r>
            <a:r>
              <a:rPr lang="en-US" sz="2400" b="1" smtClean="0">
                <a:solidFill>
                  <a:srgbClr val="0000FF"/>
                </a:solidFill>
              </a:rPr>
              <a:t> </a:t>
            </a:r>
            <a:r>
              <a:rPr lang="en-US" sz="2400" smtClean="0"/>
              <a:t>(</a:t>
            </a:r>
            <a:r>
              <a:rPr lang="ru-RU" sz="2400" smtClean="0"/>
              <a:t>уровень рекомендаций А)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smtClean="0"/>
              <a:t> </a:t>
            </a:r>
            <a:r>
              <a:rPr lang="en-US" sz="2400" smtClean="0"/>
              <a:t>F – </a:t>
            </a:r>
            <a:r>
              <a:rPr lang="ru-RU" sz="2400" smtClean="0"/>
              <a:t>растворы  –  36 РКИ, 14600 чел. – </a:t>
            </a:r>
            <a:r>
              <a:rPr lang="ru-RU" sz="2400" smtClean="0">
                <a:solidFill>
                  <a:srgbClr val="140300"/>
                </a:solidFill>
              </a:rPr>
              <a:t>26%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smtClean="0"/>
              <a:t> </a:t>
            </a:r>
            <a:r>
              <a:rPr lang="en-US" sz="2400" smtClean="0"/>
              <a:t>F - </a:t>
            </a:r>
            <a:r>
              <a:rPr lang="ru-RU" sz="2400" smtClean="0"/>
              <a:t>гели           –  </a:t>
            </a:r>
            <a:r>
              <a:rPr lang="en-US" sz="2400" smtClean="0"/>
              <a:t>2</a:t>
            </a:r>
            <a:r>
              <a:rPr lang="ru-RU" sz="2400" smtClean="0"/>
              <a:t>5 РКИ,    </a:t>
            </a:r>
            <a:r>
              <a:rPr lang="en-US" sz="2400" smtClean="0"/>
              <a:t>7747 </a:t>
            </a:r>
            <a:r>
              <a:rPr lang="ru-RU" sz="2400" smtClean="0"/>
              <a:t>чел. – </a:t>
            </a:r>
            <a:r>
              <a:rPr lang="ru-RU" sz="2400" smtClean="0">
                <a:solidFill>
                  <a:srgbClr val="140300"/>
                </a:solidFill>
              </a:rPr>
              <a:t>28%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smtClean="0"/>
              <a:t> </a:t>
            </a:r>
            <a:r>
              <a:rPr lang="en-US" sz="2400" smtClean="0"/>
              <a:t>F</a:t>
            </a:r>
            <a:r>
              <a:rPr lang="ru-RU" sz="2400" smtClean="0"/>
              <a:t> – лаки          –    170 РКИ,    2709 чел. – </a:t>
            </a:r>
            <a:r>
              <a:rPr lang="ru-RU" sz="2400" smtClean="0">
                <a:solidFill>
                  <a:srgbClr val="140300"/>
                </a:solidFill>
              </a:rPr>
              <a:t>33%-46%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smtClean="0">
                <a:solidFill>
                  <a:srgbClr val="FF0000"/>
                </a:solidFill>
              </a:rPr>
              <a:t>Не доказано</a:t>
            </a:r>
            <a:r>
              <a:rPr lang="ru-RU" sz="2400" b="1" smtClean="0">
                <a:solidFill>
                  <a:srgbClr val="0000FF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профилактическое действие </a:t>
            </a:r>
            <a:r>
              <a:rPr lang="en-US" sz="2400" b="1" smtClean="0"/>
              <a:t>F-</a:t>
            </a:r>
            <a:r>
              <a:rPr lang="ru-RU" sz="2400" b="1" smtClean="0"/>
              <a:t>пенок / пленок,  </a:t>
            </a:r>
            <a:r>
              <a:rPr lang="en-US" sz="2400" b="1" smtClean="0"/>
              <a:t>F-</a:t>
            </a:r>
            <a:r>
              <a:rPr lang="ru-RU" sz="2400" b="1" smtClean="0"/>
              <a:t>выделяющих устройств</a:t>
            </a:r>
            <a:r>
              <a:rPr lang="ru-RU" sz="2400" smtClean="0"/>
              <a:t>  </a:t>
            </a:r>
            <a:r>
              <a:rPr lang="ru-RU" sz="1400" i="1" smtClean="0"/>
              <a:t>Marinho </a:t>
            </a:r>
            <a:r>
              <a:rPr lang="en-US" sz="1400" i="1" smtClean="0"/>
              <a:t>et al., 201</a:t>
            </a:r>
            <a:r>
              <a:rPr lang="ru-RU" sz="1400" i="1" smtClean="0"/>
              <a:t>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6BE70-9ECC-4E88-9F6F-AE78DA30D1CA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81200" y="333375"/>
            <a:ext cx="8382000" cy="1647825"/>
          </a:xfrm>
        </p:spPr>
        <p:txBody>
          <a:bodyPr/>
          <a:lstStyle/>
          <a:p>
            <a:pPr algn="ctr" eaLnBrk="1" hangingPunct="1">
              <a:buClr>
                <a:srgbClr val="0000CC"/>
              </a:buClr>
              <a:buFont typeface="Wingdings" pitchFamily="2" charset="2"/>
              <a:buNone/>
            </a:pPr>
            <a:r>
              <a:rPr lang="ru-RU" sz="4000" b="1" smtClean="0">
                <a:solidFill>
                  <a:srgbClr val="0000CC"/>
                </a:solidFill>
              </a:rPr>
              <a:t>Ремтерапия</a:t>
            </a:r>
          </a:p>
          <a:p>
            <a:pPr eaLnBrk="1" hangingPunct="1">
              <a:buClr>
                <a:srgbClr val="0000CC"/>
              </a:buClr>
              <a:buFont typeface="Wingdings" pitchFamily="2" charset="2"/>
              <a:buNone/>
            </a:pPr>
            <a:r>
              <a:rPr lang="en-US" sz="2000" smtClean="0"/>
              <a:t>Ca, P, </a:t>
            </a:r>
            <a:r>
              <a:rPr lang="ru-RU" sz="2000" smtClean="0"/>
              <a:t>аморфный кальций-фосфат, казеин-фосфопептид</a:t>
            </a:r>
            <a:r>
              <a:rPr lang="en-US" sz="2000" smtClean="0"/>
              <a:t>,</a:t>
            </a:r>
            <a:r>
              <a:rPr lang="ru-RU" sz="2000" smtClean="0"/>
              <a:t>гидроксиапатит, нано-гидроксиапатит,  трикальций-фосфат, </a:t>
            </a:r>
            <a:r>
              <a:rPr lang="en-US" sz="2000" smtClean="0"/>
              <a:t>Ca-Na-</a:t>
            </a:r>
            <a:r>
              <a:rPr lang="ru-RU" sz="2000" smtClean="0"/>
              <a:t>фосфосиликат (биоактивное стекло) и др. </a:t>
            </a:r>
            <a:endParaRPr lang="en-US" sz="2000" smtClean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09800" y="2057400"/>
            <a:ext cx="3352800" cy="609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Раствор,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гель, мусс, лак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09800" y="2743200"/>
            <a:ext cx="8229600" cy="609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100000"/>
              <a:defRPr/>
            </a:pPr>
            <a:r>
              <a:rPr lang="ru-RU" sz="2400" dirty="0">
                <a:solidFill>
                  <a:srgbClr val="000000"/>
                </a:solidFill>
              </a:rPr>
              <a:t>Аппликация, втирание, нанесение кисточкой, электрофорез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09800" y="3429000"/>
            <a:ext cx="6553200" cy="609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100000"/>
              <a:defRPr/>
            </a:pPr>
            <a:r>
              <a:rPr lang="ru-RU" sz="2400" dirty="0">
                <a:solidFill>
                  <a:srgbClr val="000000"/>
                </a:solidFill>
              </a:rPr>
              <a:t>Курс – 5-6 - 20-25 процедур  / ежедневно - дома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09800" y="4267200"/>
            <a:ext cx="8229600" cy="1570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Calibri" pitchFamily="34" charset="0"/>
                <a:cs typeface="+mn-cs"/>
              </a:rPr>
              <a:t>Клинических доказательств эффективности в отсутствии фторида недостаточно, не подтвержден синергетический эффект с фторидом, требуются дальнейшие исследования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atin typeface="Calibri" pitchFamily="34" charset="0"/>
                <a:cs typeface="+mn-cs"/>
              </a:rPr>
              <a:t>Bader </a:t>
            </a:r>
            <a:r>
              <a:rPr lang="ru-RU" sz="1200" i="1" dirty="0">
                <a:latin typeface="Calibri" pitchFamily="34" charset="0"/>
                <a:cs typeface="+mn-cs"/>
              </a:rPr>
              <a:t>, 2010; </a:t>
            </a:r>
            <a:r>
              <a:rPr lang="en-US" sz="1200" i="1" dirty="0">
                <a:latin typeface="Calibri" pitchFamily="34" charset="0"/>
                <a:cs typeface="+mn-cs"/>
              </a:rPr>
              <a:t>Jefferies, 2014</a:t>
            </a:r>
            <a:r>
              <a:rPr lang="ru-RU" sz="1200" i="1" dirty="0">
                <a:latin typeface="Calibri" pitchFamily="34" charset="0"/>
                <a:cs typeface="+mn-cs"/>
              </a:rPr>
              <a:t>; </a:t>
            </a:r>
            <a:endParaRPr lang="ru-RU" sz="1200" i="1" dirty="0"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err="1">
                <a:latin typeface="Calibri" pitchFamily="34" charset="0"/>
                <a:cs typeface="+mn-cs"/>
              </a:rPr>
              <a:t>Raphfael</a:t>
            </a:r>
            <a:r>
              <a:rPr lang="en-US" sz="1200" i="1" dirty="0">
                <a:latin typeface="Calibri" pitchFamily="34" charset="0"/>
                <a:cs typeface="+mn-cs"/>
              </a:rPr>
              <a:t>, </a:t>
            </a:r>
            <a:r>
              <a:rPr lang="en-US" sz="1200" i="1" dirty="0" err="1">
                <a:latin typeface="Calibri" pitchFamily="34" charset="0"/>
                <a:cs typeface="+mn-cs"/>
              </a:rPr>
              <a:t>Blinkhorn</a:t>
            </a:r>
            <a:r>
              <a:rPr lang="en-US" sz="1200" i="1" dirty="0">
                <a:latin typeface="Calibri" pitchFamily="34" charset="0"/>
                <a:cs typeface="+mn-cs"/>
              </a:rPr>
              <a:t>, 2015; Hani et al, 2016</a:t>
            </a:r>
            <a:r>
              <a:rPr lang="ru-RU" sz="1200" i="1" dirty="0">
                <a:latin typeface="Calibri" pitchFamily="34" charset="0"/>
                <a:cs typeface="+mn-cs"/>
              </a:rPr>
              <a:t>; </a:t>
            </a:r>
            <a:r>
              <a:rPr lang="en-US" sz="1200" i="1" dirty="0">
                <a:latin typeface="Calibri" pitchFamily="34" charset="0"/>
                <a:cs typeface="+mn-cs"/>
              </a:rPr>
              <a:t>Singh  et al., 2016</a:t>
            </a:r>
            <a:endParaRPr lang="ru-RU" sz="2400" b="1" dirty="0">
              <a:solidFill>
                <a:srgbClr val="0000CC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057400" y="533400"/>
            <a:ext cx="8001000" cy="53340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b="1" dirty="0" err="1">
                <a:solidFill>
                  <a:srgbClr val="0000CC"/>
                </a:solidFill>
              </a:rPr>
              <a:t>Озонотерапия</a:t>
            </a:r>
            <a:r>
              <a:rPr lang="ru-RU" sz="9600" b="1" dirty="0">
                <a:solidFill>
                  <a:srgbClr val="0000CC"/>
                </a:solidFill>
              </a:rPr>
              <a:t> –  </a:t>
            </a:r>
            <a:r>
              <a:rPr lang="ru-RU" sz="9600" dirty="0"/>
              <a:t>улучшает </a:t>
            </a:r>
            <a:r>
              <a:rPr lang="ru-RU" sz="9600" dirty="0" err="1"/>
              <a:t>реминерализацию</a:t>
            </a:r>
            <a:r>
              <a:rPr lang="ru-RU" sz="9600" dirty="0"/>
              <a:t> ОД.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96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>
              <a:solidFill>
                <a:srgbClr val="0000CC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>
              <a:solidFill>
                <a:srgbClr val="0000CC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>
              <a:solidFill>
                <a:srgbClr val="0000CC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.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33600" y="1638300"/>
            <a:ext cx="8153400" cy="1066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Повышает эффективность фторидного геля и других </a:t>
            </a:r>
            <a:r>
              <a:rPr lang="ru-RU" sz="2400" dirty="0" err="1">
                <a:solidFill>
                  <a:schemeClr val="tx1"/>
                </a:solidFill>
              </a:rPr>
              <a:t>реминерализующих</a:t>
            </a:r>
            <a:r>
              <a:rPr lang="ru-RU" sz="2400" dirty="0">
                <a:solidFill>
                  <a:schemeClr val="tx1"/>
                </a:solidFill>
              </a:rPr>
              <a:t> препаратов в 1,3-1,9 раза.        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1200" i="1" dirty="0">
                <a:solidFill>
                  <a:schemeClr val="tx1"/>
                </a:solidFill>
              </a:rPr>
              <a:t>Кузнецова, 2016</a:t>
            </a:r>
            <a:r>
              <a:rPr lang="ru-RU" sz="1200" b="1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985838"/>
            <a:ext cx="8153400" cy="4619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Calibri" pitchFamily="34" charset="0"/>
                <a:cs typeface="+mn-cs"/>
              </a:rPr>
              <a:t>Самостоятельное действие не доказано.</a:t>
            </a:r>
            <a:r>
              <a:rPr lang="ru-RU" sz="2400" i="1" dirty="0">
                <a:latin typeface="Calibri" pitchFamily="34" charset="0"/>
                <a:cs typeface="+mn-cs"/>
              </a:rPr>
              <a:t>                </a:t>
            </a:r>
            <a:r>
              <a:rPr lang="en-US" sz="1200" i="1" dirty="0" err="1">
                <a:latin typeface="Calibri" pitchFamily="34" charset="0"/>
                <a:cs typeface="+mn-cs"/>
              </a:rPr>
              <a:t>Neena</a:t>
            </a:r>
            <a:r>
              <a:rPr lang="en-US" sz="1200" i="1" dirty="0">
                <a:latin typeface="Calibri" pitchFamily="34" charset="0"/>
                <a:cs typeface="+mn-cs"/>
              </a:rPr>
              <a:t>, </a:t>
            </a:r>
            <a:r>
              <a:rPr lang="en-US" sz="1200" i="1" dirty="0" err="1">
                <a:latin typeface="Calibri" pitchFamily="34" charset="0"/>
                <a:cs typeface="+mn-cs"/>
              </a:rPr>
              <a:t>Poornima</a:t>
            </a:r>
            <a:r>
              <a:rPr lang="en-US" sz="1200" i="1" dirty="0">
                <a:latin typeface="Calibri" pitchFamily="34" charset="0"/>
                <a:cs typeface="+mn-cs"/>
              </a:rPr>
              <a:t>, 2015</a:t>
            </a:r>
            <a:endParaRPr lang="ru-RU" sz="1200" dirty="0">
              <a:latin typeface="Calibri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4191000"/>
            <a:ext cx="8153400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Calibri" pitchFamily="34" charset="0"/>
                <a:cs typeface="+mn-cs"/>
              </a:rPr>
              <a:t>Самостоятельное действие не доказано.</a:t>
            </a:r>
            <a:r>
              <a:rPr lang="ru-RU" sz="2400" i="1" dirty="0">
                <a:latin typeface="Calibri" pitchFamily="34" charset="0"/>
                <a:cs typeface="+mn-cs"/>
              </a:rPr>
              <a:t>                </a:t>
            </a:r>
            <a:r>
              <a:rPr lang="en-US" sz="1200" i="1" dirty="0" err="1">
                <a:latin typeface="Calibri" pitchFamily="34" charset="0"/>
                <a:cs typeface="+mn-cs"/>
              </a:rPr>
              <a:t>Valerio</a:t>
            </a:r>
            <a:r>
              <a:rPr lang="en-US" sz="1200" i="1" dirty="0">
                <a:latin typeface="Calibri" pitchFamily="34" charset="0"/>
                <a:cs typeface="+mn-cs"/>
              </a:rPr>
              <a:t> et al., 2015</a:t>
            </a:r>
            <a:endParaRPr lang="ru-RU" sz="1200" dirty="0">
              <a:latin typeface="Calibri" pitchFamily="34" charset="0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3600" y="4724400"/>
            <a:ext cx="8153400" cy="1066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Эффективность в сочетании с </a:t>
            </a:r>
            <a:r>
              <a:rPr lang="en-US" sz="2400" dirty="0">
                <a:solidFill>
                  <a:schemeClr val="tx1"/>
                </a:solidFill>
              </a:rPr>
              <a:t>F-</a:t>
            </a:r>
            <a:r>
              <a:rPr lang="ru-RU" sz="2400" dirty="0">
                <a:solidFill>
                  <a:schemeClr val="tx1"/>
                </a:solidFill>
              </a:rPr>
              <a:t>лаком, 10% раствором </a:t>
            </a:r>
            <a:r>
              <a:rPr lang="ru-RU" sz="2400" dirty="0" err="1">
                <a:solidFill>
                  <a:schemeClr val="tx1"/>
                </a:solidFill>
              </a:rPr>
              <a:t>глюконата</a:t>
            </a:r>
            <a:r>
              <a:rPr lang="ru-RU" sz="2400" dirty="0">
                <a:solidFill>
                  <a:schemeClr val="tx1"/>
                </a:solidFill>
              </a:rPr>
              <a:t> кальция – 87%.                                                  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1200" i="1" dirty="0" err="1">
                <a:solidFill>
                  <a:schemeClr val="tx1"/>
                </a:solidFill>
              </a:rPr>
              <a:t>Казьмина</a:t>
            </a:r>
            <a:r>
              <a:rPr lang="ru-RU" sz="1200" i="1" dirty="0">
                <a:solidFill>
                  <a:schemeClr val="tx1"/>
                </a:solidFill>
              </a:rPr>
              <a:t>, 1996</a:t>
            </a:r>
            <a:r>
              <a:rPr lang="ru-RU" sz="1200" b="1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8918" name="TextBox 7"/>
          <p:cNvSpPr txBox="1">
            <a:spLocks noChangeArrowheads="1"/>
          </p:cNvSpPr>
          <p:nvPr/>
        </p:nvSpPr>
        <p:spPr bwMode="auto">
          <a:xfrm>
            <a:off x="2309813" y="3244850"/>
            <a:ext cx="6094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CC"/>
                </a:solidFill>
                <a:latin typeface="Calibri" pitchFamily="34" charset="0"/>
              </a:rPr>
              <a:t>Лазеротерапия – </a:t>
            </a:r>
            <a:r>
              <a:rPr lang="ru-RU" sz="2000">
                <a:latin typeface="Calibri" pitchFamily="34" charset="0"/>
              </a:rPr>
              <a:t>улучшает реминерализацию ОД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Содержимое 2"/>
          <p:cNvSpPr>
            <a:spLocks noGrp="1"/>
          </p:cNvSpPr>
          <p:nvPr>
            <p:ph idx="1"/>
          </p:nvPr>
        </p:nvSpPr>
        <p:spPr>
          <a:xfrm>
            <a:off x="2057400" y="685800"/>
            <a:ext cx="8289925" cy="1066800"/>
          </a:xfrm>
          <a:solidFill>
            <a:schemeClr val="bg1">
              <a:alpha val="50195"/>
            </a:schemeClr>
          </a:solidFill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3200" b="1" smtClean="0">
                <a:solidFill>
                  <a:srgbClr val="0000FF"/>
                </a:solidFill>
              </a:rPr>
              <a:t>Инфильтрация кариозных поражений</a:t>
            </a:r>
            <a:endParaRPr lang="ru-RU" b="1" smtClean="0">
              <a:solidFill>
                <a:srgbClr val="0000FF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smtClean="0">
                <a:ea typeface="Calibri" pitchFamily="34" charset="0"/>
                <a:cs typeface="Times New Roman" pitchFamily="18" charset="0"/>
              </a:rPr>
              <a:t>микроинвазивный метод                       </a:t>
            </a:r>
            <a:r>
              <a:rPr lang="ru-RU" smtClean="0">
                <a:ea typeface="Calibri" pitchFamily="34" charset="0"/>
                <a:cs typeface="Times New Roman" pitchFamily="18" charset="0"/>
              </a:rPr>
              <a:t>            </a:t>
            </a:r>
            <a:r>
              <a:rPr lang="ru-RU" sz="1200" i="1" smtClean="0">
                <a:ea typeface="Calibri" pitchFamily="34" charset="0"/>
                <a:cs typeface="Times New Roman" pitchFamily="18" charset="0"/>
              </a:rPr>
              <a:t>Meuyer-Luckel, Paris, 2006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1981200" y="1600200"/>
            <a:ext cx="830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0000CC"/>
              </a:buClr>
              <a:buSzPct val="60000"/>
              <a:defRPr/>
            </a:pPr>
            <a:r>
              <a:rPr lang="ru-RU" sz="2600" kern="0" dirty="0">
                <a:latin typeface="Calibri" pitchFamily="34" charset="0"/>
                <a:cs typeface="+mn-cs"/>
              </a:rPr>
              <a:t> 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ru-RU" sz="3200" kern="0" dirty="0">
              <a:latin typeface="+mn-lt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81200" y="1676400"/>
            <a:ext cx="8001000" cy="1676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60000"/>
              <a:defRPr/>
            </a:pPr>
            <a:r>
              <a:rPr lang="ru-RU" sz="2400" kern="0" dirty="0">
                <a:solidFill>
                  <a:schemeClr val="tx1"/>
                </a:solidFill>
              </a:rPr>
              <a:t>7 систематических обзоров, более 30 РКИ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60000"/>
              <a:defRPr/>
            </a:pPr>
            <a:r>
              <a:rPr lang="ru-RU" sz="2400" kern="0" dirty="0">
                <a:solidFill>
                  <a:schemeClr val="tx1"/>
                </a:solidFill>
              </a:rPr>
              <a:t>≈ 500 пациентов, ≈ 1000 зубов: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60000"/>
              <a:defRPr/>
            </a:pPr>
            <a:r>
              <a:rPr lang="ru-RU" sz="2400" kern="0" dirty="0">
                <a:solidFill>
                  <a:schemeClr val="tx1"/>
                </a:solidFill>
              </a:rPr>
              <a:t>инфильтрация эффективнее </a:t>
            </a:r>
            <a:r>
              <a:rPr lang="ru-RU" sz="2400" kern="0" dirty="0" err="1">
                <a:solidFill>
                  <a:schemeClr val="tx1"/>
                </a:solidFill>
              </a:rPr>
              <a:t>неинвазивного</a:t>
            </a:r>
            <a:r>
              <a:rPr lang="ru-RU" sz="2400" kern="0" dirty="0">
                <a:solidFill>
                  <a:schemeClr val="tx1"/>
                </a:solidFill>
              </a:rPr>
              <a:t> лечения ОД</a:t>
            </a:r>
            <a:endParaRPr lang="en-US" sz="2400" kern="0" dirty="0">
              <a:solidFill>
                <a:schemeClr val="tx1"/>
              </a:solidFill>
            </a:endParaRPr>
          </a:p>
        </p:txBody>
      </p:sp>
      <p:pic>
        <p:nvPicPr>
          <p:cNvPr id="40964" name="Picture 5" descr="C:\L\Foto-Lekcii\ICON\Наира\пац 15\20120202_130147.jpg"/>
          <p:cNvPicPr>
            <a:picLocks noChangeAspect="1" noChangeArrowheads="1"/>
          </p:cNvPicPr>
          <p:nvPr/>
        </p:nvPicPr>
        <p:blipFill>
          <a:blip r:embed="rId2"/>
          <a:srcRect l="21568" t="36246" r="29424" b="32898"/>
          <a:stretch>
            <a:fillRect/>
          </a:stretch>
        </p:blipFill>
        <p:spPr bwMode="auto">
          <a:xfrm>
            <a:off x="3124200" y="5181600"/>
            <a:ext cx="23622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C:\L\Foto-Lekcii\ICON\Наира\пац 15\20120202_132315.jpg"/>
          <p:cNvPicPr>
            <a:picLocks noChangeAspect="1" noChangeArrowheads="1"/>
          </p:cNvPicPr>
          <p:nvPr/>
        </p:nvPicPr>
        <p:blipFill>
          <a:blip r:embed="rId3"/>
          <a:srcRect l="26924" t="37672" r="29289" b="35503"/>
          <a:stretch>
            <a:fillRect/>
          </a:stretch>
        </p:blipFill>
        <p:spPr bwMode="auto">
          <a:xfrm>
            <a:off x="5715000" y="5181600"/>
            <a:ext cx="24384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057400" y="3505200"/>
            <a:ext cx="8153400" cy="1384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100000"/>
              <a:defRPr/>
            </a:pPr>
            <a:r>
              <a:rPr lang="ru-RU" sz="2400" kern="0" dirty="0">
                <a:latin typeface="Calibri" pitchFamily="34" charset="0"/>
                <a:cs typeface="+mn-cs"/>
              </a:rPr>
              <a:t>Эффективность - до 98%  на вестибулярных и </a:t>
            </a:r>
            <a:r>
              <a:rPr lang="ru-RU" sz="2400" kern="0" dirty="0" err="1">
                <a:latin typeface="Calibri" pitchFamily="34" charset="0"/>
                <a:cs typeface="+mn-cs"/>
              </a:rPr>
              <a:t>апроксимальных</a:t>
            </a:r>
            <a:r>
              <a:rPr lang="ru-RU" sz="2400" kern="0" dirty="0">
                <a:latin typeface="Calibri" pitchFamily="34" charset="0"/>
                <a:cs typeface="+mn-cs"/>
              </a:rPr>
              <a:t> поверхностях временных и постоянных зубов у детей и взрослых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100000"/>
              <a:defRPr/>
            </a:pPr>
            <a:r>
              <a:rPr lang="en-US" sz="1200" i="1" kern="0" dirty="0">
                <a:latin typeface="Calibri" pitchFamily="34" charset="0"/>
                <a:cs typeface="Times New Roman" pitchFamily="18" charset="0"/>
              </a:rPr>
              <a:t>Coelho et al., 2014</a:t>
            </a:r>
            <a:r>
              <a:rPr lang="ru-RU" sz="1200" i="1" kern="0" dirty="0">
                <a:latin typeface="Calibri" pitchFamily="34" charset="0"/>
                <a:cs typeface="Times New Roman" pitchFamily="18" charset="0"/>
              </a:rPr>
              <a:t>; </a:t>
            </a:r>
            <a:r>
              <a:rPr lang="en-US" sz="1200" i="1" kern="0" dirty="0" err="1">
                <a:latin typeface="Calibri" pitchFamily="34" charset="0"/>
                <a:cs typeface="Times New Roman" pitchFamily="18" charset="0"/>
              </a:rPr>
              <a:t>Domejean</a:t>
            </a:r>
            <a:r>
              <a:rPr lang="en-US" sz="1200" i="1" kern="0" dirty="0">
                <a:latin typeface="Calibri" pitchFamily="34" charset="0"/>
                <a:cs typeface="Times New Roman" pitchFamily="18" charset="0"/>
              </a:rPr>
              <a:t> et al.</a:t>
            </a:r>
            <a:r>
              <a:rPr lang="ru-RU" sz="1200" i="1" kern="0" dirty="0">
                <a:latin typeface="Calibri" pitchFamily="34" charset="0"/>
                <a:cs typeface="Times New Roman" pitchFamily="18" charset="0"/>
              </a:rPr>
              <a:t>, </a:t>
            </a:r>
            <a:r>
              <a:rPr lang="en-US" sz="1200" i="1" kern="0" dirty="0">
                <a:latin typeface="Calibri" pitchFamily="34" charset="0"/>
                <a:cs typeface="Times New Roman" pitchFamily="18" charset="0"/>
              </a:rPr>
              <a:t>201</a:t>
            </a:r>
            <a:r>
              <a:rPr lang="ru-RU" sz="1200" i="1" kern="0" dirty="0">
                <a:latin typeface="Calibri" pitchFamily="34" charset="0"/>
                <a:cs typeface="Times New Roman" pitchFamily="18" charset="0"/>
              </a:rPr>
              <a:t>5; </a:t>
            </a:r>
            <a:r>
              <a:rPr lang="en-US" sz="1200" i="1" kern="0" dirty="0" err="1">
                <a:latin typeface="Calibri" pitchFamily="34" charset="0"/>
                <a:cs typeface="+mn-cs"/>
              </a:rPr>
              <a:t>Dorri</a:t>
            </a:r>
            <a:r>
              <a:rPr lang="en-US" sz="1200" i="1" kern="0" dirty="0">
                <a:latin typeface="Calibri" pitchFamily="34" charset="0"/>
                <a:cs typeface="+mn-cs"/>
              </a:rPr>
              <a:t> et al., 2015.</a:t>
            </a:r>
            <a:endParaRPr lang="de-DE" sz="1200" i="1" kern="0" dirty="0"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Calibri" pitchFamily="34" charset="0"/>
              </a:rPr>
              <a:t>BIOGLASS</a:t>
            </a:r>
            <a:endParaRPr lang="ru-RU" sz="4000" b="1" smtClean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BAG-</a:t>
            </a:r>
            <a:r>
              <a:rPr lang="ru-RU" smtClean="0"/>
              <a:t> биоактивное стекло- </a:t>
            </a:r>
            <a:r>
              <a:rPr lang="en-US" smtClean="0"/>
              <a:t>Ca-Na-</a:t>
            </a:r>
            <a:r>
              <a:rPr lang="ru-RU" smtClean="0"/>
              <a:t>фосфосиликат</a:t>
            </a:r>
          </a:p>
          <a:p>
            <a:r>
              <a:rPr lang="ru-RU" smtClean="0"/>
              <a:t>Исследования </a:t>
            </a:r>
            <a:r>
              <a:rPr lang="en-US" smtClean="0">
                <a:solidFill>
                  <a:srgbClr val="FF0000"/>
                </a:solidFill>
              </a:rPr>
              <a:t>in vitro</a:t>
            </a:r>
            <a:r>
              <a:rPr lang="ru-RU" smtClean="0"/>
              <a:t>, клинических исследований недостаточно</a:t>
            </a:r>
          </a:p>
          <a:p>
            <a:endParaRPr lang="ru-RU" smtClean="0"/>
          </a:p>
          <a:p>
            <a:pPr>
              <a:buFont typeface="Arial" charset="0"/>
              <a:buNone/>
            </a:pPr>
            <a:endParaRPr lang="ru-RU" smtClean="0">
              <a:solidFill>
                <a:srgbClr val="FF0000"/>
              </a:solidFill>
            </a:endParaRPr>
          </a:p>
        </p:txBody>
      </p:sp>
      <p:pic>
        <p:nvPicPr>
          <p:cNvPr id="60420" name="Picture 4" descr="IMG_44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3" y="3297238"/>
            <a:ext cx="6292850" cy="1257300"/>
          </a:xfrm>
          <a:prstGeom prst="rect">
            <a:avLst/>
          </a:prstGeom>
          <a:noFill/>
        </p:spPr>
      </p:pic>
      <p:pic>
        <p:nvPicPr>
          <p:cNvPr id="60421" name="Picture 5" descr="IMG_44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6800" y="3987800"/>
            <a:ext cx="6273800" cy="1312863"/>
          </a:xfrm>
          <a:prstGeom prst="rect">
            <a:avLst/>
          </a:prstGeom>
          <a:noFill/>
        </p:spPr>
      </p:pic>
      <p:pic>
        <p:nvPicPr>
          <p:cNvPr id="60422" name="Picture 6" descr="IMG_44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2488" y="5148263"/>
            <a:ext cx="6259512" cy="1163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Calibri" pitchFamily="34" charset="0"/>
              </a:rPr>
              <a:t>Chitosan</a:t>
            </a:r>
            <a:endParaRPr lang="ru-RU" sz="4000" b="1" smtClean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mtClean="0"/>
              <a:t>Натуральный </a:t>
            </a:r>
            <a:r>
              <a:rPr lang="ru-RU" smtClean="0">
                <a:solidFill>
                  <a:srgbClr val="FF0000"/>
                </a:solidFill>
              </a:rPr>
              <a:t>биополимер</a:t>
            </a:r>
            <a:r>
              <a:rPr lang="ru-RU" smtClean="0"/>
              <a:t>, карбогидрат из экзоскелета креветок, ракообразных и насекомых.</a:t>
            </a:r>
          </a:p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rgbClr val="FF0000"/>
                </a:solidFill>
              </a:rPr>
              <a:t>In vitro</a:t>
            </a:r>
            <a:r>
              <a:rPr lang="ru-RU" smtClean="0"/>
              <a:t> 15 исследований: улучшает реминерализацию эмали и дентина, обладает антимикробными свойствами</a:t>
            </a:r>
          </a:p>
          <a:p>
            <a:pPr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61444" name="Picture 4" descr="IMG_44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113" y="3833813"/>
            <a:ext cx="5865812" cy="1384300"/>
          </a:xfrm>
          <a:prstGeom prst="rect">
            <a:avLst/>
          </a:prstGeom>
          <a:noFill/>
        </p:spPr>
      </p:pic>
      <p:pic>
        <p:nvPicPr>
          <p:cNvPr id="61445" name="Picture 5" descr="IMG_44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0175" y="5083175"/>
            <a:ext cx="5846763" cy="1390650"/>
          </a:xfrm>
          <a:prstGeom prst="rect">
            <a:avLst/>
          </a:prstGeom>
          <a:noFill/>
        </p:spPr>
      </p:pic>
      <p:pic>
        <p:nvPicPr>
          <p:cNvPr id="61446" name="Picture 6" descr="IMG_44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1588" y="3833813"/>
            <a:ext cx="5840412" cy="137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852488" y="354013"/>
            <a:ext cx="10515600" cy="920750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rgbClr val="0000FF"/>
                </a:solidFill>
                <a:latin typeface="Comic Sans MS" pitchFamily="66" charset="0"/>
              </a:rPr>
              <a:t>Актуальность проблемы кариеса зубов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475" y="1222375"/>
            <a:ext cx="10515600" cy="1298575"/>
          </a:xfrm>
        </p:spPr>
        <p:txBody>
          <a:bodyPr rtlCol="0">
            <a:normAutofit fontScale="92500" lnSpcReduction="20000"/>
          </a:bodyPr>
          <a:lstStyle/>
          <a:p>
            <a:pPr marL="360363" indent="-36036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dirty="0"/>
              <a:t>Высокая распространенность: 12 лет – 78%, 15 лет – 92%.</a:t>
            </a:r>
          </a:p>
          <a:p>
            <a:pPr marL="360363" indent="-36036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dirty="0"/>
              <a:t>Начальный кариес – очаговая деминерализация (</a:t>
            </a:r>
            <a:r>
              <a:rPr lang="ru-RU" b="1" dirty="0">
                <a:solidFill>
                  <a:srgbClr val="0000FF"/>
                </a:solidFill>
              </a:rPr>
              <a:t>ОД</a:t>
            </a:r>
            <a:r>
              <a:rPr lang="ru-RU" dirty="0"/>
              <a:t>) эмали – без лечения переходит в кариозную полость. </a:t>
            </a:r>
          </a:p>
        </p:txBody>
      </p:sp>
      <p:pic>
        <p:nvPicPr>
          <p:cNvPr id="16387" name="Picture 2" descr="C:\L\Foto-Lekcii\Caries\2017\11 лет-плохая гигиена-белые пятна\DSC_0091.jpg"/>
          <p:cNvPicPr>
            <a:picLocks noChangeAspect="1" noChangeArrowheads="1"/>
          </p:cNvPicPr>
          <p:nvPr/>
        </p:nvPicPr>
        <p:blipFill>
          <a:blip r:embed="rId2"/>
          <a:srcRect l="25458" t="26341" r="31302" b="33005"/>
          <a:stretch>
            <a:fillRect/>
          </a:stretch>
        </p:blipFill>
        <p:spPr bwMode="auto">
          <a:xfrm>
            <a:off x="927100" y="2733675"/>
            <a:ext cx="4868863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C:\L\Foto-Lekcii\Caries\Permanent teeeth\De-car-Арина\IMG_1999.JPG"/>
          <p:cNvPicPr>
            <a:picLocks noChangeAspect="1" noChangeArrowheads="1"/>
          </p:cNvPicPr>
          <p:nvPr/>
        </p:nvPicPr>
        <p:blipFill>
          <a:blip r:embed="rId3"/>
          <a:srcRect r="356" b="19917"/>
          <a:stretch>
            <a:fillRect/>
          </a:stretch>
        </p:blipFill>
        <p:spPr bwMode="auto">
          <a:xfrm>
            <a:off x="6165850" y="2701925"/>
            <a:ext cx="427990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941388" y="5292725"/>
            <a:ext cx="2743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Пациент В.Т., 12 лет</a:t>
            </a: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6345238" y="5334000"/>
            <a:ext cx="2563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Пациент А.Н., 13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4000" b="1" smtClean="0">
                <a:solidFill>
                  <a:srgbClr val="0000FF"/>
                </a:solidFill>
                <a:latin typeface="Calibri" pitchFamily="34" charset="0"/>
              </a:rPr>
              <a:t>Новые материалы :</a:t>
            </a:r>
            <a:br>
              <a:rPr lang="ru-RU" sz="4000" b="1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ru-RU" sz="4000" b="1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ru-RU" sz="4000" b="1" smtClean="0">
                <a:solidFill>
                  <a:srgbClr val="0000FF"/>
                </a:solidFill>
                <a:latin typeface="Calibri" pitchFamily="34" charset="0"/>
              </a:rPr>
            </a:br>
            <a:endParaRPr lang="ru-RU" sz="4000" b="1" smtClean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558800" y="1190625"/>
            <a:ext cx="10515600" cy="4351338"/>
          </a:xfrm>
        </p:spPr>
        <p:txBody>
          <a:bodyPr>
            <a:normAutofit/>
          </a:bodyPr>
          <a:lstStyle/>
          <a:p>
            <a:pPr marL="0" eaLnBrk="1" hangingPunct="1">
              <a:buFont typeface="Wingdings" pitchFamily="2" charset="2"/>
              <a:buChar char="Ø"/>
            </a:pPr>
            <a:r>
              <a:rPr lang="ru-RU" b="1" smtClean="0"/>
              <a:t>Производные графена (наноматериалы на основе углерода)</a:t>
            </a:r>
          </a:p>
          <a:p>
            <a:pPr marL="0" eaLnBrk="1" hangingPunct="1">
              <a:buFont typeface="Wingdings" pitchFamily="2" charset="2"/>
              <a:buChar char="Ø"/>
            </a:pPr>
            <a:r>
              <a:rPr lang="ru-RU" b="1" smtClean="0"/>
              <a:t>Наночастицы серебра</a:t>
            </a:r>
          </a:p>
          <a:p>
            <a:pPr marL="0" eaLnBrk="1" hangingPunct="1">
              <a:buFont typeface="Wingdings" pitchFamily="2" charset="2"/>
              <a:buChar char="Ø"/>
            </a:pPr>
            <a:r>
              <a:rPr lang="ru-RU" b="1" smtClean="0"/>
              <a:t>Нано-фторид серебра</a:t>
            </a:r>
          </a:p>
          <a:p>
            <a:pPr marL="0" eaLnBrk="1" hangingPunct="1">
              <a:buFont typeface="Wingdings" pitchFamily="2" charset="2"/>
              <a:buChar char="Ø"/>
            </a:pPr>
            <a:r>
              <a:rPr lang="ru-RU" b="1" smtClean="0"/>
              <a:t>Нано-металлы и оксиды меиаллов (</a:t>
            </a:r>
            <a:r>
              <a:rPr lang="en-US" b="1" smtClean="0"/>
              <a:t>Ag, ZnO,CuO)</a:t>
            </a:r>
            <a:endParaRPr lang="ru-RU" b="1" smtClean="0"/>
          </a:p>
          <a:p>
            <a:pPr marL="0" eaLnBrk="1" hangingPunct="1">
              <a:buFont typeface="Wingdings" pitchFamily="2" charset="2"/>
              <a:buChar char="Ø"/>
            </a:pPr>
            <a:r>
              <a:rPr lang="ru-RU" sz="2000" b="1" smtClean="0"/>
              <a:t>Изучены </a:t>
            </a:r>
            <a:r>
              <a:rPr lang="en-US" sz="2000" b="1" smtClean="0">
                <a:solidFill>
                  <a:srgbClr val="FF0000"/>
                </a:solidFill>
              </a:rPr>
              <a:t>in vitro</a:t>
            </a:r>
            <a:r>
              <a:rPr lang="ru-RU" sz="2000" b="1" smtClean="0"/>
              <a:t>, единичные клинические исследования, коммерческие продукты не выпускаются.</a:t>
            </a:r>
          </a:p>
          <a:p>
            <a:pPr marL="0" eaLnBrk="1" hangingPunct="1">
              <a:buFont typeface="Wingdings" pitchFamily="2" charset="2"/>
              <a:buNone/>
            </a:pPr>
            <a:endParaRPr lang="ru-RU" sz="2000" b="1" smtClean="0">
              <a:solidFill>
                <a:srgbClr val="0000FF"/>
              </a:solidFill>
            </a:endParaRPr>
          </a:p>
        </p:txBody>
      </p:sp>
      <p:pic>
        <p:nvPicPr>
          <p:cNvPr id="59396" name="Picture 4" descr="IMG_44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4863" y="4186238"/>
            <a:ext cx="5697537" cy="1536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365125"/>
            <a:ext cx="7872413" cy="7096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4000" b="1" smtClean="0">
                <a:solidFill>
                  <a:srgbClr val="0000FF"/>
                </a:solidFill>
                <a:latin typeface="Calibri" pitchFamily="34" charset="0"/>
              </a:rPr>
              <a:t>Пептиды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33600" y="3581400"/>
            <a:ext cx="7620000" cy="1066800"/>
          </a:xfr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>
            <a:no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ru-RU" sz="2400" smtClean="0"/>
              <a:t>Доказательства </a:t>
            </a:r>
            <a:r>
              <a:rPr lang="de-DE" sz="2400" smtClean="0">
                <a:solidFill>
                  <a:srgbClr val="FF0000"/>
                </a:solidFill>
              </a:rPr>
              <a:t>in vitro</a:t>
            </a:r>
            <a:r>
              <a:rPr lang="ru-RU" sz="2400" smtClean="0">
                <a:solidFill>
                  <a:srgbClr val="FF0000"/>
                </a:solidFill>
              </a:rPr>
              <a:t>,  </a:t>
            </a:r>
            <a:r>
              <a:rPr lang="ru-RU" sz="2400" b="1" smtClean="0">
                <a:solidFill>
                  <a:srgbClr val="FF0000"/>
                </a:solidFill>
              </a:rPr>
              <a:t>клинических наблюдений недостаточно.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81200" y="1219200"/>
            <a:ext cx="8001000" cy="2209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6213" indent="-176213" fontAlgn="auto">
              <a:spcBef>
                <a:spcPct val="20000"/>
              </a:spcBef>
              <a:spcAft>
                <a:spcPts val="0"/>
              </a:spcAft>
              <a:buClr>
                <a:srgbClr val="0000CC"/>
              </a:buClr>
              <a:buSzPct val="60000"/>
              <a:buFont typeface="Wingdings" pitchFamily="2" charset="2"/>
              <a:buChar char="ü"/>
              <a:defRPr/>
            </a:pPr>
            <a:r>
              <a:rPr lang="ru-RU" altLang="ru-RU" sz="2400" dirty="0">
                <a:solidFill>
                  <a:schemeClr val="tx1"/>
                </a:solidFill>
              </a:rPr>
              <a:t>Пептид </a:t>
            </a:r>
            <a:r>
              <a:rPr lang="ru-RU" altLang="ru-RU" sz="2400" dirty="0" err="1">
                <a:solidFill>
                  <a:schemeClr val="tx1"/>
                </a:solidFill>
              </a:rPr>
              <a:t>амелогенин</a:t>
            </a:r>
            <a:r>
              <a:rPr lang="ru-RU" altLang="ru-RU" sz="2400" dirty="0">
                <a:solidFill>
                  <a:schemeClr val="tx1"/>
                </a:solidFill>
              </a:rPr>
              <a:t> активирует построение правильной кристаллической решетки </a:t>
            </a:r>
            <a:r>
              <a:rPr lang="en-US" altLang="ru-RU" sz="2400" dirty="0">
                <a:solidFill>
                  <a:schemeClr val="tx1"/>
                </a:solidFill>
              </a:rPr>
              <a:t>(3D</a:t>
            </a:r>
            <a:r>
              <a:rPr lang="ru-RU" altLang="ru-RU" sz="2400" dirty="0">
                <a:solidFill>
                  <a:schemeClr val="tx1"/>
                </a:solidFill>
              </a:rPr>
              <a:t> матрикс) </a:t>
            </a:r>
            <a:r>
              <a:rPr lang="ru-RU" altLang="ru-RU" sz="2400" dirty="0" err="1">
                <a:solidFill>
                  <a:schemeClr val="tx1"/>
                </a:solidFill>
              </a:rPr>
              <a:t>гидроксиапатита</a:t>
            </a:r>
            <a:r>
              <a:rPr lang="ru-RU" altLang="ru-RU" sz="2400" dirty="0">
                <a:solidFill>
                  <a:schemeClr val="tx1"/>
                </a:solidFill>
              </a:rPr>
              <a:t> из минералов слюны, образование эмалевых призм. </a:t>
            </a:r>
          </a:p>
          <a:p>
            <a:pPr marL="176213" indent="-176213" fontAlgn="auto">
              <a:spcBef>
                <a:spcPct val="20000"/>
              </a:spcBef>
              <a:spcAft>
                <a:spcPts val="0"/>
              </a:spcAft>
              <a:buClr>
                <a:srgbClr val="0000CC"/>
              </a:buClr>
              <a:buSzPct val="60000"/>
              <a:buFont typeface="Wingdings" pitchFamily="2" charset="2"/>
              <a:buChar char="ü"/>
              <a:defRPr/>
            </a:pPr>
            <a:r>
              <a:rPr lang="ru-RU" altLang="ru-RU" sz="2400" dirty="0">
                <a:solidFill>
                  <a:schemeClr val="tx1"/>
                </a:solidFill>
                <a:cs typeface="Times New Roman" panose="02020603050405020304" pitchFamily="18" charset="0"/>
              </a:rPr>
              <a:t>Сборка  эмали происходит моментально при контакте </a:t>
            </a:r>
            <a:r>
              <a:rPr lang="ru-RU" altLang="ru-RU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амелогенина</a:t>
            </a:r>
            <a:r>
              <a:rPr lang="ru-RU" altLang="ru-RU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с минералами.</a:t>
            </a:r>
            <a:endParaRPr lang="en-US" sz="24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8063" y="146050"/>
            <a:ext cx="11212512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Нами было проведено клиническое исследования эффективности применения пептида амелогениа.</a:t>
            </a:r>
          </a:p>
          <a:p>
            <a:endParaRPr lang="ru-RU" sz="2400" b="1">
              <a:solidFill>
                <a:srgbClr val="C55A1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/>
              <a:t>у детей в возрасте 10-16 лет оценить, по данным лазерной флюоресценции, эффективность лечения очагов деминерализации постоянных зубов различными методами</a:t>
            </a:r>
          </a:p>
          <a:p>
            <a:pPr>
              <a:buFont typeface="Arial" charset="0"/>
              <a:buNone/>
            </a:pPr>
            <a:endParaRPr lang="ru-RU" sz="2400" b="1">
              <a:solidFill>
                <a:srgbClr val="C55A1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2400" b="1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 8 человек - </a:t>
            </a:r>
            <a:r>
              <a:rPr lang="en-US" sz="2400" b="1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9 ОДЭ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, применение пептида амелогенина (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Innodent)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, однократно.</a:t>
            </a:r>
          </a:p>
          <a:p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Объект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9975" y="5195888"/>
            <a:ext cx="30337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Объект 4"/>
          <p:cNvPicPr>
            <a:picLocks noChangeAspect="1"/>
          </p:cNvPicPr>
          <p:nvPr/>
        </p:nvPicPr>
        <p:blipFill>
          <a:blip r:embed="rId3"/>
          <a:srcRect l="12672" t="37926" r="60786" b="41148"/>
          <a:stretch>
            <a:fillRect/>
          </a:stretch>
        </p:blipFill>
        <p:spPr bwMode="auto">
          <a:xfrm>
            <a:off x="1990725" y="3468688"/>
            <a:ext cx="25558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Объект 4"/>
          <p:cNvPicPr>
            <a:picLocks noChangeAspect="1"/>
          </p:cNvPicPr>
          <p:nvPr/>
        </p:nvPicPr>
        <p:blipFill>
          <a:blip r:embed="rId3"/>
          <a:srcRect l="54813" t="39404" r="17403" b="39680"/>
          <a:stretch>
            <a:fillRect/>
          </a:stretch>
        </p:blipFill>
        <p:spPr bwMode="auto">
          <a:xfrm>
            <a:off x="4949825" y="3470275"/>
            <a:ext cx="27844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Объект 4"/>
          <p:cNvPicPr>
            <a:picLocks noChangeAspect="1"/>
          </p:cNvPicPr>
          <p:nvPr/>
        </p:nvPicPr>
        <p:blipFill>
          <a:blip r:embed="rId3"/>
          <a:srcRect l="3389" t="65865" r="59294" b="8723"/>
          <a:stretch>
            <a:fillRect/>
          </a:stretch>
        </p:blipFill>
        <p:spPr bwMode="auto">
          <a:xfrm>
            <a:off x="1955800" y="5122863"/>
            <a:ext cx="263048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Объект 4"/>
          <p:cNvPicPr>
            <a:picLocks noChangeAspect="1"/>
          </p:cNvPicPr>
          <p:nvPr/>
        </p:nvPicPr>
        <p:blipFill>
          <a:blip r:embed="rId3"/>
          <a:srcRect l="54190" t="66568" r="13640" b="7402"/>
          <a:stretch>
            <a:fillRect/>
          </a:stretch>
        </p:blipFill>
        <p:spPr bwMode="auto">
          <a:xfrm>
            <a:off x="4976813" y="5113338"/>
            <a:ext cx="278447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08063" y="1309688"/>
            <a:ext cx="10560050" cy="4783137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b="1" smtClean="0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До начала лечения ОДЭ всем детям во всех группах проведено:</a:t>
            </a:r>
          </a:p>
          <a:p>
            <a:pPr marL="0" indent="0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санация;</a:t>
            </a:r>
          </a:p>
          <a:p>
            <a:pPr marL="0" indent="0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обучение правилам гигиены рта;</a:t>
            </a:r>
          </a:p>
          <a:p>
            <a:pPr marL="0" indent="0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контролируемая чистка;</a:t>
            </a:r>
          </a:p>
          <a:p>
            <a:pPr marL="0" indent="0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назначение комплекса гигиены – всем детям рекомендовалось чистить зубы зубной пастой с содержанием фторида 1450 ppm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ˉ;</a:t>
            </a:r>
          </a:p>
          <a:p>
            <a:pPr marL="0" indent="0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профессиональная гигиена.</a:t>
            </a:r>
          </a:p>
          <a:p>
            <a:pPr marL="0" indent="0" eaLnBrk="1" hangingPunct="1">
              <a:lnSpc>
                <a:spcPct val="140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Повторные осмотры детей: через 3, 6, 9, 12, 15 и 18 мес.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Результаты исследования:</a:t>
            </a:r>
          </a:p>
        </p:txBody>
      </p:sp>
      <p:pic>
        <p:nvPicPr>
          <p:cNvPr id="62468" name="Диаграмма 1"/>
          <p:cNvPicPr>
            <a:picLocks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1335088"/>
            <a:ext cx="8548687" cy="5249862"/>
          </a:xfrm>
          <a:ln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838200" y="981075"/>
            <a:ext cx="10515600" cy="519588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mtClean="0"/>
              <a:t>Повышение частоты регресса ОДЭ с 41,4% через 3месяца до 68,9% через 18 месяцев;</a:t>
            </a:r>
          </a:p>
          <a:p>
            <a:pPr>
              <a:buFont typeface="Wingdings" pitchFamily="2" charset="2"/>
              <a:buChar char="Ø"/>
            </a:pPr>
            <a:r>
              <a:rPr lang="ru-RU" smtClean="0"/>
              <a:t>отсутствие значимых различий в результатах лечения ОДЭ различных групп зубов;</a:t>
            </a:r>
          </a:p>
          <a:p>
            <a:pPr>
              <a:buFont typeface="Wingdings" pitchFamily="2" charset="2"/>
              <a:buChar char="Ø"/>
            </a:pPr>
            <a:r>
              <a:rPr lang="ru-RU" smtClean="0"/>
              <a:t>прогрессирование ОДЭ в 6,9-17,2% случаев в различные периоды наблюдения,приведшеекобразованиюкариознойполостив1,7%случаевчерез18 месяцев после лечения;</a:t>
            </a:r>
          </a:p>
          <a:p>
            <a:pPr>
              <a:buFont typeface="Wingdings" pitchFamily="2" charset="2"/>
              <a:buChar char="Ø"/>
            </a:pPr>
            <a:r>
              <a:rPr lang="ru-RU" smtClean="0"/>
              <a:t>невысокая частота (6,8%) восстановления ОДЭ через 18 месяцев после лечения.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http://static.ozone.ru/multimedia/10167992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838200"/>
            <a:ext cx="1577975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http://wileyasiablog.com/wp-content/uploads/2014/05/cochrane-library-malaysia-networ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3352800"/>
            <a:ext cx="41211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 descr="View Articles published in Journal of Evidence-Based Dental Practi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3276600"/>
            <a:ext cx="17526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2" descr="http://a2.mzstatic.com/us/r30/Purple127/v4/ac/8e/2a/ac8e2a7d-6430-fd90-0202-0b401af5022a/sc1024x768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914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Содержимое 7"/>
          <p:cNvSpPr>
            <a:spLocks noGrp="1"/>
          </p:cNvSpPr>
          <p:nvPr>
            <p:ph idx="1"/>
          </p:nvPr>
        </p:nvSpPr>
        <p:spPr>
          <a:xfrm>
            <a:off x="838200" y="1792288"/>
            <a:ext cx="10515600" cy="43513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55302" name="Picture 7" descr="NF00300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8588" y="701675"/>
            <a:ext cx="193675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2101850" y="0"/>
            <a:ext cx="7886700" cy="1325563"/>
          </a:xfrm>
        </p:spPr>
        <p:txBody>
          <a:bodyPr/>
          <a:lstStyle/>
          <a:p>
            <a:pPr algn="ctr" eaLnBrk="1" hangingPunct="1"/>
            <a:r>
              <a:rPr lang="ru-RU" smtClean="0">
                <a:latin typeface="Segoe Print" pitchFamily="2" charset="0"/>
              </a:rPr>
              <a:t>Спасибо за внимание!</a:t>
            </a:r>
          </a:p>
        </p:txBody>
      </p:sp>
      <p:pic>
        <p:nvPicPr>
          <p:cNvPr id="5632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3613" y="928688"/>
            <a:ext cx="4027487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898650" y="981075"/>
            <a:ext cx="8266113" cy="1600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rgbClr val="0000CC"/>
              </a:buClr>
              <a:buFont typeface="Arial" panose="020B0604020202020204" pitchFamily="34" charset="0"/>
              <a:buChar char="•"/>
              <a:defRPr/>
            </a:pPr>
            <a:r>
              <a:rPr lang="ru-RU" b="1" dirty="0" err="1">
                <a:ea typeface="+mj-ea"/>
                <a:cs typeface="Times New Roman" pitchFamily="18" charset="0"/>
              </a:rPr>
              <a:t>Ортодонтическое</a:t>
            </a:r>
            <a:r>
              <a:rPr lang="ru-RU" b="1" dirty="0">
                <a:ea typeface="+mj-ea"/>
                <a:cs typeface="Times New Roman" pitchFamily="18" charset="0"/>
              </a:rPr>
              <a:t> лечение: </a:t>
            </a:r>
          </a:p>
          <a:p>
            <a:pPr indent="9525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200" dirty="0" err="1"/>
              <a:t>Karabekiroğlu</a:t>
            </a:r>
            <a:r>
              <a:rPr lang="en-US" sz="1200" dirty="0"/>
              <a:t> et al., 2017; </a:t>
            </a:r>
            <a:r>
              <a:rPr lang="en-US" sz="1200" dirty="0" err="1"/>
              <a:t>Lopatiene</a:t>
            </a:r>
            <a:r>
              <a:rPr lang="en-US" sz="1200" dirty="0">
                <a:cs typeface="Times New Roman" pitchFamily="18" charset="0"/>
              </a:rPr>
              <a:t> et al.</a:t>
            </a:r>
            <a:r>
              <a:rPr lang="ru-RU" sz="1200" dirty="0">
                <a:cs typeface="Times New Roman" pitchFamily="18" charset="0"/>
              </a:rPr>
              <a:t>,</a:t>
            </a:r>
            <a:r>
              <a:rPr lang="en-US" sz="1200" dirty="0">
                <a:cs typeface="Times New Roman" pitchFamily="18" charset="0"/>
              </a:rPr>
              <a:t> </a:t>
            </a:r>
            <a:r>
              <a:rPr lang="ru-RU" sz="1200" dirty="0">
                <a:cs typeface="Times New Roman" pitchFamily="18" charset="0"/>
              </a:rPr>
              <a:t>201</a:t>
            </a:r>
            <a:r>
              <a:rPr lang="en-US" sz="1200" dirty="0">
                <a:cs typeface="Times New Roman" pitchFamily="18" charset="0"/>
              </a:rPr>
              <a:t>6; </a:t>
            </a:r>
            <a:r>
              <a:rPr lang="en-US" sz="1200" dirty="0" err="1"/>
              <a:t>Khoroushi</a:t>
            </a:r>
            <a:r>
              <a:rPr lang="en-US" sz="1200" dirty="0"/>
              <a:t>, </a:t>
            </a:r>
            <a:r>
              <a:rPr lang="en-US" sz="1200" dirty="0" err="1"/>
              <a:t>Kachuie</a:t>
            </a:r>
            <a:r>
              <a:rPr lang="en-US" sz="1200" dirty="0"/>
              <a:t>, 2017.</a:t>
            </a:r>
            <a:endParaRPr lang="ru-RU" sz="1200" dirty="0"/>
          </a:p>
          <a:p>
            <a:pPr eaLnBrk="1" fontAlgn="auto" hangingPunct="1">
              <a:spcAft>
                <a:spcPts val="0"/>
              </a:spcAft>
              <a:buClr>
                <a:srgbClr val="0000CC"/>
              </a:buClr>
              <a:buFont typeface="Arial" panose="020B0604020202020204" pitchFamily="34" charset="0"/>
              <a:buChar char="•"/>
              <a:defRPr/>
            </a:pPr>
            <a:r>
              <a:rPr lang="ru-RU" b="1" dirty="0">
                <a:ea typeface="+mj-ea"/>
                <a:cs typeface="Times New Roman" pitchFamily="18" charset="0"/>
              </a:rPr>
              <a:t>Плохая гигиена </a:t>
            </a:r>
            <a:r>
              <a:rPr lang="ru-RU" b="1" dirty="0" smtClean="0">
                <a:ea typeface="+mj-ea"/>
                <a:cs typeface="Times New Roman" pitchFamily="18" charset="0"/>
              </a:rPr>
              <a:t>рта</a:t>
            </a:r>
            <a:r>
              <a:rPr lang="ru-RU" b="1" dirty="0">
                <a:ea typeface="+mj-ea"/>
                <a:cs typeface="Times New Roman" pitchFamily="18" charset="0"/>
              </a:rPr>
              <a:t>:</a:t>
            </a:r>
          </a:p>
          <a:p>
            <a:pPr indent="9525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200" dirty="0" err="1">
                <a:cs typeface="Times New Roman" pitchFamily="18" charset="0"/>
              </a:rPr>
              <a:t>Маслак</a:t>
            </a:r>
            <a:r>
              <a:rPr lang="ru-RU" sz="1200" dirty="0">
                <a:cs typeface="Times New Roman" pitchFamily="18" charset="0"/>
              </a:rPr>
              <a:t>, 2012</a:t>
            </a:r>
          </a:p>
        </p:txBody>
      </p:sp>
      <p:pic>
        <p:nvPicPr>
          <p:cNvPr id="17410" name="Picture 1" descr="C:\L\Foto-Lekcii\Filimonova E.V.-фотки пациентов и др\4\IMG_2069.JPG"/>
          <p:cNvPicPr>
            <a:picLocks noChangeAspect="1" noChangeArrowheads="1"/>
          </p:cNvPicPr>
          <p:nvPr/>
        </p:nvPicPr>
        <p:blipFill>
          <a:blip r:embed="rId2"/>
          <a:srcRect l="27892" t="26250" r="30676" b="28944"/>
          <a:stretch>
            <a:fillRect/>
          </a:stretch>
        </p:blipFill>
        <p:spPr bwMode="auto">
          <a:xfrm>
            <a:off x="2589213" y="3276600"/>
            <a:ext cx="342900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7437438" y="1071563"/>
            <a:ext cx="2743200" cy="5286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ru-RU" sz="2400" b="1">
                <a:solidFill>
                  <a:srgbClr val="0000CC"/>
                </a:solidFill>
                <a:latin typeface="Calibri" pitchFamily="34" charset="0"/>
              </a:rPr>
              <a:t>26%</a:t>
            </a:r>
            <a:r>
              <a:rPr lang="en-US" sz="2400" b="1">
                <a:solidFill>
                  <a:srgbClr val="0000CC"/>
                </a:solidFill>
                <a:latin typeface="Calibri" pitchFamily="34" charset="0"/>
              </a:rPr>
              <a:t> → 50% →97%</a:t>
            </a:r>
            <a:endParaRPr lang="ru-RU" sz="2400" b="1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7458075" y="1890713"/>
            <a:ext cx="1295400" cy="5238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ru-RU" sz="2400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≈</a:t>
            </a:r>
            <a:r>
              <a:rPr lang="ru-RU" sz="240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00CC"/>
                </a:solidFill>
                <a:latin typeface="Calibri" pitchFamily="34" charset="0"/>
              </a:rPr>
              <a:t>100%</a:t>
            </a:r>
            <a:endParaRPr lang="ru-RU" sz="2400" b="1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7413" name="Picture 2" descr="C:\L\Foto-Lekcii\Caries\child-caries\2011-oct\Sizov-11yr-car-de\IMG_0422.JPG"/>
          <p:cNvPicPr>
            <a:picLocks noChangeAspect="1" noChangeArrowheads="1"/>
          </p:cNvPicPr>
          <p:nvPr/>
        </p:nvPicPr>
        <p:blipFill>
          <a:blip r:embed="rId3"/>
          <a:srcRect l="15799" t="26158" r="31528" b="41574"/>
          <a:stretch>
            <a:fillRect/>
          </a:stretch>
        </p:blipFill>
        <p:spPr bwMode="auto">
          <a:xfrm>
            <a:off x="6303963" y="3249613"/>
            <a:ext cx="2819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" descr="C:\L\Foto-Lekcii\Caries\child-caries\2011-oct\Sizov-11yr-car-de\IMG_0427.JPG"/>
          <p:cNvPicPr>
            <a:picLocks noChangeAspect="1" noChangeArrowheads="1"/>
          </p:cNvPicPr>
          <p:nvPr/>
        </p:nvPicPr>
        <p:blipFill>
          <a:blip r:embed="rId4"/>
          <a:srcRect l="35001" t="45393" r="41125" b="39980"/>
          <a:stretch>
            <a:fillRect/>
          </a:stretch>
        </p:blipFill>
        <p:spPr bwMode="auto">
          <a:xfrm>
            <a:off x="6311900" y="4621213"/>
            <a:ext cx="2819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4800600" y="3429000"/>
            <a:ext cx="1871663" cy="18002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167438" y="2349500"/>
            <a:ext cx="1728787" cy="187166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727575" y="1989138"/>
            <a:ext cx="1800225" cy="18716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5087938" y="2349500"/>
            <a:ext cx="11525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Бактерии зубного налета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6672263" y="2997200"/>
            <a:ext cx="1152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Сахара</a:t>
            </a:r>
          </a:p>
          <a:p>
            <a:r>
              <a:rPr lang="ru-RU" b="1">
                <a:latin typeface="Calibri" pitchFamily="34" charset="0"/>
              </a:rPr>
              <a:t>из пищи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5232400" y="4149725"/>
            <a:ext cx="11509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Твердые ткани зуба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3359150" y="3213100"/>
            <a:ext cx="1873250" cy="100806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40" name="TextBox 13"/>
          <p:cNvSpPr txBox="1">
            <a:spLocks noChangeArrowheads="1"/>
          </p:cNvSpPr>
          <p:nvPr/>
        </p:nvSpPr>
        <p:spPr bwMode="auto">
          <a:xfrm>
            <a:off x="3556000" y="3500438"/>
            <a:ext cx="138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CC"/>
                </a:solidFill>
                <a:latin typeface="Calibri" pitchFamily="34" charset="0"/>
              </a:rPr>
              <a:t>Время!</a:t>
            </a: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5029200" y="3429000"/>
            <a:ext cx="1371600" cy="46513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>
                <a:latin typeface="Calibri" pitchFamily="34" charset="0"/>
              </a:rPr>
              <a:t>Кариес</a:t>
            </a:r>
          </a:p>
        </p:txBody>
      </p:sp>
      <p:sp>
        <p:nvSpPr>
          <p:cNvPr id="30" name="Овал 29"/>
          <p:cNvSpPr/>
          <p:nvPr/>
        </p:nvSpPr>
        <p:spPr>
          <a:xfrm>
            <a:off x="2927350" y="5300663"/>
            <a:ext cx="2663825" cy="914400"/>
          </a:xfrm>
          <a:prstGeom prst="ellipse">
            <a:avLst/>
          </a:prstGeom>
          <a:solidFill>
            <a:srgbClr val="C3FAB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Фториды</a:t>
            </a:r>
          </a:p>
        </p:txBody>
      </p:sp>
      <p:sp>
        <p:nvSpPr>
          <p:cNvPr id="31" name="Овал 30"/>
          <p:cNvSpPr/>
          <p:nvPr/>
        </p:nvSpPr>
        <p:spPr>
          <a:xfrm>
            <a:off x="6024563" y="5300663"/>
            <a:ext cx="2663825" cy="914400"/>
          </a:xfrm>
          <a:prstGeom prst="ellipse">
            <a:avLst/>
          </a:prstGeom>
          <a:solidFill>
            <a:srgbClr val="C3FAB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Слюна</a:t>
            </a:r>
          </a:p>
        </p:txBody>
      </p:sp>
      <p:sp>
        <p:nvSpPr>
          <p:cNvPr id="33" name="Овал 32"/>
          <p:cNvSpPr/>
          <p:nvPr/>
        </p:nvSpPr>
        <p:spPr>
          <a:xfrm>
            <a:off x="1828800" y="4191000"/>
            <a:ext cx="2700338" cy="914400"/>
          </a:xfrm>
          <a:prstGeom prst="ellipse">
            <a:avLst/>
          </a:prstGeom>
          <a:solidFill>
            <a:srgbClr val="FAFEC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Психологические (поведенческие)</a:t>
            </a:r>
          </a:p>
        </p:txBody>
      </p:sp>
      <p:sp>
        <p:nvSpPr>
          <p:cNvPr id="34" name="Овал 33"/>
          <p:cNvSpPr/>
          <p:nvPr/>
        </p:nvSpPr>
        <p:spPr>
          <a:xfrm>
            <a:off x="7967663" y="2667000"/>
            <a:ext cx="2700337" cy="914400"/>
          </a:xfrm>
          <a:prstGeom prst="ellipse">
            <a:avLst/>
          </a:prstGeom>
          <a:solidFill>
            <a:srgbClr val="FAFEC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Медико-биологические</a:t>
            </a:r>
          </a:p>
        </p:txBody>
      </p:sp>
      <p:sp>
        <p:nvSpPr>
          <p:cNvPr id="35" name="Овал 34"/>
          <p:cNvSpPr/>
          <p:nvPr/>
        </p:nvSpPr>
        <p:spPr>
          <a:xfrm>
            <a:off x="1828800" y="2209800"/>
            <a:ext cx="2700338" cy="914400"/>
          </a:xfrm>
          <a:prstGeom prst="ellipse">
            <a:avLst/>
          </a:prstGeom>
          <a:solidFill>
            <a:srgbClr val="FAFEC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Социально-экономические</a:t>
            </a:r>
          </a:p>
        </p:txBody>
      </p:sp>
      <p:sp>
        <p:nvSpPr>
          <p:cNvPr id="36" name="Овал 35"/>
          <p:cNvSpPr/>
          <p:nvPr/>
        </p:nvSpPr>
        <p:spPr>
          <a:xfrm>
            <a:off x="2971800" y="1219200"/>
            <a:ext cx="2700338" cy="914400"/>
          </a:xfrm>
          <a:prstGeom prst="ellipse">
            <a:avLst/>
          </a:prstGeom>
          <a:solidFill>
            <a:srgbClr val="FAFEC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tx1"/>
                </a:solidFill>
              </a:rPr>
              <a:t>Ятрогенные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391400" y="4114800"/>
            <a:ext cx="2700338" cy="914400"/>
          </a:xfrm>
          <a:prstGeom prst="ellipse">
            <a:avLst/>
          </a:prstGeom>
          <a:solidFill>
            <a:srgbClr val="FAFEC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Экологические</a:t>
            </a:r>
          </a:p>
        </p:txBody>
      </p:sp>
      <p:sp>
        <p:nvSpPr>
          <p:cNvPr id="38" name="Овал 37"/>
          <p:cNvSpPr/>
          <p:nvPr/>
        </p:nvSpPr>
        <p:spPr>
          <a:xfrm>
            <a:off x="6096000" y="1295400"/>
            <a:ext cx="2700338" cy="914400"/>
          </a:xfrm>
          <a:prstGeom prst="ellipse">
            <a:avLst/>
          </a:prstGeom>
          <a:solidFill>
            <a:srgbClr val="FAFEC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Генетические</a:t>
            </a:r>
          </a:p>
        </p:txBody>
      </p:sp>
      <p:sp>
        <p:nvSpPr>
          <p:cNvPr id="18450" name="Прямоугольник 38"/>
          <p:cNvSpPr>
            <a:spLocks noChangeArrowheads="1"/>
          </p:cNvSpPr>
          <p:nvPr/>
        </p:nvSpPr>
        <p:spPr bwMode="auto">
          <a:xfrm>
            <a:off x="131763" y="260350"/>
            <a:ext cx="1219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3333CC"/>
                </a:solidFill>
                <a:latin typeface="Calibri Light"/>
                <a:cs typeface="Times New Roman" pitchFamily="18" charset="0"/>
              </a:rPr>
              <a:t>На развитие кариеса влияют кариесогенные и кариеспротективные факторы.</a:t>
            </a:r>
          </a:p>
          <a:p>
            <a:r>
              <a:rPr lang="ru-RU" sz="2400" b="1">
                <a:solidFill>
                  <a:srgbClr val="3333CC"/>
                </a:solidFill>
                <a:latin typeface="Calibri Light"/>
                <a:cs typeface="Times New Roman" pitchFamily="18" charset="0"/>
              </a:rPr>
              <a:t> Каждый фактор может иметь разнонаправленное действие.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07056-993A-4C65-877B-6B8599BDC14C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71675" y="244475"/>
            <a:ext cx="3276600" cy="2647950"/>
          </a:xfrm>
          <a:prstGeom prst="rect">
            <a:avLst/>
          </a:prstGeom>
          <a:solidFill>
            <a:srgbClr val="CCECFF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3333CC"/>
                </a:solidFill>
                <a:latin typeface="Calibri" pitchFamily="34" charset="0"/>
                <a:cs typeface="+mn-cs"/>
              </a:rPr>
              <a:t>Факторы риска: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+mn-cs"/>
              </a:rPr>
              <a:t>кариесогенные</a:t>
            </a:r>
            <a:r>
              <a:rPr lang="ru-RU" sz="2400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+mn-cs"/>
              </a:rPr>
              <a:t> бактерии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+mn-cs"/>
              </a:rPr>
              <a:t>частый прием сахаров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+mn-cs"/>
              </a:rPr>
              <a:t>нарушение саливации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6250" y="357188"/>
            <a:ext cx="3276600" cy="1917700"/>
          </a:xfrm>
          <a:prstGeom prst="rect">
            <a:avLst/>
          </a:prstGeom>
          <a:solidFill>
            <a:srgbClr val="99FF99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3333CC"/>
                </a:solidFill>
                <a:latin typeface="Calibri" pitchFamily="34" charset="0"/>
                <a:cs typeface="+mn-cs"/>
              </a:rPr>
              <a:t>Факторы защиты: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+mn-cs"/>
              </a:rPr>
              <a:t>слюна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+mn-cs"/>
              </a:rPr>
              <a:t>фториды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+mn-cs"/>
              </a:rPr>
              <a:t>хорошая гигиена рта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+mn-cs"/>
              </a:rPr>
              <a:t>здоровое питание</a:t>
            </a:r>
          </a:p>
        </p:txBody>
      </p:sp>
      <p:sp>
        <p:nvSpPr>
          <p:cNvPr id="9" name="Прямоугольник 8"/>
          <p:cNvSpPr/>
          <p:nvPr/>
        </p:nvSpPr>
        <p:spPr>
          <a:xfrm rot="296072">
            <a:off x="2890838" y="3186113"/>
            <a:ext cx="6130925" cy="161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5649913" y="3433763"/>
            <a:ext cx="647700" cy="9366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2" name="TextBox 11"/>
          <p:cNvSpPr txBox="1">
            <a:spLocks noChangeArrowheads="1"/>
          </p:cNvSpPr>
          <p:nvPr/>
        </p:nvSpPr>
        <p:spPr bwMode="auto">
          <a:xfrm>
            <a:off x="1684338" y="3259138"/>
            <a:ext cx="30607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Деминерализация</a:t>
            </a:r>
          </a:p>
          <a:p>
            <a:pPr algn="ctr"/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↓</a:t>
            </a:r>
          </a:p>
          <a:p>
            <a:pPr algn="ctr"/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Кариозная полость  </a:t>
            </a:r>
          </a:p>
        </p:txBody>
      </p:sp>
      <p:sp>
        <p:nvSpPr>
          <p:cNvPr id="19463" name="TextBox 12"/>
          <p:cNvSpPr txBox="1">
            <a:spLocks noChangeArrowheads="1"/>
          </p:cNvSpPr>
          <p:nvPr/>
        </p:nvSpPr>
        <p:spPr bwMode="auto">
          <a:xfrm>
            <a:off x="7094538" y="3517900"/>
            <a:ext cx="35020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8000"/>
                </a:solidFill>
                <a:latin typeface="Calibri" pitchFamily="34" charset="0"/>
              </a:rPr>
              <a:t>Реминерализация</a:t>
            </a:r>
          </a:p>
          <a:p>
            <a:pPr algn="ctr"/>
            <a:r>
              <a:rPr lang="ru-RU" sz="2400" b="1">
                <a:solidFill>
                  <a:srgbClr val="008000"/>
                </a:solidFill>
                <a:latin typeface="Calibri" pitchFamily="34" charset="0"/>
              </a:rPr>
              <a:t>↓</a:t>
            </a:r>
          </a:p>
          <a:p>
            <a:pPr algn="ctr"/>
            <a:r>
              <a:rPr lang="ru-RU" sz="2400" b="1">
                <a:solidFill>
                  <a:srgbClr val="008000"/>
                </a:solidFill>
                <a:latin typeface="Calibri" pitchFamily="34" charset="0"/>
              </a:rPr>
              <a:t>Отсутствие кариозной полости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2968625" y="5557838"/>
            <a:ext cx="62357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! Лечение в первую очередь направлено на создание условий для изменения вектора обменных процессов эмали в сторону </a:t>
            </a:r>
            <a:r>
              <a:rPr lang="ru-RU">
                <a:solidFill>
                  <a:srgbClr val="FF0000"/>
                </a:solidFill>
              </a:rPr>
              <a:t>РЕМИНЕРАЛИЗАЦИИ</a:t>
            </a:r>
            <a:r>
              <a:rPr lang="ru-RU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57400" y="533400"/>
            <a:ext cx="8229600" cy="3124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77900" indent="-9779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CC"/>
                </a:solidFill>
              </a:rPr>
              <a:t>Цель современной стоматологической практики:</a:t>
            </a:r>
          </a:p>
          <a:p>
            <a:pPr marL="5461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выявление и эффективное лечение у детей и взрослых ранних стадий кариеса зубов для предупреждения прогрессирования деминерализации и появления кариозных полостей.</a:t>
            </a:r>
          </a:p>
        </p:txBody>
      </p:sp>
      <p:pic>
        <p:nvPicPr>
          <p:cNvPr id="21506" name="Picture 2" descr="C:\L\Foto-Lekcii\ICON\КУЮМ.Наташа\Куюм-2\Куюм-3\1. До лечения после чистки 18 лет Григорий 18.02.12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7840" t="43974" r="43924" b="34850"/>
          <a:stretch>
            <a:fillRect/>
          </a:stretch>
        </p:blipFill>
        <p:spPr>
          <a:xfrm>
            <a:off x="2209800" y="3962400"/>
            <a:ext cx="2133600" cy="1066800"/>
          </a:xfrm>
        </p:spPr>
      </p:pic>
      <p:pic>
        <p:nvPicPr>
          <p:cNvPr id="21507" name="Picture 3" descr="C:\L\Foto-Lekcii\Caries\Permanent teeeth\De-car-Арина\IMG_1893.JPG"/>
          <p:cNvPicPr>
            <a:picLocks noChangeAspect="1" noChangeArrowheads="1"/>
          </p:cNvPicPr>
          <p:nvPr/>
        </p:nvPicPr>
        <p:blipFill>
          <a:blip r:embed="rId3"/>
          <a:srcRect l="30537" t="22057" r="25043" b="45944"/>
          <a:stretch>
            <a:fillRect/>
          </a:stretch>
        </p:blipFill>
        <p:spPr bwMode="auto">
          <a:xfrm>
            <a:off x="7467600" y="4724400"/>
            <a:ext cx="23971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>
            <a:off x="6934200" y="3733800"/>
            <a:ext cx="0" cy="182880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343400" y="4419600"/>
            <a:ext cx="609600" cy="381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7010400" y="5257800"/>
            <a:ext cx="457200" cy="304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1" name="Picture 2" descr="C:\L\Foto-Lekcii\Caries\2017\11 лет-плохая гигиена-белые пятна\DSC_0091.jpg"/>
          <p:cNvPicPr>
            <a:picLocks noChangeAspect="1" noChangeArrowheads="1"/>
          </p:cNvPicPr>
          <p:nvPr/>
        </p:nvPicPr>
        <p:blipFill>
          <a:blip r:embed="rId4"/>
          <a:srcRect l="35254" t="33188" r="41545" b="43704"/>
          <a:stretch>
            <a:fillRect/>
          </a:stretch>
        </p:blipFill>
        <p:spPr bwMode="auto">
          <a:xfrm>
            <a:off x="4572000" y="5257800"/>
            <a:ext cx="190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 flipH="1" flipV="1">
            <a:off x="6477000" y="5410200"/>
            <a:ext cx="381000" cy="1524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105400" y="3657600"/>
            <a:ext cx="0" cy="121920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5181600" y="4876800"/>
            <a:ext cx="533400" cy="228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748481" y="1027671"/>
          <a:ext cx="7391400" cy="48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981200" y="381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Какие методы лечения ОД применяют стоматологи?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5583238" y="1779588"/>
            <a:ext cx="2868612" cy="3465512"/>
          </a:xfrm>
          <a:custGeom>
            <a:avLst/>
            <a:gdLst>
              <a:gd name="connsiteX0" fmla="*/ 1762519 w 3751740"/>
              <a:gd name="connsiteY0" fmla="*/ 125559 h 3702948"/>
              <a:gd name="connsiteX1" fmla="*/ 1537929 w 3751740"/>
              <a:gd name="connsiteY1" fmla="*/ 61390 h 3702948"/>
              <a:gd name="connsiteX2" fmla="*/ 1361466 w 3751740"/>
              <a:gd name="connsiteY2" fmla="*/ 29306 h 3702948"/>
              <a:gd name="connsiteX3" fmla="*/ 1024582 w 3751740"/>
              <a:gd name="connsiteY3" fmla="*/ 61390 h 3702948"/>
              <a:gd name="connsiteX4" fmla="*/ 864161 w 3751740"/>
              <a:gd name="connsiteY4" fmla="*/ 109516 h 3702948"/>
              <a:gd name="connsiteX5" fmla="*/ 816035 w 3751740"/>
              <a:gd name="connsiteY5" fmla="*/ 125559 h 3702948"/>
              <a:gd name="connsiteX6" fmla="*/ 783950 w 3751740"/>
              <a:gd name="connsiteY6" fmla="*/ 157643 h 3702948"/>
              <a:gd name="connsiteX7" fmla="*/ 719782 w 3751740"/>
              <a:gd name="connsiteY7" fmla="*/ 173685 h 3702948"/>
              <a:gd name="connsiteX8" fmla="*/ 703740 w 3751740"/>
              <a:gd name="connsiteY8" fmla="*/ 221811 h 3702948"/>
              <a:gd name="connsiteX9" fmla="*/ 671656 w 3751740"/>
              <a:gd name="connsiteY9" fmla="*/ 269938 h 3702948"/>
              <a:gd name="connsiteX10" fmla="*/ 639571 w 3751740"/>
              <a:gd name="connsiteY10" fmla="*/ 366190 h 3702948"/>
              <a:gd name="connsiteX11" fmla="*/ 607487 w 3751740"/>
              <a:gd name="connsiteY11" fmla="*/ 462443 h 3702948"/>
              <a:gd name="connsiteX12" fmla="*/ 575403 w 3751740"/>
              <a:gd name="connsiteY12" fmla="*/ 510569 h 3702948"/>
              <a:gd name="connsiteX13" fmla="*/ 543319 w 3751740"/>
              <a:gd name="connsiteY13" fmla="*/ 622864 h 3702948"/>
              <a:gd name="connsiteX14" fmla="*/ 527277 w 3751740"/>
              <a:gd name="connsiteY14" fmla="*/ 799327 h 3702948"/>
              <a:gd name="connsiteX15" fmla="*/ 511235 w 3751740"/>
              <a:gd name="connsiteY15" fmla="*/ 847453 h 3702948"/>
              <a:gd name="connsiteX16" fmla="*/ 495192 w 3751740"/>
              <a:gd name="connsiteY16" fmla="*/ 943706 h 3702948"/>
              <a:gd name="connsiteX17" fmla="*/ 479150 w 3751740"/>
              <a:gd name="connsiteY17" fmla="*/ 991832 h 3702948"/>
              <a:gd name="connsiteX18" fmla="*/ 447066 w 3751740"/>
              <a:gd name="connsiteY18" fmla="*/ 1120169 h 3702948"/>
              <a:gd name="connsiteX19" fmla="*/ 398940 w 3751740"/>
              <a:gd name="connsiteY19" fmla="*/ 1970401 h 3702948"/>
              <a:gd name="connsiteX20" fmla="*/ 382898 w 3751740"/>
              <a:gd name="connsiteY20" fmla="*/ 2034569 h 3702948"/>
              <a:gd name="connsiteX21" fmla="*/ 366856 w 3751740"/>
              <a:gd name="connsiteY21" fmla="*/ 2114780 h 3702948"/>
              <a:gd name="connsiteX22" fmla="*/ 334771 w 3751740"/>
              <a:gd name="connsiteY22" fmla="*/ 2227074 h 3702948"/>
              <a:gd name="connsiteX23" fmla="*/ 286645 w 3751740"/>
              <a:gd name="connsiteY23" fmla="*/ 2467706 h 3702948"/>
              <a:gd name="connsiteX24" fmla="*/ 254561 w 3751740"/>
              <a:gd name="connsiteY24" fmla="*/ 2515832 h 3702948"/>
              <a:gd name="connsiteX25" fmla="*/ 174350 w 3751740"/>
              <a:gd name="connsiteY25" fmla="*/ 2660211 h 3702948"/>
              <a:gd name="connsiteX26" fmla="*/ 142266 w 3751740"/>
              <a:gd name="connsiteY26" fmla="*/ 2708338 h 3702948"/>
              <a:gd name="connsiteX27" fmla="*/ 126224 w 3751740"/>
              <a:gd name="connsiteY27" fmla="*/ 2756464 h 3702948"/>
              <a:gd name="connsiteX28" fmla="*/ 62056 w 3751740"/>
              <a:gd name="connsiteY28" fmla="*/ 2868759 h 3702948"/>
              <a:gd name="connsiteX29" fmla="*/ 46013 w 3751740"/>
              <a:gd name="connsiteY29" fmla="*/ 2932927 h 3702948"/>
              <a:gd name="connsiteX30" fmla="*/ 29971 w 3751740"/>
              <a:gd name="connsiteY30" fmla="*/ 3333980 h 3702948"/>
              <a:gd name="connsiteX31" fmla="*/ 46013 w 3751740"/>
              <a:gd name="connsiteY31" fmla="*/ 3398148 h 3702948"/>
              <a:gd name="connsiteX32" fmla="*/ 78098 w 3751740"/>
              <a:gd name="connsiteY32" fmla="*/ 3494401 h 3702948"/>
              <a:gd name="connsiteX33" fmla="*/ 126224 w 3751740"/>
              <a:gd name="connsiteY33" fmla="*/ 3590653 h 3702948"/>
              <a:gd name="connsiteX34" fmla="*/ 174350 w 3751740"/>
              <a:gd name="connsiteY34" fmla="*/ 3606695 h 3702948"/>
              <a:gd name="connsiteX35" fmla="*/ 302687 w 3751740"/>
              <a:gd name="connsiteY35" fmla="*/ 3654822 h 3702948"/>
              <a:gd name="connsiteX36" fmla="*/ 366856 w 3751740"/>
              <a:gd name="connsiteY36" fmla="*/ 3670864 h 3702948"/>
              <a:gd name="connsiteX37" fmla="*/ 414982 w 3751740"/>
              <a:gd name="connsiteY37" fmla="*/ 3686906 h 3702948"/>
              <a:gd name="connsiteX38" fmla="*/ 495192 w 3751740"/>
              <a:gd name="connsiteY38" fmla="*/ 3702948 h 3702948"/>
              <a:gd name="connsiteX39" fmla="*/ 944371 w 3751740"/>
              <a:gd name="connsiteY39" fmla="*/ 3670864 h 3702948"/>
              <a:gd name="connsiteX40" fmla="*/ 1104792 w 3751740"/>
              <a:gd name="connsiteY40" fmla="*/ 3638780 h 3702948"/>
              <a:gd name="connsiteX41" fmla="*/ 1313340 w 3751740"/>
              <a:gd name="connsiteY41" fmla="*/ 3622738 h 3702948"/>
              <a:gd name="connsiteX42" fmla="*/ 1489803 w 3751740"/>
              <a:gd name="connsiteY42" fmla="*/ 3606695 h 3702948"/>
              <a:gd name="connsiteX43" fmla="*/ 1987108 w 3751740"/>
              <a:gd name="connsiteY43" fmla="*/ 3590653 h 3702948"/>
              <a:gd name="connsiteX44" fmla="*/ 2243782 w 3751740"/>
              <a:gd name="connsiteY44" fmla="*/ 3574611 h 3702948"/>
              <a:gd name="connsiteX45" fmla="*/ 2404203 w 3751740"/>
              <a:gd name="connsiteY45" fmla="*/ 3526485 h 3702948"/>
              <a:gd name="connsiteX46" fmla="*/ 2500456 w 3751740"/>
              <a:gd name="connsiteY46" fmla="*/ 3446274 h 3702948"/>
              <a:gd name="connsiteX47" fmla="*/ 2564624 w 3751740"/>
              <a:gd name="connsiteY47" fmla="*/ 3430232 h 3702948"/>
              <a:gd name="connsiteX48" fmla="*/ 2660877 w 3751740"/>
              <a:gd name="connsiteY48" fmla="*/ 3398148 h 3702948"/>
              <a:gd name="connsiteX49" fmla="*/ 2741087 w 3751740"/>
              <a:gd name="connsiteY49" fmla="*/ 3382106 h 3702948"/>
              <a:gd name="connsiteX50" fmla="*/ 2869424 w 3751740"/>
              <a:gd name="connsiteY50" fmla="*/ 3333980 h 3702948"/>
              <a:gd name="connsiteX51" fmla="*/ 2917550 w 3751740"/>
              <a:gd name="connsiteY51" fmla="*/ 3301895 h 3702948"/>
              <a:gd name="connsiteX52" fmla="*/ 2997761 w 3751740"/>
              <a:gd name="connsiteY52" fmla="*/ 3269811 h 3702948"/>
              <a:gd name="connsiteX53" fmla="*/ 3077971 w 3751740"/>
              <a:gd name="connsiteY53" fmla="*/ 3253769 h 3702948"/>
              <a:gd name="connsiteX54" fmla="*/ 3142140 w 3751740"/>
              <a:gd name="connsiteY54" fmla="*/ 3237727 h 3702948"/>
              <a:gd name="connsiteX55" fmla="*/ 3254435 w 3751740"/>
              <a:gd name="connsiteY55" fmla="*/ 3157516 h 3702948"/>
              <a:gd name="connsiteX56" fmla="*/ 3318603 w 3751740"/>
              <a:gd name="connsiteY56" fmla="*/ 3125432 h 3702948"/>
              <a:gd name="connsiteX57" fmla="*/ 3350687 w 3751740"/>
              <a:gd name="connsiteY57" fmla="*/ 3061264 h 3702948"/>
              <a:gd name="connsiteX58" fmla="*/ 3398813 w 3751740"/>
              <a:gd name="connsiteY58" fmla="*/ 3013138 h 3702948"/>
              <a:gd name="connsiteX59" fmla="*/ 3446940 w 3751740"/>
              <a:gd name="connsiteY59" fmla="*/ 2948969 h 3702948"/>
              <a:gd name="connsiteX60" fmla="*/ 3511108 w 3751740"/>
              <a:gd name="connsiteY60" fmla="*/ 2852716 h 3702948"/>
              <a:gd name="connsiteX61" fmla="*/ 3559235 w 3751740"/>
              <a:gd name="connsiteY61" fmla="*/ 2772506 h 3702948"/>
              <a:gd name="connsiteX62" fmla="*/ 3591319 w 3751740"/>
              <a:gd name="connsiteY62" fmla="*/ 2708338 h 3702948"/>
              <a:gd name="connsiteX63" fmla="*/ 3639445 w 3751740"/>
              <a:gd name="connsiteY63" fmla="*/ 2580001 h 3702948"/>
              <a:gd name="connsiteX64" fmla="*/ 3671529 w 3751740"/>
              <a:gd name="connsiteY64" fmla="*/ 2451664 h 3702948"/>
              <a:gd name="connsiteX65" fmla="*/ 3687571 w 3751740"/>
              <a:gd name="connsiteY65" fmla="*/ 2387495 h 3702948"/>
              <a:gd name="connsiteX66" fmla="*/ 3719656 w 3751740"/>
              <a:gd name="connsiteY66" fmla="*/ 2243116 h 3702948"/>
              <a:gd name="connsiteX67" fmla="*/ 3751740 w 3751740"/>
              <a:gd name="connsiteY67" fmla="*/ 1793938 h 3702948"/>
              <a:gd name="connsiteX68" fmla="*/ 3735698 w 3751740"/>
              <a:gd name="connsiteY68" fmla="*/ 1296632 h 3702948"/>
              <a:gd name="connsiteX69" fmla="*/ 3719656 w 3751740"/>
              <a:gd name="connsiteY69" fmla="*/ 1248506 h 3702948"/>
              <a:gd name="connsiteX70" fmla="*/ 3703613 w 3751740"/>
              <a:gd name="connsiteY70" fmla="*/ 1184338 h 3702948"/>
              <a:gd name="connsiteX71" fmla="*/ 3687571 w 3751740"/>
              <a:gd name="connsiteY71" fmla="*/ 1056001 h 3702948"/>
              <a:gd name="connsiteX72" fmla="*/ 3671529 w 3751740"/>
              <a:gd name="connsiteY72" fmla="*/ 847453 h 3702948"/>
              <a:gd name="connsiteX73" fmla="*/ 3623403 w 3751740"/>
              <a:gd name="connsiteY73" fmla="*/ 622864 h 3702948"/>
              <a:gd name="connsiteX74" fmla="*/ 3607361 w 3751740"/>
              <a:gd name="connsiteY74" fmla="*/ 574738 h 3702948"/>
              <a:gd name="connsiteX75" fmla="*/ 3575277 w 3751740"/>
              <a:gd name="connsiteY75" fmla="*/ 462443 h 3702948"/>
              <a:gd name="connsiteX76" fmla="*/ 3446940 w 3751740"/>
              <a:gd name="connsiteY76" fmla="*/ 398274 h 3702948"/>
              <a:gd name="connsiteX77" fmla="*/ 3350687 w 3751740"/>
              <a:gd name="connsiteY77" fmla="*/ 366190 h 3702948"/>
              <a:gd name="connsiteX78" fmla="*/ 3206308 w 3751740"/>
              <a:gd name="connsiteY78" fmla="*/ 318064 h 3702948"/>
              <a:gd name="connsiteX79" fmla="*/ 3158182 w 3751740"/>
              <a:gd name="connsiteY79" fmla="*/ 302022 h 3702948"/>
              <a:gd name="connsiteX80" fmla="*/ 3077971 w 3751740"/>
              <a:gd name="connsiteY80" fmla="*/ 253895 h 3702948"/>
              <a:gd name="connsiteX81" fmla="*/ 2965677 w 3751740"/>
              <a:gd name="connsiteY81" fmla="*/ 221811 h 3702948"/>
              <a:gd name="connsiteX82" fmla="*/ 2837340 w 3751740"/>
              <a:gd name="connsiteY82" fmla="*/ 157643 h 3702948"/>
              <a:gd name="connsiteX83" fmla="*/ 2773171 w 3751740"/>
              <a:gd name="connsiteY83" fmla="*/ 125559 h 3702948"/>
              <a:gd name="connsiteX84" fmla="*/ 2660877 w 3751740"/>
              <a:gd name="connsiteY84" fmla="*/ 93474 h 3702948"/>
              <a:gd name="connsiteX85" fmla="*/ 2612750 w 3751740"/>
              <a:gd name="connsiteY85" fmla="*/ 61390 h 3702948"/>
              <a:gd name="connsiteX86" fmla="*/ 2436287 w 3751740"/>
              <a:gd name="connsiteY86" fmla="*/ 29306 h 3702948"/>
              <a:gd name="connsiteX87" fmla="*/ 2243782 w 3751740"/>
              <a:gd name="connsiteY87" fmla="*/ 29306 h 3702948"/>
              <a:gd name="connsiteX88" fmla="*/ 2179613 w 3751740"/>
              <a:gd name="connsiteY88" fmla="*/ 61390 h 3702948"/>
              <a:gd name="connsiteX89" fmla="*/ 2115445 w 3751740"/>
              <a:gd name="connsiteY89" fmla="*/ 77432 h 3702948"/>
              <a:gd name="connsiteX90" fmla="*/ 2019192 w 3751740"/>
              <a:gd name="connsiteY90" fmla="*/ 109516 h 3702948"/>
              <a:gd name="connsiteX91" fmla="*/ 1922940 w 3751740"/>
              <a:gd name="connsiteY91" fmla="*/ 157643 h 3702948"/>
              <a:gd name="connsiteX92" fmla="*/ 1714392 w 3751740"/>
              <a:gd name="connsiteY92" fmla="*/ 173685 h 370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51740" h="3702948">
                <a:moveTo>
                  <a:pt x="1762519" y="125559"/>
                </a:moveTo>
                <a:cubicBezTo>
                  <a:pt x="1686227" y="100128"/>
                  <a:pt x="1618508" y="74820"/>
                  <a:pt x="1537929" y="61390"/>
                </a:cubicBezTo>
                <a:cubicBezTo>
                  <a:pt x="1414782" y="40865"/>
                  <a:pt x="1473572" y="51727"/>
                  <a:pt x="1361466" y="29306"/>
                </a:cubicBezTo>
                <a:cubicBezTo>
                  <a:pt x="891179" y="55433"/>
                  <a:pt x="1193043" y="13259"/>
                  <a:pt x="1024582" y="61390"/>
                </a:cubicBezTo>
                <a:cubicBezTo>
                  <a:pt x="854892" y="109872"/>
                  <a:pt x="1092862" y="33281"/>
                  <a:pt x="864161" y="109516"/>
                </a:cubicBezTo>
                <a:lnTo>
                  <a:pt x="816035" y="125559"/>
                </a:lnTo>
                <a:cubicBezTo>
                  <a:pt x="805340" y="136254"/>
                  <a:pt x="797478" y="150879"/>
                  <a:pt x="783950" y="157643"/>
                </a:cubicBezTo>
                <a:cubicBezTo>
                  <a:pt x="764230" y="167503"/>
                  <a:pt x="736998" y="159912"/>
                  <a:pt x="719782" y="173685"/>
                </a:cubicBezTo>
                <a:cubicBezTo>
                  <a:pt x="706578" y="184248"/>
                  <a:pt x="711302" y="206686"/>
                  <a:pt x="703740" y="221811"/>
                </a:cubicBezTo>
                <a:cubicBezTo>
                  <a:pt x="695118" y="239056"/>
                  <a:pt x="679487" y="252319"/>
                  <a:pt x="671656" y="269938"/>
                </a:cubicBezTo>
                <a:cubicBezTo>
                  <a:pt x="657920" y="300843"/>
                  <a:pt x="650266" y="334106"/>
                  <a:pt x="639571" y="366190"/>
                </a:cubicBezTo>
                <a:lnTo>
                  <a:pt x="607487" y="462443"/>
                </a:lnTo>
                <a:cubicBezTo>
                  <a:pt x="601390" y="480734"/>
                  <a:pt x="584025" y="493324"/>
                  <a:pt x="575403" y="510569"/>
                </a:cubicBezTo>
                <a:cubicBezTo>
                  <a:pt x="563896" y="533584"/>
                  <a:pt x="548459" y="602304"/>
                  <a:pt x="543319" y="622864"/>
                </a:cubicBezTo>
                <a:cubicBezTo>
                  <a:pt x="537972" y="681685"/>
                  <a:pt x="535630" y="740857"/>
                  <a:pt x="527277" y="799327"/>
                </a:cubicBezTo>
                <a:cubicBezTo>
                  <a:pt x="524886" y="816067"/>
                  <a:pt x="514903" y="830946"/>
                  <a:pt x="511235" y="847453"/>
                </a:cubicBezTo>
                <a:cubicBezTo>
                  <a:pt x="504179" y="879205"/>
                  <a:pt x="502248" y="911954"/>
                  <a:pt x="495192" y="943706"/>
                </a:cubicBezTo>
                <a:cubicBezTo>
                  <a:pt x="491524" y="960213"/>
                  <a:pt x="483251" y="975427"/>
                  <a:pt x="479150" y="991832"/>
                </a:cubicBezTo>
                <a:lnTo>
                  <a:pt x="447066" y="1120169"/>
                </a:lnTo>
                <a:cubicBezTo>
                  <a:pt x="437594" y="1342767"/>
                  <a:pt x="453234" y="1698928"/>
                  <a:pt x="398940" y="1970401"/>
                </a:cubicBezTo>
                <a:cubicBezTo>
                  <a:pt x="394616" y="1992020"/>
                  <a:pt x="387681" y="2013046"/>
                  <a:pt x="382898" y="2034569"/>
                </a:cubicBezTo>
                <a:cubicBezTo>
                  <a:pt x="376983" y="2061186"/>
                  <a:pt x="372771" y="2088163"/>
                  <a:pt x="366856" y="2114780"/>
                </a:cubicBezTo>
                <a:cubicBezTo>
                  <a:pt x="353429" y="2175201"/>
                  <a:pt x="352633" y="2173487"/>
                  <a:pt x="334771" y="2227074"/>
                </a:cubicBezTo>
                <a:cubicBezTo>
                  <a:pt x="328567" y="2282914"/>
                  <a:pt x="324562" y="2410831"/>
                  <a:pt x="286645" y="2467706"/>
                </a:cubicBezTo>
                <a:lnTo>
                  <a:pt x="254561" y="2515832"/>
                </a:lnTo>
                <a:cubicBezTo>
                  <a:pt x="226325" y="2600542"/>
                  <a:pt x="247900" y="2549886"/>
                  <a:pt x="174350" y="2660211"/>
                </a:cubicBezTo>
                <a:cubicBezTo>
                  <a:pt x="163655" y="2676253"/>
                  <a:pt x="148363" y="2690047"/>
                  <a:pt x="142266" y="2708338"/>
                </a:cubicBezTo>
                <a:cubicBezTo>
                  <a:pt x="136919" y="2724380"/>
                  <a:pt x="133786" y="2741339"/>
                  <a:pt x="126224" y="2756464"/>
                </a:cubicBezTo>
                <a:cubicBezTo>
                  <a:pt x="79677" y="2849557"/>
                  <a:pt x="104247" y="2756250"/>
                  <a:pt x="62056" y="2868759"/>
                </a:cubicBezTo>
                <a:cubicBezTo>
                  <a:pt x="54314" y="2889403"/>
                  <a:pt x="51361" y="2911538"/>
                  <a:pt x="46013" y="2932927"/>
                </a:cubicBezTo>
                <a:cubicBezTo>
                  <a:pt x="15771" y="3174862"/>
                  <a:pt x="0" y="3139165"/>
                  <a:pt x="29971" y="3333980"/>
                </a:cubicBezTo>
                <a:cubicBezTo>
                  <a:pt x="33323" y="3355771"/>
                  <a:pt x="39678" y="3377030"/>
                  <a:pt x="46013" y="3398148"/>
                </a:cubicBezTo>
                <a:cubicBezTo>
                  <a:pt x="55731" y="3430542"/>
                  <a:pt x="67403" y="3462317"/>
                  <a:pt x="78098" y="3494401"/>
                </a:cubicBezTo>
                <a:cubicBezTo>
                  <a:pt x="88666" y="3526105"/>
                  <a:pt x="97953" y="3568036"/>
                  <a:pt x="126224" y="3590653"/>
                </a:cubicBezTo>
                <a:cubicBezTo>
                  <a:pt x="139428" y="3601216"/>
                  <a:pt x="158308" y="3601348"/>
                  <a:pt x="174350" y="3606695"/>
                </a:cubicBezTo>
                <a:cubicBezTo>
                  <a:pt x="248668" y="3656241"/>
                  <a:pt x="198615" y="3631695"/>
                  <a:pt x="302687" y="3654822"/>
                </a:cubicBezTo>
                <a:cubicBezTo>
                  <a:pt x="324210" y="3659605"/>
                  <a:pt x="345656" y="3664807"/>
                  <a:pt x="366856" y="3670864"/>
                </a:cubicBezTo>
                <a:cubicBezTo>
                  <a:pt x="383115" y="3675509"/>
                  <a:pt x="398577" y="3682805"/>
                  <a:pt x="414982" y="3686906"/>
                </a:cubicBezTo>
                <a:cubicBezTo>
                  <a:pt x="441434" y="3693519"/>
                  <a:pt x="468455" y="3697601"/>
                  <a:pt x="495192" y="3702948"/>
                </a:cubicBezTo>
                <a:cubicBezTo>
                  <a:pt x="630560" y="3695823"/>
                  <a:pt x="802528" y="3692686"/>
                  <a:pt x="944371" y="3670864"/>
                </a:cubicBezTo>
                <a:cubicBezTo>
                  <a:pt x="1128453" y="3642544"/>
                  <a:pt x="856442" y="3664922"/>
                  <a:pt x="1104792" y="3638780"/>
                </a:cubicBezTo>
                <a:cubicBezTo>
                  <a:pt x="1174130" y="3631481"/>
                  <a:pt x="1243859" y="3628528"/>
                  <a:pt x="1313340" y="3622738"/>
                </a:cubicBezTo>
                <a:cubicBezTo>
                  <a:pt x="1372200" y="3617833"/>
                  <a:pt x="1430806" y="3609504"/>
                  <a:pt x="1489803" y="3606695"/>
                </a:cubicBezTo>
                <a:cubicBezTo>
                  <a:pt x="1655470" y="3598806"/>
                  <a:pt x="1821403" y="3597704"/>
                  <a:pt x="1987108" y="3590653"/>
                </a:cubicBezTo>
                <a:cubicBezTo>
                  <a:pt x="2072755" y="3587008"/>
                  <a:pt x="2158224" y="3579958"/>
                  <a:pt x="2243782" y="3574611"/>
                </a:cubicBezTo>
                <a:cubicBezTo>
                  <a:pt x="2360951" y="3535555"/>
                  <a:pt x="2307225" y="3550730"/>
                  <a:pt x="2404203" y="3526485"/>
                </a:cubicBezTo>
                <a:cubicBezTo>
                  <a:pt x="2433111" y="3497577"/>
                  <a:pt x="2461371" y="3463025"/>
                  <a:pt x="2500456" y="3446274"/>
                </a:cubicBezTo>
                <a:cubicBezTo>
                  <a:pt x="2520721" y="3437589"/>
                  <a:pt x="2543506" y="3436567"/>
                  <a:pt x="2564624" y="3430232"/>
                </a:cubicBezTo>
                <a:cubicBezTo>
                  <a:pt x="2597018" y="3420514"/>
                  <a:pt x="2627714" y="3404781"/>
                  <a:pt x="2660877" y="3398148"/>
                </a:cubicBezTo>
                <a:cubicBezTo>
                  <a:pt x="2687614" y="3392801"/>
                  <a:pt x="2714635" y="3388719"/>
                  <a:pt x="2741087" y="3382106"/>
                </a:cubicBezTo>
                <a:cubicBezTo>
                  <a:pt x="2768854" y="3375164"/>
                  <a:pt x="2854706" y="3341339"/>
                  <a:pt x="2869424" y="3333980"/>
                </a:cubicBezTo>
                <a:cubicBezTo>
                  <a:pt x="2886669" y="3325358"/>
                  <a:pt x="2900305" y="3310517"/>
                  <a:pt x="2917550" y="3301895"/>
                </a:cubicBezTo>
                <a:cubicBezTo>
                  <a:pt x="2943306" y="3289017"/>
                  <a:pt x="2970179" y="3278086"/>
                  <a:pt x="2997761" y="3269811"/>
                </a:cubicBezTo>
                <a:cubicBezTo>
                  <a:pt x="3023877" y="3261976"/>
                  <a:pt x="3051354" y="3259684"/>
                  <a:pt x="3077971" y="3253769"/>
                </a:cubicBezTo>
                <a:cubicBezTo>
                  <a:pt x="3099494" y="3248986"/>
                  <a:pt x="3120750" y="3243074"/>
                  <a:pt x="3142140" y="3237727"/>
                </a:cubicBezTo>
                <a:cubicBezTo>
                  <a:pt x="3169683" y="3217070"/>
                  <a:pt x="3221596" y="3176281"/>
                  <a:pt x="3254435" y="3157516"/>
                </a:cubicBezTo>
                <a:cubicBezTo>
                  <a:pt x="3275198" y="3145651"/>
                  <a:pt x="3297214" y="3136127"/>
                  <a:pt x="3318603" y="3125432"/>
                </a:cubicBezTo>
                <a:cubicBezTo>
                  <a:pt x="3329298" y="3104043"/>
                  <a:pt x="3336787" y="3080724"/>
                  <a:pt x="3350687" y="3061264"/>
                </a:cubicBezTo>
                <a:cubicBezTo>
                  <a:pt x="3363873" y="3042803"/>
                  <a:pt x="3384049" y="3030363"/>
                  <a:pt x="3398813" y="3013138"/>
                </a:cubicBezTo>
                <a:cubicBezTo>
                  <a:pt x="3416213" y="2992838"/>
                  <a:pt x="3431607" y="2970873"/>
                  <a:pt x="3446940" y="2948969"/>
                </a:cubicBezTo>
                <a:cubicBezTo>
                  <a:pt x="3469053" y="2917379"/>
                  <a:pt x="3492381" y="2886424"/>
                  <a:pt x="3511108" y="2852716"/>
                </a:cubicBezTo>
                <a:cubicBezTo>
                  <a:pt x="3563168" y="2759007"/>
                  <a:pt x="3487255" y="2844484"/>
                  <a:pt x="3559235" y="2772506"/>
                </a:cubicBezTo>
                <a:cubicBezTo>
                  <a:pt x="3569930" y="2751117"/>
                  <a:pt x="3583757" y="2731025"/>
                  <a:pt x="3591319" y="2708338"/>
                </a:cubicBezTo>
                <a:cubicBezTo>
                  <a:pt x="3637573" y="2569575"/>
                  <a:pt x="3573547" y="2678848"/>
                  <a:pt x="3639445" y="2580001"/>
                </a:cubicBezTo>
                <a:cubicBezTo>
                  <a:pt x="3668111" y="2494001"/>
                  <a:pt x="3645718" y="2567814"/>
                  <a:pt x="3671529" y="2451664"/>
                </a:cubicBezTo>
                <a:cubicBezTo>
                  <a:pt x="3676312" y="2430141"/>
                  <a:pt x="3683247" y="2409115"/>
                  <a:pt x="3687571" y="2387495"/>
                </a:cubicBezTo>
                <a:cubicBezTo>
                  <a:pt x="3715803" y="2246334"/>
                  <a:pt x="3688435" y="2336776"/>
                  <a:pt x="3719656" y="2243116"/>
                </a:cubicBezTo>
                <a:cubicBezTo>
                  <a:pt x="3734685" y="2092820"/>
                  <a:pt x="3751740" y="1946122"/>
                  <a:pt x="3751740" y="1793938"/>
                </a:cubicBezTo>
                <a:cubicBezTo>
                  <a:pt x="3751740" y="1628083"/>
                  <a:pt x="3745437" y="1462201"/>
                  <a:pt x="3735698" y="1296632"/>
                </a:cubicBezTo>
                <a:cubicBezTo>
                  <a:pt x="3734705" y="1279751"/>
                  <a:pt x="3724302" y="1264765"/>
                  <a:pt x="3719656" y="1248506"/>
                </a:cubicBezTo>
                <a:cubicBezTo>
                  <a:pt x="3713599" y="1227307"/>
                  <a:pt x="3708961" y="1205727"/>
                  <a:pt x="3703613" y="1184338"/>
                </a:cubicBezTo>
                <a:cubicBezTo>
                  <a:pt x="3698266" y="1141559"/>
                  <a:pt x="3691658" y="1098919"/>
                  <a:pt x="3687571" y="1056001"/>
                </a:cubicBezTo>
                <a:cubicBezTo>
                  <a:pt x="3680961" y="986594"/>
                  <a:pt x="3680547" y="916589"/>
                  <a:pt x="3671529" y="847453"/>
                </a:cubicBezTo>
                <a:cubicBezTo>
                  <a:pt x="3667109" y="813566"/>
                  <a:pt x="3639738" y="680038"/>
                  <a:pt x="3623403" y="622864"/>
                </a:cubicBezTo>
                <a:cubicBezTo>
                  <a:pt x="3618758" y="606605"/>
                  <a:pt x="3612006" y="590997"/>
                  <a:pt x="3607361" y="574738"/>
                </a:cubicBezTo>
                <a:cubicBezTo>
                  <a:pt x="3603547" y="561390"/>
                  <a:pt x="3585767" y="479926"/>
                  <a:pt x="3575277" y="462443"/>
                </a:cubicBezTo>
                <a:cubicBezTo>
                  <a:pt x="3547278" y="415779"/>
                  <a:pt x="3494930" y="414271"/>
                  <a:pt x="3446940" y="398274"/>
                </a:cubicBezTo>
                <a:lnTo>
                  <a:pt x="3350687" y="366190"/>
                </a:lnTo>
                <a:lnTo>
                  <a:pt x="3206308" y="318064"/>
                </a:lnTo>
                <a:cubicBezTo>
                  <a:pt x="3190266" y="312717"/>
                  <a:pt x="3172682" y="310722"/>
                  <a:pt x="3158182" y="302022"/>
                </a:cubicBezTo>
                <a:cubicBezTo>
                  <a:pt x="3131445" y="285980"/>
                  <a:pt x="3105860" y="267839"/>
                  <a:pt x="3077971" y="253895"/>
                </a:cubicBezTo>
                <a:cubicBezTo>
                  <a:pt x="3023424" y="226621"/>
                  <a:pt x="3027351" y="247508"/>
                  <a:pt x="2965677" y="221811"/>
                </a:cubicBezTo>
                <a:cubicBezTo>
                  <a:pt x="2921528" y="203416"/>
                  <a:pt x="2880119" y="179032"/>
                  <a:pt x="2837340" y="157643"/>
                </a:cubicBezTo>
                <a:cubicBezTo>
                  <a:pt x="2815950" y="146948"/>
                  <a:pt x="2796165" y="132129"/>
                  <a:pt x="2773171" y="125559"/>
                </a:cubicBezTo>
                <a:lnTo>
                  <a:pt x="2660877" y="93474"/>
                </a:lnTo>
                <a:cubicBezTo>
                  <a:pt x="2644835" y="82779"/>
                  <a:pt x="2629995" y="70012"/>
                  <a:pt x="2612750" y="61390"/>
                </a:cubicBezTo>
                <a:cubicBezTo>
                  <a:pt x="2563291" y="36661"/>
                  <a:pt x="2480528" y="34836"/>
                  <a:pt x="2436287" y="29306"/>
                </a:cubicBezTo>
                <a:cubicBezTo>
                  <a:pt x="2354163" y="1931"/>
                  <a:pt x="2370777" y="0"/>
                  <a:pt x="2243782" y="29306"/>
                </a:cubicBezTo>
                <a:cubicBezTo>
                  <a:pt x="2220480" y="34683"/>
                  <a:pt x="2202005" y="52993"/>
                  <a:pt x="2179613" y="61390"/>
                </a:cubicBezTo>
                <a:cubicBezTo>
                  <a:pt x="2158969" y="69131"/>
                  <a:pt x="2136563" y="71097"/>
                  <a:pt x="2115445" y="77432"/>
                </a:cubicBezTo>
                <a:cubicBezTo>
                  <a:pt x="2083051" y="87150"/>
                  <a:pt x="2019192" y="109516"/>
                  <a:pt x="2019192" y="109516"/>
                </a:cubicBezTo>
                <a:cubicBezTo>
                  <a:pt x="1986121" y="131564"/>
                  <a:pt x="1963813" y="152534"/>
                  <a:pt x="1922940" y="157643"/>
                </a:cubicBezTo>
                <a:cubicBezTo>
                  <a:pt x="1853757" y="166291"/>
                  <a:pt x="1714392" y="173685"/>
                  <a:pt x="1714392" y="173685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2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3413" y="4605338"/>
            <a:ext cx="3767137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L\Foto-Lekcii\Мои рисунки\MyPicture\FUV\Demineralizacia\очаг.деминер-я.JPG"/>
          <p:cNvPicPr>
            <a:picLocks noChangeAspect="1" noChangeArrowheads="1"/>
          </p:cNvPicPr>
          <p:nvPr/>
        </p:nvPicPr>
        <p:blipFill>
          <a:blip r:embed="rId2"/>
          <a:srcRect l="35098" t="37711" r="42833" b="43251"/>
          <a:stretch>
            <a:fillRect/>
          </a:stretch>
        </p:blipFill>
        <p:spPr bwMode="auto">
          <a:xfrm>
            <a:off x="5257800" y="1143000"/>
            <a:ext cx="17526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5105400" y="3352800"/>
            <a:ext cx="2286000" cy="609600"/>
          </a:xfrm>
          <a:prstGeom prst="roundRect">
            <a:avLst/>
          </a:prstGeom>
          <a:solidFill>
            <a:srgbClr val="C3FAB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ysClr val="windowText" lastClr="000000"/>
                </a:solidFill>
              </a:rPr>
              <a:t>Диета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29200" y="4038600"/>
            <a:ext cx="2514600" cy="762000"/>
          </a:xfrm>
          <a:prstGeom prst="roundRect">
            <a:avLst/>
          </a:prstGeom>
          <a:solidFill>
            <a:srgbClr val="DAFED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ysClr val="windowText" lastClr="000000"/>
                </a:solidFill>
              </a:rPr>
              <a:t>Повышение слюноотделения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72000" y="5029200"/>
            <a:ext cx="2757488" cy="76200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ysClr val="windowText" lastClr="000000"/>
                </a:solidFill>
              </a:rPr>
              <a:t>Нейтрализация кислот (аргинин)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05400" y="2362200"/>
            <a:ext cx="2286000" cy="990600"/>
          </a:xfrm>
          <a:prstGeom prst="roundRect">
            <a:avLst/>
          </a:prstGeom>
          <a:solidFill>
            <a:srgbClr val="C3FAB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ysClr val="windowText" lastClr="000000"/>
                </a:solidFill>
              </a:rPr>
              <a:t>Чистка зубов,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флоссинг</a:t>
            </a:r>
            <a:r>
              <a:rPr lang="ru-RU" sz="2400" b="1" dirty="0">
                <a:solidFill>
                  <a:sysClr val="windowText" lastClr="000000"/>
                </a:solidFill>
              </a:rPr>
              <a:t>,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467600" y="1905000"/>
            <a:ext cx="26670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CC"/>
                </a:solidFill>
              </a:rPr>
              <a:t>Инфильтрация кариеса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81200" y="685800"/>
            <a:ext cx="3048000" cy="160020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ysClr val="windowText" lastClr="000000"/>
                </a:solidFill>
              </a:rPr>
              <a:t>Фториров</a:t>
            </a:r>
            <a:endParaRPr lang="ru-RU" sz="2400" dirty="0">
              <a:solidFill>
                <a:sysClr val="windowText" lastClr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F-</a:t>
            </a:r>
            <a:r>
              <a:rPr lang="ru-RU" sz="2400" dirty="0">
                <a:solidFill>
                  <a:sysClr val="windowText" lastClr="000000"/>
                </a:solidFill>
              </a:rPr>
              <a:t>лак, гель, пена, раствор, пленка, устройство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981200" y="2286000"/>
            <a:ext cx="2971800" cy="1295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ysClr val="windowText" lastClr="000000"/>
                </a:solidFill>
              </a:rPr>
              <a:t>Реминерализация</a:t>
            </a:r>
            <a:r>
              <a:rPr lang="ru-RU" sz="2400" dirty="0">
                <a:solidFill>
                  <a:sysClr val="windowText" lastClr="000000"/>
                </a:solidFill>
              </a:rPr>
              <a:t>: кальций, фосфат, </a:t>
            </a:r>
            <a:r>
              <a:rPr lang="ru-RU" sz="2400" dirty="0" err="1">
                <a:solidFill>
                  <a:sysClr val="windowText" lastClr="000000"/>
                </a:solidFill>
              </a:rPr>
              <a:t>гидроксиапатит</a:t>
            </a:r>
            <a:endParaRPr lang="ru-RU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81200" y="3581400"/>
            <a:ext cx="2895600" cy="1143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ysClr val="windowText" lastClr="000000"/>
                </a:solidFill>
              </a:rPr>
              <a:t>Зубные пасты с высокой концентрацией </a:t>
            </a:r>
            <a:r>
              <a:rPr lang="en-US" sz="2400" dirty="0">
                <a:solidFill>
                  <a:sysClr val="windowText" lastClr="000000"/>
                </a:solidFill>
              </a:rPr>
              <a:t>F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057400" y="5715000"/>
            <a:ext cx="2667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ysClr val="windowText" lastClr="000000"/>
                </a:solidFill>
              </a:rPr>
              <a:t>Озон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057400" y="5257800"/>
            <a:ext cx="266700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ysClr val="windowText" lastClr="000000"/>
                </a:solidFill>
              </a:rPr>
              <a:t>Лазер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696200" y="3886200"/>
            <a:ext cx="2362200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ysClr val="windowText" lastClr="000000"/>
                </a:solidFill>
              </a:rPr>
              <a:t>Микроабразия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467600" y="838200"/>
            <a:ext cx="2667000" cy="990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ysClr val="windowText" lastClr="000000"/>
                </a:solidFill>
              </a:rPr>
              <a:t>Пептиды: </a:t>
            </a:r>
            <a:r>
              <a:rPr lang="ru-RU" sz="2400" dirty="0" err="1">
                <a:solidFill>
                  <a:sysClr val="windowText" lastClr="000000"/>
                </a:solidFill>
              </a:rPr>
              <a:t>амелогенин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620000" y="5486400"/>
            <a:ext cx="2757488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ysClr val="windowText" lastClr="000000"/>
                </a:solidFill>
              </a:rPr>
              <a:t>Препарирование и пломбирование?</a:t>
            </a:r>
          </a:p>
        </p:txBody>
      </p:sp>
      <p:sp>
        <p:nvSpPr>
          <p:cNvPr id="23567" name="TextBox 30"/>
          <p:cNvSpPr txBox="1">
            <a:spLocks noChangeArrowheads="1"/>
          </p:cNvSpPr>
          <p:nvPr/>
        </p:nvSpPr>
        <p:spPr bwMode="auto">
          <a:xfrm>
            <a:off x="2362200" y="290513"/>
            <a:ext cx="2665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Неинвазивные</a:t>
            </a:r>
          </a:p>
        </p:txBody>
      </p:sp>
      <p:sp>
        <p:nvSpPr>
          <p:cNvPr id="23568" name="TextBox 31"/>
          <p:cNvSpPr txBox="1">
            <a:spLocks noChangeArrowheads="1"/>
          </p:cNvSpPr>
          <p:nvPr/>
        </p:nvSpPr>
        <p:spPr bwMode="auto">
          <a:xfrm>
            <a:off x="7848600" y="3276600"/>
            <a:ext cx="24384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ru-RU" sz="2400" b="1">
                <a:latin typeface="Calibri" pitchFamily="34" charset="0"/>
              </a:rPr>
              <a:t>Минимально инвазивные</a:t>
            </a:r>
          </a:p>
        </p:txBody>
      </p:sp>
      <p:sp>
        <p:nvSpPr>
          <p:cNvPr id="23569" name="TextBox 32"/>
          <p:cNvSpPr txBox="1">
            <a:spLocks noChangeArrowheads="1"/>
          </p:cNvSpPr>
          <p:nvPr/>
        </p:nvSpPr>
        <p:spPr bwMode="auto">
          <a:xfrm>
            <a:off x="7620000" y="304800"/>
            <a:ext cx="309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Микроинвазивные</a:t>
            </a:r>
          </a:p>
        </p:txBody>
      </p:sp>
      <p:sp>
        <p:nvSpPr>
          <p:cNvPr id="23570" name="TextBox 34"/>
          <p:cNvSpPr txBox="1">
            <a:spLocks noChangeArrowheads="1"/>
          </p:cNvSpPr>
          <p:nvPr/>
        </p:nvSpPr>
        <p:spPr bwMode="auto">
          <a:xfrm>
            <a:off x="7848600" y="5029200"/>
            <a:ext cx="2133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Инвазивные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029200" y="533400"/>
            <a:ext cx="2286000" cy="533400"/>
          </a:xfrm>
          <a:prstGeom prst="roundRect">
            <a:avLst/>
          </a:prstGeom>
          <a:solidFill>
            <a:srgbClr val="C3FAB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ysClr val="windowText" lastClr="000000"/>
                </a:solidFill>
              </a:rPr>
              <a:t>Наблюдение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057400" y="4800600"/>
            <a:ext cx="2667000" cy="45720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ysClr val="windowText" lastClr="000000"/>
                </a:solidFill>
              </a:rPr>
              <a:t>Серебрение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648200" y="5791200"/>
            <a:ext cx="2667000" cy="533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ysClr val="windowText" lastClr="000000"/>
                </a:solidFill>
              </a:rPr>
              <a:t>Теобромин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057400" y="6172200"/>
            <a:ext cx="2667000" cy="457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ysClr val="windowText" lastClr="000000"/>
                </a:solidFill>
              </a:rPr>
              <a:t>Герметизация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FDBAD-A2D4-4DBB-9FD0-C76ECB473E94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245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05000" y="228600"/>
            <a:ext cx="8077200" cy="914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CC"/>
              </a:buClr>
              <a:buFont typeface="Arial" charset="0"/>
              <a:buNone/>
            </a:pPr>
            <a:r>
              <a:rPr lang="ru-RU" b="1" smtClean="0"/>
              <a:t>Устранение этиопатогенетических факторов</a:t>
            </a:r>
            <a:r>
              <a:rPr lang="ru-RU" smtClean="0"/>
              <a:t> 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ru-RU" b="1" smtClean="0">
                <a:solidFill>
                  <a:srgbClr val="0000CC"/>
                </a:solidFill>
              </a:rPr>
              <a:t>Диета</a:t>
            </a:r>
          </a:p>
        </p:txBody>
      </p:sp>
      <p:pic>
        <p:nvPicPr>
          <p:cNvPr id="24579" name="Picture 11"/>
          <p:cNvPicPr>
            <a:picLocks noChangeAspect="1" noChangeArrowheads="1"/>
          </p:cNvPicPr>
          <p:nvPr/>
        </p:nvPicPr>
        <p:blipFill>
          <a:blip r:embed="rId3"/>
          <a:srcRect l="8543" r="11684" b="572"/>
          <a:stretch>
            <a:fillRect/>
          </a:stretch>
        </p:blipFill>
        <p:spPr bwMode="auto">
          <a:xfrm>
            <a:off x="3657600" y="2209800"/>
            <a:ext cx="10207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3"/>
          <p:cNvPicPr>
            <a:picLocks noChangeAspect="1" noChangeArrowheads="1"/>
          </p:cNvPicPr>
          <p:nvPr/>
        </p:nvPicPr>
        <p:blipFill>
          <a:blip r:embed="rId4">
            <a:lum bright="30000" contrast="12000"/>
          </a:blip>
          <a:srcRect/>
          <a:stretch>
            <a:fillRect/>
          </a:stretch>
        </p:blipFill>
        <p:spPr bwMode="auto">
          <a:xfrm>
            <a:off x="1828800" y="3048000"/>
            <a:ext cx="12207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7"/>
          <p:cNvPicPr>
            <a:picLocks noChangeAspect="1" noChangeArrowheads="1"/>
          </p:cNvPicPr>
          <p:nvPr/>
        </p:nvPicPr>
        <p:blipFill>
          <a:blip r:embed="rId5"/>
          <a:srcRect l="9326" t="39864" r="7901" b="17223"/>
          <a:stretch>
            <a:fillRect/>
          </a:stretch>
        </p:blipFill>
        <p:spPr bwMode="auto">
          <a:xfrm>
            <a:off x="3886200" y="3810000"/>
            <a:ext cx="17160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9"/>
          <p:cNvPicPr>
            <a:picLocks noChangeAspect="1" noChangeArrowheads="1"/>
          </p:cNvPicPr>
          <p:nvPr/>
        </p:nvPicPr>
        <p:blipFill>
          <a:blip r:embed="rId6"/>
          <a:srcRect t="14113" r="-200" b="1463"/>
          <a:stretch>
            <a:fillRect/>
          </a:stretch>
        </p:blipFill>
        <p:spPr bwMode="auto">
          <a:xfrm>
            <a:off x="5334000" y="1066800"/>
            <a:ext cx="100647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21" descr="IMG_4538"/>
          <p:cNvPicPr>
            <a:picLocks noChangeAspect="1" noChangeArrowheads="1"/>
          </p:cNvPicPr>
          <p:nvPr/>
        </p:nvPicPr>
        <p:blipFill>
          <a:blip r:embed="rId7"/>
          <a:srcRect l="3516" t="9427" r="3946" b="9843"/>
          <a:stretch>
            <a:fillRect/>
          </a:stretch>
        </p:blipFill>
        <p:spPr bwMode="auto">
          <a:xfrm>
            <a:off x="4648200" y="2057400"/>
            <a:ext cx="167005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22" descr="IMG_46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4800" y="1066800"/>
            <a:ext cx="1246188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23" descr="IMG_4604"/>
          <p:cNvPicPr>
            <a:picLocks noChangeAspect="1" noChangeArrowheads="1"/>
          </p:cNvPicPr>
          <p:nvPr/>
        </p:nvPicPr>
        <p:blipFill>
          <a:blip r:embed="rId9"/>
          <a:srcRect l="41133" t="16927" r="-287" b="4277"/>
          <a:stretch>
            <a:fillRect/>
          </a:stretch>
        </p:blipFill>
        <p:spPr bwMode="auto">
          <a:xfrm>
            <a:off x="2971800" y="3886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24" descr="IMG_4608"/>
          <p:cNvPicPr>
            <a:picLocks noChangeAspect="1" noChangeArrowheads="1"/>
          </p:cNvPicPr>
          <p:nvPr/>
        </p:nvPicPr>
        <p:blipFill>
          <a:blip r:embed="rId10"/>
          <a:srcRect l="9998" t="12086" r="12929" b="7498"/>
          <a:stretch>
            <a:fillRect/>
          </a:stretch>
        </p:blipFill>
        <p:spPr bwMode="auto">
          <a:xfrm>
            <a:off x="4114800" y="4876800"/>
            <a:ext cx="1460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25" descr="IMG_4626"/>
          <p:cNvPicPr>
            <a:picLocks noChangeAspect="1" noChangeArrowheads="1"/>
          </p:cNvPicPr>
          <p:nvPr/>
        </p:nvPicPr>
        <p:blipFill>
          <a:blip r:embed="rId11"/>
          <a:srcRect l="7462" t="7500" r="22520" b="7500"/>
          <a:stretch>
            <a:fillRect/>
          </a:stretch>
        </p:blipFill>
        <p:spPr bwMode="auto">
          <a:xfrm>
            <a:off x="1828800" y="4876800"/>
            <a:ext cx="13398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26" descr="IMG_4640"/>
          <p:cNvPicPr>
            <a:picLocks noChangeAspect="1" noChangeArrowheads="1"/>
          </p:cNvPicPr>
          <p:nvPr/>
        </p:nvPicPr>
        <p:blipFill>
          <a:blip r:embed="rId12"/>
          <a:srcRect l="19882" t="12187" r="21640" b="12187"/>
          <a:stretch>
            <a:fillRect/>
          </a:stretch>
        </p:blipFill>
        <p:spPr bwMode="auto">
          <a:xfrm>
            <a:off x="2971800" y="1066800"/>
            <a:ext cx="1166813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27" descr="IMG_4645"/>
          <p:cNvPicPr>
            <a:picLocks noChangeAspect="1" noChangeArrowheads="1"/>
          </p:cNvPicPr>
          <p:nvPr/>
        </p:nvPicPr>
        <p:blipFill>
          <a:blip r:embed="rId13"/>
          <a:srcRect t="11896"/>
          <a:stretch>
            <a:fillRect/>
          </a:stretch>
        </p:blipFill>
        <p:spPr bwMode="auto">
          <a:xfrm>
            <a:off x="2971800" y="3048000"/>
            <a:ext cx="12684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28" descr="IMG_4686"/>
          <p:cNvPicPr>
            <a:picLocks noChangeAspect="1" noChangeArrowheads="1"/>
          </p:cNvPicPr>
          <p:nvPr/>
        </p:nvPicPr>
        <p:blipFill>
          <a:blip r:embed="rId14"/>
          <a:srcRect l="19884" t="9843" r="19882" b="9843"/>
          <a:stretch>
            <a:fillRect/>
          </a:stretch>
        </p:blipFill>
        <p:spPr bwMode="auto">
          <a:xfrm>
            <a:off x="1828800" y="1066800"/>
            <a:ext cx="114935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29" descr="IMG_4685"/>
          <p:cNvPicPr>
            <a:picLocks noChangeAspect="1" noChangeArrowheads="1"/>
          </p:cNvPicPr>
          <p:nvPr/>
        </p:nvPicPr>
        <p:blipFill>
          <a:blip r:embed="rId15"/>
          <a:srcRect l="12773" t="2760" r="14571" b="5104"/>
          <a:stretch>
            <a:fillRect/>
          </a:stretch>
        </p:blipFill>
        <p:spPr bwMode="auto">
          <a:xfrm>
            <a:off x="2667000" y="2133600"/>
            <a:ext cx="1020763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30" descr="IMG_468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28800" y="2133600"/>
            <a:ext cx="95567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31" descr="IMG_4701"/>
          <p:cNvPicPr>
            <a:picLocks noChangeAspect="1" noChangeArrowheads="1"/>
          </p:cNvPicPr>
          <p:nvPr/>
        </p:nvPicPr>
        <p:blipFill>
          <a:blip r:embed="rId17"/>
          <a:srcRect l="5704" t="421" r="3946" b="11859"/>
          <a:stretch>
            <a:fillRect/>
          </a:stretch>
        </p:blipFill>
        <p:spPr bwMode="auto">
          <a:xfrm>
            <a:off x="3124200" y="4876800"/>
            <a:ext cx="12954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32" descr="DSC07197"/>
          <p:cNvPicPr>
            <a:picLocks noChangeAspect="1" noChangeArrowheads="1"/>
          </p:cNvPicPr>
          <p:nvPr/>
        </p:nvPicPr>
        <p:blipFill>
          <a:blip r:embed="rId18"/>
          <a:srcRect l="31105" t="42444" r="30003" b="24300"/>
          <a:stretch>
            <a:fillRect/>
          </a:stretch>
        </p:blipFill>
        <p:spPr bwMode="auto">
          <a:xfrm>
            <a:off x="4191000" y="3048000"/>
            <a:ext cx="1295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Picture 34" descr="IMG_4577"/>
          <p:cNvPicPr>
            <a:picLocks noChangeAspect="1" noChangeArrowheads="1"/>
          </p:cNvPicPr>
          <p:nvPr/>
        </p:nvPicPr>
        <p:blipFill>
          <a:blip r:embed="rId19"/>
          <a:srcRect l="17696" t="4739" r="22031" b="26770"/>
          <a:stretch>
            <a:fillRect/>
          </a:stretch>
        </p:blipFill>
        <p:spPr bwMode="auto">
          <a:xfrm>
            <a:off x="1828800" y="3886200"/>
            <a:ext cx="1160463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Picture 20" descr="DSC_8821а"/>
          <p:cNvPicPr>
            <a:picLocks noChangeAspect="1" noChangeArrowheads="1"/>
          </p:cNvPicPr>
          <p:nvPr/>
        </p:nvPicPr>
        <p:blipFill>
          <a:blip r:embed="rId20">
            <a:lum bright="12000" contrast="12000"/>
          </a:blip>
          <a:srcRect l="13794" t="15381" r="51326" b="19635"/>
          <a:stretch>
            <a:fillRect/>
          </a:stretch>
        </p:blipFill>
        <p:spPr bwMode="auto">
          <a:xfrm>
            <a:off x="5486400" y="2819400"/>
            <a:ext cx="8382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7" name="Picture 6" descr="http://edaizduhovki.ru/wp-content/uploads/2015/12/kopchenaja-ryba-v-duhovke-8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029200" y="38862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8" name="Picture 8" descr="http://fscomps.fotosearch.com/compc/CSP/CSP298/k36590884.jpg"/>
          <p:cNvPicPr>
            <a:picLocks noChangeAspect="1" noChangeArrowheads="1"/>
          </p:cNvPicPr>
          <p:nvPr/>
        </p:nvPicPr>
        <p:blipFill>
          <a:blip r:embed="rId22"/>
          <a:srcRect t="28889" r="52318" b="30222"/>
          <a:stretch>
            <a:fillRect/>
          </a:stretch>
        </p:blipFill>
        <p:spPr bwMode="auto">
          <a:xfrm>
            <a:off x="5410200" y="4876800"/>
            <a:ext cx="898525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9" name="Picture 22" descr="&amp;Dcy;&amp;ncy;&amp;iecy;&amp;vcy;&amp;ncy;&amp;icy;&amp;kcy; &amp;Mcy;. &amp;Pcy;&amp;ocy;&amp;bcy;&amp;iecy;&amp;dcy;&amp;icy;&amp;shcy;&amp;softcy; &amp;scy;&amp;iecy;&amp;bcy;&amp;yacy;-&amp;pcy;&amp;ocy;&amp;bcy;&amp;iecy;&amp;dcy;&amp;icy;&amp;shcy;&amp;softcy; &amp;mcy;&amp;icy;&amp;rcy; - &amp;scy;&amp;tcy;&amp;rcy;&amp;acy;&amp;ncy;&amp;icy;&amp;tscy;&amp;acy; 14"/>
          <p:cNvPicPr>
            <a:picLocks noChangeAspect="1" noChangeArrowheads="1"/>
          </p:cNvPicPr>
          <p:nvPr/>
        </p:nvPicPr>
        <p:blipFill>
          <a:blip r:embed="rId23"/>
          <a:srcRect l="20160" t="10080" r="30951" b="14305"/>
          <a:stretch>
            <a:fillRect/>
          </a:stretch>
        </p:blipFill>
        <p:spPr bwMode="auto">
          <a:xfrm>
            <a:off x="6934200" y="1143000"/>
            <a:ext cx="83820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0" name="Picture 26" descr="Sugar - Processed White Sugar Is A Terrible Poison - The 4 D…"/>
          <p:cNvPicPr>
            <a:picLocks noChangeAspect="1" noChangeArrowheads="1"/>
          </p:cNvPicPr>
          <p:nvPr/>
        </p:nvPicPr>
        <p:blipFill>
          <a:blip r:embed="rId24"/>
          <a:srcRect l="6978" t="8498" r="17422" b="784"/>
          <a:stretch>
            <a:fillRect/>
          </a:stretch>
        </p:blipFill>
        <p:spPr bwMode="auto">
          <a:xfrm>
            <a:off x="7772400" y="1143000"/>
            <a:ext cx="1744663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1" name="Picture 8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934200" y="2743200"/>
            <a:ext cx="25908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2" name="AutoShape 2" descr="https://img1.goodfon.ru/original/1600x1200/f/5e/frukty-kivi-apelsiny-limony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4603" name="Содержимое 11" descr="https://img1.goodfon.ru/original/1600x1200/f/5e/frukty-kivi-apelsiny-limony.jpg"/>
          <p:cNvPicPr>
            <a:picLocks/>
          </p:cNvPicPr>
          <p:nvPr/>
        </p:nvPicPr>
        <p:blipFill>
          <a:blip r:embed="rId26"/>
          <a:srcRect l="3461" r="2840" b="36388"/>
          <a:stretch>
            <a:fillRect/>
          </a:stretch>
        </p:blipFill>
        <p:spPr bwMode="auto">
          <a:xfrm>
            <a:off x="6934200" y="4800600"/>
            <a:ext cx="2514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6553200" y="762000"/>
            <a:ext cx="3276600" cy="51816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6400800" y="685800"/>
            <a:ext cx="3429000" cy="54864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1019</Words>
  <Application>Microsoft Office PowerPoint</Application>
  <PresentationFormat>Произвольный</PresentationFormat>
  <Paragraphs>190</Paragraphs>
  <Slides>27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Calibri Light</vt:lpstr>
      <vt:lpstr>Calibri</vt:lpstr>
      <vt:lpstr>Times New Roman</vt:lpstr>
      <vt:lpstr>Comic Sans MS</vt:lpstr>
      <vt:lpstr>Wingdings</vt:lpstr>
      <vt:lpstr>Segoe Print</vt:lpstr>
      <vt:lpstr>Тема Office</vt:lpstr>
      <vt:lpstr>Тема Office</vt:lpstr>
      <vt:lpstr>Слайд 1</vt:lpstr>
      <vt:lpstr>Актуальность проблемы кариеса зубов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Гигиена рта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BIOGLASS</vt:lpstr>
      <vt:lpstr>Chitosan</vt:lpstr>
      <vt:lpstr>Новые материалы :  </vt:lpstr>
      <vt:lpstr>Пептиды</vt:lpstr>
      <vt:lpstr>Слайд 22</vt:lpstr>
      <vt:lpstr>Слайд 23</vt:lpstr>
      <vt:lpstr>Результаты исследования:</vt:lpstr>
      <vt:lpstr>Слайд 25</vt:lpstr>
      <vt:lpstr>Слайд 26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</dc:creator>
  <cp:lastModifiedBy>OEM</cp:lastModifiedBy>
  <cp:revision>12</cp:revision>
  <dcterms:created xsi:type="dcterms:W3CDTF">2023-10-11T14:25:31Z</dcterms:created>
  <dcterms:modified xsi:type="dcterms:W3CDTF">2026-05-25T07:20:03Z</dcterms:modified>
</cp:coreProperties>
</file>