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</p:sldMasterIdLst>
  <p:notesMasterIdLst>
    <p:notesMasterId r:id="rId20"/>
  </p:notesMasterIdLst>
  <p:sldIdLst>
    <p:sldId id="298" r:id="rId2"/>
    <p:sldId id="506" r:id="rId3"/>
    <p:sldId id="510" r:id="rId4"/>
    <p:sldId id="507" r:id="rId5"/>
    <p:sldId id="491" r:id="rId6"/>
    <p:sldId id="485" r:id="rId7"/>
    <p:sldId id="487" r:id="rId8"/>
    <p:sldId id="486" r:id="rId9"/>
    <p:sldId id="488" r:id="rId10"/>
    <p:sldId id="489" r:id="rId11"/>
    <p:sldId id="492" r:id="rId12"/>
    <p:sldId id="493" r:id="rId13"/>
    <p:sldId id="496" r:id="rId14"/>
    <p:sldId id="514" r:id="rId15"/>
    <p:sldId id="513" r:id="rId16"/>
    <p:sldId id="512" r:id="rId17"/>
    <p:sldId id="333" r:id="rId18"/>
    <p:sldId id="515" r:id="rId19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94694"/>
  </p:normalViewPr>
  <p:slideViewPr>
    <p:cSldViewPr>
      <p:cViewPr varScale="1">
        <p:scale>
          <a:sx n="121" d="100"/>
          <a:sy n="121" d="100"/>
        </p:scale>
        <p:origin x="944" y="1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0D61533D-1E34-E796-DB34-59C61DE54338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15988" y="754063"/>
            <a:ext cx="49609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1509ABB-9990-51C3-EAC9-526B99BA886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355D0D3-92A5-D0C9-B68A-D65E0AFC6A0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238E0CD-8857-21A7-C53B-3F1B2E336B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D57C531-21F9-4838-1D41-097D87692DA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0366314-D701-C7D8-6EF4-AEA9647065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9750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kumimoji="0" sz="1400">
                <a:solidFill>
                  <a:srgbClr val="000000"/>
                </a:solidFill>
              </a:defRPr>
            </a:lvl1pPr>
          </a:lstStyle>
          <a:p>
            <a:fld id="{867044D9-4749-0943-A168-D620D7265742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36D98148-C0C3-D824-B1F2-6E1F9ED7A3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1E6062B-D48E-0D43-A541-F58A380EE40E}" type="slidenum">
              <a:rPr kumimoji="0" lang="ru-RU" altLang="ru-UA" sz="1400">
                <a:solidFill>
                  <a:srgbClr val="000000"/>
                </a:solidFill>
              </a:rPr>
              <a:pPr eaLnBrk="1" hangingPunct="1"/>
              <a:t>1</a:t>
            </a:fld>
            <a:endParaRPr kumimoji="0" lang="ru-RU" altLang="ru-UA" sz="1400">
              <a:solidFill>
                <a:srgbClr val="000000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3E890B0-C310-E238-AFED-67390045C8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08075" y="952500"/>
            <a:ext cx="4579938" cy="3436938"/>
          </a:xfrm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12E7C62-9A11-8866-50EE-EFF2FAF9AE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867044D9-4749-0943-A168-D620D7265742}" type="slidenum">
              <a:rPr lang="ru-RU" altLang="ru-UA" smtClean="0"/>
              <a:pPr/>
              <a:t>17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23014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B9F1D8-FAC8-87F4-6F86-9C5736CE169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B3B4CE-8035-CD97-780B-AF6299219FA6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CD819B-DE59-664D-9849-25B35EA4B2A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48D1F9-7566-5FFC-6D03-A77DB46AB2DB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6D4F9F5-C20C-2227-E92F-1C38D0DB1A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804BB7E-3B09-1A60-AAF5-B4408C49B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9F32C14-EE15-1D26-FD98-4733B8851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6FC6B6C-3CA9-4176-2446-1E486AD66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ACE504E-7FE3-C2E7-C9F0-6F17BDA59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8A1F287-5029-6E83-3909-34E229472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1BD30E7-45FC-08CA-232C-572A3FC718C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F50A897-8FE2-E6D6-AC07-F958029B781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24C3FD1-DB9C-1F94-5A98-B1D3785D2872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4EEF9B9-A09C-1436-0C76-75977FF7587F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8B633FC7-CF10-CE72-1083-E81F10974C4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98A844F8-ADA2-ED81-FCFF-08B0ABFF4D6D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Дата 27">
            <a:extLst>
              <a:ext uri="{FF2B5EF4-FFF2-40B4-BE49-F238E27FC236}">
                <a16:creationId xmlns:a16="http://schemas.microsoft.com/office/drawing/2014/main" id="{9046157C-E3C6-52F0-A0A1-68393887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16">
            <a:extLst>
              <a:ext uri="{FF2B5EF4-FFF2-40B4-BE49-F238E27FC236}">
                <a16:creationId xmlns:a16="http://schemas.microsoft.com/office/drawing/2014/main" id="{5FB552E3-63FD-B89F-F1EC-42BD70C4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8">
            <a:extLst>
              <a:ext uri="{FF2B5EF4-FFF2-40B4-BE49-F238E27FC236}">
                <a16:creationId xmlns:a16="http://schemas.microsoft.com/office/drawing/2014/main" id="{CB97D12C-68FD-2A2B-F940-CDBDEB23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44CDCD8-8DBF-A245-8929-8ADCF4FD38ED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472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282355A0-0F60-CAF4-5790-5A36B4E8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AF972FFF-71F8-C4BC-7205-82F9B90B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BE79028C-89AE-ABF8-76FA-BECC613E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80B2-46A4-654C-B843-EFA7F154F52F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0488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C660A728-6B16-D3D3-3F27-966D3938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AD71967D-D1A3-7E17-0EEF-41A0C6CB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FBECE740-340B-35A9-FA37-810F9E7D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0245-86FE-9845-848D-18FEFC0812A3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407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6">
            <a:extLst>
              <a:ext uri="{FF2B5EF4-FFF2-40B4-BE49-F238E27FC236}">
                <a16:creationId xmlns:a16="http://schemas.microsoft.com/office/drawing/2014/main" id="{E331924C-172A-BD73-066E-207E0647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id="{F72B4F33-53BE-2E2F-B66E-4F22F6081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BE92E-59FA-4E4F-B73A-A93550A732C8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:a16="http://schemas.microsoft.com/office/drawing/2014/main" id="{0A160AC0-4BCC-A306-6AC1-DAB34222BF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9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80F00F-D079-FE22-1C7F-8A95A6A174B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92D36F-3092-66DC-6E9E-C6DB36BD0F6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146D8-E491-A033-1CCE-910A34664F7E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2F6332-2A96-0A21-BC30-1B08C61DEBD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36B6D4B-4CD4-A03A-9F7C-65731954F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3FC8C2F-6C5B-105B-5A80-A191E63C6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E557346-FA54-9F68-41B2-CA756680E2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24A27BF-494A-8911-4644-373CC621A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D912349-D078-7828-01E0-07A5B8A2C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88B915-64BD-270A-B721-0D5CE0FF0BA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F061E4D-DE64-0807-7BE3-4C45BF806C3D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F544E02-48EB-816A-8779-0613E68D06AE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92E0913-70B3-3611-6048-72694E851892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1A19FD0-D3D5-B9A4-5867-9761622B2802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B4F4920-E37D-79FC-7B85-88882D7AF0D4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738207-0F90-FC68-47CA-036DD2597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751EE1DE-E228-4429-DAF6-43E85765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59E0DF01-CE8D-D649-BB12-FEABF75E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C73BDE7E-2DAD-E33D-0A5C-BE729F9B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C5BB75B-80C9-4F40-998C-F3BAA2B08818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671680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7D751A10-2480-3AEC-46F2-1DC247C2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52F0A74F-6D02-ED00-025D-7356F66B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7C98FDEF-EE03-E6AE-31FF-B851745A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315C8-02A0-374C-B5F9-6C23A088F6AD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60131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10C9BB59-3E36-CCD4-D49A-7BE8A74C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BFB85AC7-E0C1-45E6-43DE-5A0FD15C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3C0F26DE-E5AD-F583-BD0F-80BE6BAC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F95F0-7E79-FD4E-BCED-84C01D677798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24783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>
            <a:extLst>
              <a:ext uri="{FF2B5EF4-FFF2-40B4-BE49-F238E27FC236}">
                <a16:creationId xmlns:a16="http://schemas.microsoft.com/office/drawing/2014/main" id="{A083D22E-D34F-7828-EEEC-47EB87B5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AAC3F910-31E1-8CDF-B855-EFEE694E7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6862A1-2771-6D4E-A683-DF9B436D8D9A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id="{F870D18C-9807-D019-C60D-019D7EA6D7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6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0F4E1903-51D4-1479-4FDE-53852BA3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0EC1F2-FED3-FA7E-FC64-935E39F9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563FEA56-9A07-762F-0CD6-9744F2B4F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755E0-042D-6C46-B85F-EC1800995AAA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13580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DC8B5F5-CC8B-87CB-5A5B-291883E5D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125A451-4995-0122-249C-5883F109E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6" name="Прямая соединительная линия 17">
            <a:extLst>
              <a:ext uri="{FF2B5EF4-FFF2-40B4-BE49-F238E27FC236}">
                <a16:creationId xmlns:a16="http://schemas.microsoft.com/office/drawing/2014/main" id="{2A6AE0EB-0ED1-2A9D-707E-BFAD6590B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7" name="Прямая соединительная линия 18">
            <a:extLst>
              <a:ext uri="{FF2B5EF4-FFF2-40B4-BE49-F238E27FC236}">
                <a16:creationId xmlns:a16="http://schemas.microsoft.com/office/drawing/2014/main" id="{9D168756-ACAD-9821-7687-CD066B568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8525447-8E2B-BD98-8969-A6224768062B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Прямая соединительная линия 20">
            <a:extLst>
              <a:ext uri="{FF2B5EF4-FFF2-40B4-BE49-F238E27FC236}">
                <a16:creationId xmlns:a16="http://schemas.microsoft.com/office/drawing/2014/main" id="{F4D7FA69-6915-055E-D43D-A433F4C01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5B83923-001C-787F-7902-3A97636F592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20">
            <a:extLst>
              <a:ext uri="{FF2B5EF4-FFF2-40B4-BE49-F238E27FC236}">
                <a16:creationId xmlns:a16="http://schemas.microsoft.com/office/drawing/2014/main" id="{98B83FD5-9D35-9603-E2FF-0EE4FC0F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1">
            <a:extLst>
              <a:ext uri="{FF2B5EF4-FFF2-40B4-BE49-F238E27FC236}">
                <a16:creationId xmlns:a16="http://schemas.microsoft.com/office/drawing/2014/main" id="{4FABD3C4-E7BE-C5C4-7750-7926D28271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AAF2A-27A7-EB4F-A842-335F8F90D814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13" name="Нижний колонтитул 22">
            <a:extLst>
              <a:ext uri="{FF2B5EF4-FFF2-40B4-BE49-F238E27FC236}">
                <a16:creationId xmlns:a16="http://schemas.microsoft.com/office/drawing/2014/main" id="{38620315-AAF3-F54A-51ED-EDEFCCF019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96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357D79A-3329-52EA-1ACA-32436DC1F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8174858-414F-D49A-16DB-17F5FAAFE1D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7" name="Прямая соединительная линия 17">
            <a:extLst>
              <a:ext uri="{FF2B5EF4-FFF2-40B4-BE49-F238E27FC236}">
                <a16:creationId xmlns:a16="http://schemas.microsoft.com/office/drawing/2014/main" id="{613CA5F0-A87A-BC49-5E8D-269F03CB4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10CCCD-FA6D-35BC-1573-069A2F5A8A1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Прямая соединительная линия 19">
            <a:extLst>
              <a:ext uri="{FF2B5EF4-FFF2-40B4-BE49-F238E27FC236}">
                <a16:creationId xmlns:a16="http://schemas.microsoft.com/office/drawing/2014/main" id="{9D34276A-9FA6-1621-D2C0-DF4AC677D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28D9663-2C03-5A53-2166-EDE50CF51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1" name="Прямая соединительная линия 23">
            <a:extLst>
              <a:ext uri="{FF2B5EF4-FFF2-40B4-BE49-F238E27FC236}">
                <a16:creationId xmlns:a16="http://schemas.microsoft.com/office/drawing/2014/main" id="{FD3F2CD5-4093-1ACA-6868-4B8477802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>
            <a:extLst>
              <a:ext uri="{FF2B5EF4-FFF2-40B4-BE49-F238E27FC236}">
                <a16:creationId xmlns:a16="http://schemas.microsoft.com/office/drawing/2014/main" id="{F33A5CB0-727A-F046-A86F-82B8947E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C39D6A9B-D2DD-1854-E44E-83CF97EA9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1D6340-FB03-F043-813B-78174EAC2CE5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14" name="Нижний колонтитул 20">
            <a:extLst>
              <a:ext uri="{FF2B5EF4-FFF2-40B4-BE49-F238E27FC236}">
                <a16:creationId xmlns:a16="http://schemas.microsoft.com/office/drawing/2014/main" id="{80DB659D-5846-1D59-D201-B57E3AEE6F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5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444780A-7505-F4D2-06B0-38C8AA65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6E566E4F-E2FA-4D83-70AC-73174A2E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>
            <a:extLst>
              <a:ext uri="{FF2B5EF4-FFF2-40B4-BE49-F238E27FC236}">
                <a16:creationId xmlns:a16="http://schemas.microsoft.com/office/drawing/2014/main" id="{8D12E4E2-8B99-C4EF-F441-3FA309FA9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en-US" altLang="ru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75B3886A-C42C-67AE-B0D4-56DFAF0ED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A44B5F-15C6-ECD5-7CDC-1F3F11F3F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8D6AEC5-3ECB-944B-7F25-F4078FEAD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32" name="Прямая соединительная линия 8">
            <a:extLst>
              <a:ext uri="{FF2B5EF4-FFF2-40B4-BE49-F238E27FC236}">
                <a16:creationId xmlns:a16="http://schemas.microsoft.com/office/drawing/2014/main" id="{9B568205-BDD2-8C75-C23F-C2F3566F6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51559F-9D77-C319-37B4-CA37AED9AB7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34" name="Прямая соединительная линия 10">
            <a:extLst>
              <a:ext uri="{FF2B5EF4-FFF2-40B4-BE49-F238E27FC236}">
                <a16:creationId xmlns:a16="http://schemas.microsoft.com/office/drawing/2014/main" id="{2780D8DA-953B-4018-CE2F-17068771C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4A8DC6D-A7A2-1B94-D2B4-817A1F6F306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ED86453B-275C-77A0-0C26-199D75D25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FFFFFF"/>
                </a:solidFill>
              </a:defRPr>
            </a:lvl1pPr>
          </a:lstStyle>
          <a:p>
            <a:fld id="{8AF3549A-705F-D840-A7A4-80AA43984537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65" r:id="rId4"/>
    <p:sldLayoutId id="2147483966" r:id="rId5"/>
    <p:sldLayoutId id="2147483973" r:id="rId6"/>
    <p:sldLayoutId id="2147483967" r:id="rId7"/>
    <p:sldLayoutId id="2147483974" r:id="rId8"/>
    <p:sldLayoutId id="2147483975" r:id="rId9"/>
    <p:sldLayoutId id="2147483968" r:id="rId10"/>
    <p:sldLayoutId id="2147483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rasotaimedicina.ru/diseases/infectious/HI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208BC79-92A0-4023-7416-FBA806EF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3789363"/>
            <a:ext cx="84931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UA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90816D4-D8AB-F5AF-1E6B-292DEA6E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69160"/>
            <a:ext cx="4176464" cy="12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</a:pPr>
            <a:r>
              <a:rPr kumimoji="0" lang="ru-RU" altLang="ru-UA" sz="2000" dirty="0">
                <a:solidFill>
                  <a:srgbClr val="0000CC"/>
                </a:solidFill>
                <a:cs typeface="Times New Roman" panose="02020603050405020304" pitchFamily="18" charset="0"/>
              </a:rPr>
              <a:t>к.м.н., доцент Трофимец Е.К.</a:t>
            </a:r>
          </a:p>
          <a:p>
            <a:pPr eaLnBrk="1" hangingPunct="1">
              <a:spcBef>
                <a:spcPts val="1125"/>
              </a:spcBef>
              <a:buSzPct val="100000"/>
            </a:pPr>
            <a:r>
              <a:rPr kumimoji="0" lang="ru-RU" altLang="ru-UA" sz="2000" dirty="0">
                <a:solidFill>
                  <a:srgbClr val="0000CC"/>
                </a:solidFill>
                <a:cs typeface="Times New Roman" panose="02020603050405020304" pitchFamily="18" charset="0"/>
              </a:rPr>
              <a:t>к.м.н., доцент </a:t>
            </a:r>
            <a:r>
              <a:rPr kumimoji="0" lang="ru-RU" altLang="ru-UA" sz="2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Осипенкова</a:t>
            </a:r>
            <a:r>
              <a:rPr kumimoji="0" lang="ru-RU" altLang="ru-UA" sz="2000" dirty="0">
                <a:solidFill>
                  <a:srgbClr val="0000CC"/>
                </a:solidFill>
                <a:cs typeface="Times New Roman" panose="02020603050405020304" pitchFamily="18" charset="0"/>
              </a:rPr>
              <a:t> Т.С.</a:t>
            </a:r>
          </a:p>
          <a:p>
            <a:pPr eaLnBrk="1" hangingPunct="1">
              <a:spcBef>
                <a:spcPts val="1125"/>
              </a:spcBef>
              <a:buSzPct val="100000"/>
            </a:pPr>
            <a:endParaRPr kumimoji="0" lang="ru-RU" altLang="ru-UA" sz="20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9C569F4C-7E21-B731-A06F-6EC25E94CF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556791"/>
            <a:ext cx="7989888" cy="313268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 anchorCtr="0"/>
          <a:lstStyle/>
          <a:p>
            <a:pPr algn="ctr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ru-RU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ОППОРТУНИСТИЧЕСКИЕ ЗАБОЛЕВАНИЯ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ПОЛОСТИ РТА 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ВИЧ-ИНФЕКЦИИ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F5A13-6ED3-6CFD-1FB9-75767B0071B3}"/>
              </a:ext>
            </a:extLst>
          </p:cNvPr>
          <p:cNvSpPr txBox="1"/>
          <p:nvPr/>
        </p:nvSpPr>
        <p:spPr>
          <a:xfrm>
            <a:off x="179512" y="3326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dirty="0"/>
              <a:t>Донецкий государственный медицинский университет </a:t>
            </a:r>
          </a:p>
          <a:p>
            <a:pPr algn="ctr"/>
            <a:r>
              <a:rPr lang="ru-UA" dirty="0"/>
              <a:t>им. М. Горького</a:t>
            </a:r>
          </a:p>
          <a:p>
            <a:pPr algn="ctr"/>
            <a:r>
              <a:rPr lang="ru-UA" dirty="0"/>
              <a:t>Кафедра стоматологии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22738-F0FB-8E62-884A-07FE91ABFA42}"/>
              </a:ext>
            </a:extLst>
          </p:cNvPr>
          <p:cNvSpPr txBox="1"/>
          <p:nvPr/>
        </p:nvSpPr>
        <p:spPr>
          <a:xfrm>
            <a:off x="3886746" y="60692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dirty="0"/>
              <a:t>2026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8CCC2-A417-C9F0-ACEB-24B5D04E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НАИБОЛЕЕ ЧАСТЫЕ ПРИЧИНЫ </a:t>
            </a:r>
            <a:b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НАРУШЕНИЯ ИММУННОГО СТАТУСА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FC83E-29E6-C9BB-2609-AF8B76405F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141168"/>
          </a:xfrm>
        </p:spPr>
        <p:txBody>
          <a:bodyPr/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Хроническая соматическая патология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Угнетение активности клеточного и гуморального иммунитета происходит при эндокринных заболеваниях (сахарный диабет, гипотиреоз), почечной недостаточности, тяжелых воспалительных патологиях ЖКТ</a:t>
            </a:r>
          </a:p>
          <a:p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Ятрогенные факторы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Применение цитостатиков и других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иммуно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-супрессоров является важным предиктором развития оппортунистических инфекций. Подобная ситуация наблюдается в группе пациентов после лучевой терапии, трансплантации органов и костного мозга</a:t>
            </a:r>
          </a:p>
          <a:p>
            <a:endParaRPr lang="ru-RU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1328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DDAAF-4879-7A9E-CAFC-5A387916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НАИБОЛЕЕ ЧАСТЫЕ ПРИЧИНЫ </a:t>
            </a:r>
            <a:b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НАРУШЕНИЯ ИММУННОГО СТАТУСА</a:t>
            </a: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1278C-3231-CF81-55E4-5B4399ED0D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Первичные иммунодефициты</a:t>
            </a:r>
            <a:endParaRPr lang="ru-RU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эту группу относят все виды иммунной недостаточности, которые имеют генетический характер или возникают внутриутробно под влиянием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тератогенов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Первичные иммунодефициты манифестируют в раннем детском возрасте и  проявляются затяжными оппортунистическими болезнями, которые с трудом поддаются лечению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9733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4055B-DBBB-928F-CC82-2A60C954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общие особенности возбудителей оппортунистических инфекций</a:t>
            </a:r>
            <a:endParaRPr lang="ru-UA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9D0B9-C526-D0AD-2FF6-622ACBF850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fontAlgn="base"/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возможность длительного и даже пожизненного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персистирования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организме человека</a:t>
            </a:r>
          </a:p>
          <a:p>
            <a:pPr algn="just" fontAlgn="base"/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внутриклеточное паразитирование</a:t>
            </a:r>
          </a:p>
          <a:p>
            <a:pPr algn="just" fontAlgn="base"/>
            <a:r>
              <a:rPr lang="ru-RU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склонность к поражению клеток моноцитарно-макрофагальной системы</a:t>
            </a: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6090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F2261-7C63-BF91-1D59-07FC368A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36" y="142924"/>
            <a:ext cx="7467600" cy="1012974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классификация </a:t>
            </a: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оппортунистических инфекций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4C2D5-779E-D719-387C-ED2BB8717B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5463" y="1340768"/>
            <a:ext cx="8003232" cy="5141168"/>
          </a:xfrm>
        </p:spPr>
        <p:txBody>
          <a:bodyPr/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Вирусные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Реактивация латентных возбудителей на фоне иммунодефицита типична для представителей семейства герпесвирусов: цитомегаловируса, вируса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Варицелла-Зостер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герпесвируса 8-го типа, ассоциированного с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саркомой Капоши</a:t>
            </a:r>
            <a:endParaRPr lang="ru-RU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A1B24-405B-0FCB-EEF1-B99427C3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9" b="31902"/>
          <a:stretch>
            <a:fillRect/>
          </a:stretch>
        </p:blipFill>
        <p:spPr bwMode="auto">
          <a:xfrm>
            <a:off x="2833492" y="3936807"/>
            <a:ext cx="3267174" cy="255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F869C-1017-4C22-CD06-3BCB23B4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классификация </a:t>
            </a: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оппортунистических инфекций</a:t>
            </a:r>
            <a:endParaRPr lang="ru-UA" dirty="0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5E6D5AFE-2E83-7EA3-0320-15FBC5E5BFE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389794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6FC8C-6F33-8A87-0894-8E781D96692A}"/>
              </a:ext>
            </a:extLst>
          </p:cNvPr>
          <p:cNvSpPr txBox="1"/>
          <p:nvPr/>
        </p:nvSpPr>
        <p:spPr>
          <a:xfrm>
            <a:off x="6084168" y="56612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UA" dirty="0"/>
              <a:t>аркома Капоши</a:t>
            </a:r>
          </a:p>
        </p:txBody>
      </p:sp>
    </p:spTree>
    <p:extLst>
      <p:ext uri="{BB962C8B-B14F-4D97-AF65-F5344CB8AC3E}">
        <p14:creationId xmlns:p14="http://schemas.microsoft.com/office/powerpoint/2010/main" val="108175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F2261-7C63-BF91-1D59-07FC368A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36" y="142924"/>
            <a:ext cx="7467600" cy="1012974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классификация </a:t>
            </a: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оппортунистических инфекций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4C2D5-779E-D719-387C-ED2BB8717B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5463" y="1340768"/>
            <a:ext cx="8003232" cy="5141168"/>
          </a:xfrm>
        </p:spPr>
        <p:txBody>
          <a:bodyPr/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Бактериальные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 оппортунистическим относят инфекции, вызванные микобактериями туберкулеза и атипичными микобактериями (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MAC)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Также у ВИЧ-инфицированных пациентов встречаются стафилококковые инвазии,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</a:rPr>
              <a:t>бартонеллез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 и 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</a:rPr>
              <a:t>клостридиоз</a:t>
            </a:r>
            <a:endParaRPr lang="ru-RU" b="0" i="0" u="none" strike="noStrike" dirty="0">
              <a:effectLst/>
              <a:latin typeface="arial" panose="020B0604020202020204" pitchFamily="34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Протозойные инвазии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Большую опасность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иммунокомпрометированных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пациентов представляют церебральный токсоплазмоз,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криптоспоридиоз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микроспоридиоз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6395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F2261-7C63-BF91-1D59-07FC368A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классификация </a:t>
            </a: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оппортунистических инфекций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4C2D5-779E-D719-387C-ED2BB8717B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Микозы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just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Наиболее часто встречающийся возбудитель данной группы – грибки рода кандида, которые вызывают до 64% микозов у ВИЧ-инфицированных. К грибковым инфекциям, часто поражающим организм ВИЧ-инфицированных пациентов, также относятся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пневмоцитоз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криптококкоз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гистоплазмоз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 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3CA8FF6-1461-2486-D685-DF8CE28D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10211"/>
            <a:ext cx="3325763" cy="224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9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3A1C0A64-1851-DDA4-4A7D-D4848D93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48713" y="-603250"/>
            <a:ext cx="73025" cy="342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F116C4FB-7296-CA30-C019-3E710BC2B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/>
          </a:p>
        </p:txBody>
      </p:sp>
      <p:pic>
        <p:nvPicPr>
          <p:cNvPr id="12292" name="Picture 4" descr="Untitled">
            <a:extLst>
              <a:ext uri="{FF2B5EF4-FFF2-40B4-BE49-F238E27FC236}">
                <a16:creationId xmlns:a16="http://schemas.microsoft.com/office/drawing/2014/main" id="{4E2E81B1-4AB7-041E-146C-3BC3A0FF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4B32ED-A65D-0DB8-E698-A8291BFBE0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</a:rPr>
              <a:t>С</a:t>
            </a:r>
            <a:r>
              <a:rPr lang="ru-UA" sz="4400" dirty="0">
                <a:solidFill>
                  <a:srgbClr val="FF0000"/>
                </a:solidFill>
              </a:rPr>
              <a:t>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7459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749FE3-4B3C-F3CE-7A80-F22ADA4B3D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7467600" cy="4873752"/>
          </a:xfrm>
        </p:spPr>
        <p:txBody>
          <a:bodyPr/>
          <a:lstStyle/>
          <a:p>
            <a:r>
              <a:rPr lang="ru-RU" dirty="0"/>
              <a:t>Э</a:t>
            </a:r>
            <a:r>
              <a:rPr lang="ru-UA" dirty="0"/>
              <a:t>пидемическая ситуация по ВИЧ в мире продолжает оставаться напряженной</a:t>
            </a:r>
          </a:p>
          <a:p>
            <a:r>
              <a:rPr lang="ru-RU" dirty="0"/>
              <a:t>По данным объединенной программы ООН по ВИЧ/СПИД (</a:t>
            </a:r>
            <a:r>
              <a:rPr lang="en-US" dirty="0"/>
              <a:t>UNAIDS), </a:t>
            </a:r>
            <a:r>
              <a:rPr lang="ru-RU" dirty="0"/>
              <a:t>в 2020 г. общемировое число людей, живущих с ВИЧ, составило 37,7 (30,2–45,1) млн. </a:t>
            </a:r>
          </a:p>
          <a:p>
            <a:r>
              <a:rPr lang="ru-RU" dirty="0"/>
              <a:t>Количество новых случаев ВИЧ-инфекции в мире в 2020 г. составило 1,5 (1,0– 2,0) млн и за последние 5 лет снизилось (в 2015 г. выявлено 1,8 (1,3–2,4) млн случаев).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7D979-81DB-7480-6F89-264271BCABBF}"/>
              </a:ext>
            </a:extLst>
          </p:cNvPr>
          <p:cNvSpPr txBox="1"/>
          <p:nvPr/>
        </p:nvSpPr>
        <p:spPr>
          <a:xfrm>
            <a:off x="611560" y="40892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b="1" dirty="0">
                <a:solidFill>
                  <a:srgbClr val="FF0000"/>
                </a:solidFill>
              </a:rPr>
              <a:t>ЭПИДЕМИОЛОГИЯ ВИЧ-ИНФЕКЦИИ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690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CECFC-5247-23B5-212A-8574D290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UA" b="1" dirty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0DCA5-F9FD-95A4-BF0E-99936D04D8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ru-RU" dirty="0"/>
              <a:t>Проблема ВИЧ-инфекции в Российской Федерации в настоящее время продолжает сохранять свою актуальность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r>
              <a:rPr lang="ru-RU" dirty="0"/>
              <a:t>Несмотря на некоторое замедление темпа прироста новых случаев болезни, общее число ВИЧ-инфицированных продолжает расти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Одновременно с этим остается значимой доля больных с впервые поставленным диагнозом на стадии вторичных заболеваний с клиническими проявлениями оппортунистических инфекций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3258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F1404-E25B-DEDA-2324-25FB3DA0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11" y="384048"/>
            <a:ext cx="7467600" cy="888104"/>
          </a:xfrm>
        </p:spPr>
        <p:txBody>
          <a:bodyPr>
            <a:normAutofit fontScale="90000"/>
          </a:bodyPr>
          <a:lstStyle/>
          <a:p>
            <a:pPr algn="ctr"/>
            <a:r>
              <a:rPr lang="ru-UA" b="1" dirty="0">
                <a:solidFill>
                  <a:srgbClr val="FF0000"/>
                </a:solidFill>
              </a:rPr>
              <a:t>ЭПИДЕМИОЛОГИЯ ВИЧ-ИНФЕКЦИИ В РОССИИ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575A9-C9F5-E459-2F90-DAA7000E52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320480"/>
          </a:xfrm>
        </p:spPr>
        <p:txBody>
          <a:bodyPr/>
          <a:lstStyle/>
          <a:p>
            <a:r>
              <a:rPr lang="ru-RU" b="0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Согласно данным ФБУН ЦНИИ Эпидемиологии Роспотребнадзора, на конец 2025 года в России проживало </a:t>
            </a:r>
            <a:r>
              <a:rPr lang="ru-RU" b="1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1 232 070 человек</a:t>
            </a:r>
            <a:r>
              <a:rPr lang="ru-RU" b="0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 с лабораторно подтвержденным диагнозом ВИЧ-инфекция</a:t>
            </a:r>
            <a:endParaRPr lang="ru-UA" dirty="0"/>
          </a:p>
          <a:p>
            <a:r>
              <a:rPr lang="ru-RU" b="0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В 2025 г. в Российской Федерации было зарегистрировано </a:t>
            </a:r>
            <a:r>
              <a:rPr lang="ru-RU" b="1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45 638 новых случаев </a:t>
            </a:r>
            <a:r>
              <a:rPr lang="ru-RU" b="0" i="0" dirty="0">
                <a:solidFill>
                  <a:srgbClr val="575656"/>
                </a:solidFill>
                <a:effectLst/>
                <a:latin typeface="Roboto" panose="02000000000000000000" pitchFamily="2" charset="0"/>
              </a:rPr>
              <a:t>болезни, вызванной вирусом иммунодефицита человека. </a:t>
            </a:r>
          </a:p>
          <a:p>
            <a:r>
              <a:rPr lang="ru-RU" dirty="0"/>
              <a:t>При этом кумулятивное число людей, живущих с ВИЧ, за этот период увеличилось в 2,4 раза</a:t>
            </a:r>
          </a:p>
          <a:p>
            <a:pPr marL="0" indent="0">
              <a:buNone/>
            </a:pPr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27F9E-D25E-5C24-F62F-A5D05E271756}"/>
              </a:ext>
            </a:extLst>
          </p:cNvPr>
          <p:cNvSpPr txBox="1"/>
          <p:nvPr/>
        </p:nvSpPr>
        <p:spPr>
          <a:xfrm>
            <a:off x="2123728" y="6320063"/>
            <a:ext cx="632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zdravresource.ru</a:t>
            </a:r>
            <a:r>
              <a:rPr lang="en-US" sz="1400" dirty="0"/>
              <a:t>/</a:t>
            </a:r>
            <a:r>
              <a:rPr lang="en-US" sz="1400" dirty="0" err="1"/>
              <a:t>analitycs</a:t>
            </a:r>
            <a:r>
              <a:rPr lang="en-US" sz="1400" dirty="0"/>
              <a:t>/epidemiologiya-vich-v-rossii-v-2025-godu/</a:t>
            </a:r>
            <a:endParaRPr lang="ru-UA" sz="1400" dirty="0"/>
          </a:p>
        </p:txBody>
      </p:sp>
    </p:spTree>
    <p:extLst>
      <p:ext uri="{BB962C8B-B14F-4D97-AF65-F5344CB8AC3E}">
        <p14:creationId xmlns:p14="http://schemas.microsoft.com/office/powerpoint/2010/main" val="88373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45025-3B94-76C1-9C07-F8AD7719D4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352928" cy="640871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причиной летальных исходов у людей, живущих с ВИЧ, являются вторичные инфекции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Выяснение структуры оппортунистических заболеваний у людей, живущих с ВИЧ, важно для понимания эффективности диагностических исследований, результативности проведения профилактических мероприятий, прогноза развития возможной патологии у конкретного пациента 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клинический полиморфизм и отсутствие специфических симптомов, диагностика и лечение оппортунистических болезней представляет серьезную мультидисциплинарную проблему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8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A14955-40CB-F93E-D817-D7658A82A2F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764704"/>
            <a:ext cx="7467600" cy="4873752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Оппортунистические инфекции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– это большая группа инфекционных заболеваний, которые развиваются у пациентов с различными типами иммунодефицитов и нехарактерны для людей с нормальным иммунным статусом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Патологии поражают любую систему органов и вызывают соответствующую симптоматику </a:t>
            </a:r>
            <a:endParaRPr lang="ru-UA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F8717EF-DCD4-65D2-19F7-FDD47D1A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3239740" cy="22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2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A4A33D-744F-D276-D0FA-E66FAA8471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манифестации оппортунистических инфекций необходимо заражение патогенными микроорганизмами: вирусами, бактериями, грибками или простейшими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Известно более 20 типичных возбудителей оппортунистических инфекций 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Болезнь возникает при активации латентного очага, реже выступает следствием текущего заражения </a:t>
            </a:r>
          </a:p>
        </p:txBody>
      </p:sp>
    </p:spTree>
    <p:extLst>
      <p:ext uri="{BB962C8B-B14F-4D97-AF65-F5344CB8AC3E}">
        <p14:creationId xmlns:p14="http://schemas.microsoft.com/office/powerpoint/2010/main" val="174589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C98D04-D932-40AE-DC93-323BD82179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247873"/>
            <a:ext cx="7467600" cy="5421216"/>
          </a:xfrm>
        </p:spPr>
        <p:txBody>
          <a:bodyPr/>
          <a:lstStyle/>
          <a:p>
            <a:pPr marL="0" indent="0" algn="ctr">
              <a:buNone/>
            </a:pPr>
            <a:endParaRPr lang="ru-UA" dirty="0">
              <a:solidFill>
                <a:srgbClr val="FF0000"/>
              </a:solidFill>
            </a:endParaRPr>
          </a:p>
          <a:p>
            <a:r>
              <a:rPr lang="ru-RU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ВИЧ-инфекция</a:t>
            </a:r>
            <a:r>
              <a:rPr lang="ru-RU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strike="noStrike" dirty="0">
                <a:effectLst/>
                <a:latin typeface="arial" panose="020B0604020202020204" pitchFamily="34" charset="0"/>
              </a:rPr>
              <a:t>– одна из самых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частых причин снижения иммунитета. На этапе снижения числа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CD4-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клеток риск развития оппортунистических инфекций резко возрастает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ппортунистические инфекции у ВИЧ- инфицированных пациентов  относятся к СПИД-индикаторным патологиям и позволяют  определить стадию заболевания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подтвержденном диагнозе</a:t>
            </a:r>
            <a:endParaRPr lang="ru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6ED14-362B-5ED6-8AB7-23E131AB167D}"/>
              </a:ext>
            </a:extLst>
          </p:cNvPr>
          <p:cNvSpPr txBox="1"/>
          <p:nvPr/>
        </p:nvSpPr>
        <p:spPr>
          <a:xfrm>
            <a:off x="899592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НАИБОЛЕЕ ЧАСТЫЕ ПРИЧИНЫ </a:t>
            </a: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НАРУШЕНИЯ ИММУННОГО СТАТУСА</a:t>
            </a:r>
            <a:endParaRPr lang="ru-UA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F0C86A5-70B9-B52C-F6EE-CF58A0C4A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" r="4938"/>
          <a:stretch>
            <a:fillRect/>
          </a:stretch>
        </p:blipFill>
        <p:spPr bwMode="auto">
          <a:xfrm>
            <a:off x="5940152" y="4424325"/>
            <a:ext cx="2769766" cy="222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0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1BE77-AF26-35FC-B547-64D049C0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008112"/>
          </a:xfrm>
        </p:spPr>
        <p:txBody>
          <a:bodyPr>
            <a:normAutofit fontScale="90000"/>
          </a:bodyPr>
          <a:lstStyle/>
          <a:p>
            <a:pPr marL="0" indent="0" algn="ctr"/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НАИБОЛЕЕ ЧАСТЫЕ ПРИЧИНЫ </a:t>
            </a:r>
            <a:b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ru-RU" sz="27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НАРУШЕНИЯ ИММУННОГО СТАТУСА</a:t>
            </a:r>
            <a:endParaRPr lang="ru-UA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EC1E9-6F92-7FA3-2238-A08A898AE2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Злокачественные новообразования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Патофизиология любого опухолевого процесса предполагает угнетение собственной иммунной системы пациента и снижение ее ответа на чужеродные агенты.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этом уменьшается число Т-клеток, угнетаются процессы фагоцитоза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Проблема наиболее выражена при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гемобластозах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– лейкозах и лимфомах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61743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3588</TotalTime>
  <Words>742</Words>
  <Application>Microsoft Macintosh PowerPoint</Application>
  <PresentationFormat>Экран (4:3)</PresentationFormat>
  <Paragraphs>85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Century Schoolbook</vt:lpstr>
      <vt:lpstr>Wingdings</vt:lpstr>
      <vt:lpstr>Wingdings 2</vt:lpstr>
      <vt:lpstr>Tahoma</vt:lpstr>
      <vt:lpstr>Arial Unicode MS</vt:lpstr>
      <vt:lpstr>Verdana</vt:lpstr>
      <vt:lpstr>Arial Cyr</vt:lpstr>
      <vt:lpstr>Comic Sans MS</vt:lpstr>
      <vt:lpstr>Эркер</vt:lpstr>
      <vt:lpstr>   ОППОРТУНИСТИЧЕСКИЕ ЗАБОЛЕВАНИЯ ПОЛОСТИ РТА  ПРИ ВИЧ-ИНФЕКЦИИ</vt:lpstr>
      <vt:lpstr>Презентация PowerPoint</vt:lpstr>
      <vt:lpstr>АКТУАЛЬНОСТЬ</vt:lpstr>
      <vt:lpstr>ЭПИДЕМИОЛОГИЯ ВИЧ-ИНФЕКЦИИ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НАИБОЛЕЕ ЧАСТЫЕ ПРИЧИНЫ  НАРУШЕНИЯ ИММУННОГО СТАТУСА</vt:lpstr>
      <vt:lpstr>НАИБОЛЕЕ ЧАСТЫЕ ПРИЧИНЫ  НАРУШЕНИЯ ИММУННОГО СТАТУСА</vt:lpstr>
      <vt:lpstr>НАИБОЛЕЕ ЧАСТЫЕ ПРИЧИНЫ  НАРУШЕНИЯ ИММУННОГО СТАТУСА</vt:lpstr>
      <vt:lpstr>общие особенности возбудителей оппортунистических инфекций</vt:lpstr>
      <vt:lpstr>классификация  оппортунистических инфекций</vt:lpstr>
      <vt:lpstr>классификация  оппортунистических инфекций</vt:lpstr>
      <vt:lpstr>классификация  оппортунистических инфекций</vt:lpstr>
      <vt:lpstr>классификация  оппортунистических инфекций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ЛАКАЛУТ В КОМПЛЕКСНОЙ ГИГИЕНЕ ПОЛОСТИ РТА ПРИ ПАТОЛОГИИ ПАРОДОНТА</dc:title>
  <dc:creator>trophimets</dc:creator>
  <cp:lastModifiedBy>Microsoft Office User</cp:lastModifiedBy>
  <cp:revision>738</cp:revision>
  <cp:lastPrinted>2013-07-10T17:58:50Z</cp:lastPrinted>
  <dcterms:created xsi:type="dcterms:W3CDTF">2006-05-14T12:14:02Z</dcterms:created>
  <dcterms:modified xsi:type="dcterms:W3CDTF">2026-06-06T19:48:59Z</dcterms:modified>
</cp:coreProperties>
</file>