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6" r:id="rId2"/>
    <p:sldId id="525" r:id="rId3"/>
    <p:sldId id="526" r:id="rId4"/>
    <p:sldId id="527" r:id="rId5"/>
    <p:sldId id="530" r:id="rId6"/>
    <p:sldId id="570" r:id="rId7"/>
    <p:sldId id="531" r:id="rId8"/>
    <p:sldId id="572" r:id="rId9"/>
    <p:sldId id="573" r:id="rId10"/>
    <p:sldId id="563" r:id="rId11"/>
    <p:sldId id="564" r:id="rId12"/>
    <p:sldId id="537" r:id="rId13"/>
    <p:sldId id="546" r:id="rId14"/>
    <p:sldId id="538" r:id="rId15"/>
    <p:sldId id="575" r:id="rId16"/>
    <p:sldId id="541" r:id="rId17"/>
    <p:sldId id="547" r:id="rId18"/>
    <p:sldId id="561" r:id="rId19"/>
    <p:sldId id="549" r:id="rId20"/>
    <p:sldId id="552" r:id="rId21"/>
    <p:sldId id="553" r:id="rId22"/>
    <p:sldId id="554" r:id="rId23"/>
    <p:sldId id="576" r:id="rId24"/>
    <p:sldId id="555" r:id="rId25"/>
    <p:sldId id="556" r:id="rId26"/>
    <p:sldId id="577" r:id="rId27"/>
    <p:sldId id="579" r:id="rId28"/>
    <p:sldId id="505" r:id="rId29"/>
    <p:sldId id="275"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katerina Tsapieva" initials="E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p:cViewPr varScale="1">
        <p:scale>
          <a:sx n="117" d="100"/>
          <a:sy n="117" d="100"/>
        </p:scale>
        <p:origin x="14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ru-RU" sz="1400" b="0"/>
              <a:t>Достижение и сохранение регулярного менструального цикла  при терапии микронизированным прогестероном</a:t>
            </a:r>
          </a:p>
        </c:rich>
      </c:tx>
      <c:overlay val="0"/>
      <c:spPr>
        <a:noFill/>
        <a:ln>
          <a:noFill/>
        </a:ln>
        <a:effectLst/>
      </c:spPr>
    </c:title>
    <c:autoTitleDeleted val="0"/>
    <c:plotArea>
      <c:layout/>
      <c:barChart>
        <c:barDir val="col"/>
        <c:grouping val="stacked"/>
        <c:varyColors val="0"/>
        <c:ser>
          <c:idx val="0"/>
          <c:order val="0"/>
          <c:tx>
            <c:strRef>
              <c:f>Лист1!$B$1</c:f>
              <c:strCache>
                <c:ptCount val="1"/>
                <c:pt idx="0">
                  <c:v>Норма (пациенты)</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Лист1!$A$2:$A$4</c:f>
              <c:strCache>
                <c:ptCount val="3"/>
                <c:pt idx="0">
                  <c:v>До лечения</c:v>
                </c:pt>
                <c:pt idx="1">
                  <c:v>После проведенного лечения</c:v>
                </c:pt>
                <c:pt idx="2">
                  <c:v>Через 6 менструальных циклов после окончания лечения</c:v>
                </c:pt>
              </c:strCache>
            </c:strRef>
          </c:cat>
          <c:val>
            <c:numRef>
              <c:f>Лист1!$B$2:$B$4</c:f>
              <c:numCache>
                <c:formatCode>General</c:formatCode>
                <c:ptCount val="3"/>
                <c:pt idx="1">
                  <c:v>746</c:v>
                </c:pt>
                <c:pt idx="2">
                  <c:v>657</c:v>
                </c:pt>
              </c:numCache>
            </c:numRef>
          </c:val>
          <c:extLst>
            <c:ext xmlns:c16="http://schemas.microsoft.com/office/drawing/2014/chart" uri="{C3380CC4-5D6E-409C-BE32-E72D297353CC}">
              <c16:uniqueId val="{00000000-73C7-4C73-BE48-F0FDADB7D5B8}"/>
            </c:ext>
          </c:extLst>
        </c:ser>
        <c:ser>
          <c:idx val="1"/>
          <c:order val="1"/>
          <c:tx>
            <c:strRef>
              <c:f>Лист1!$C$1</c:f>
              <c:strCache>
                <c:ptCount val="1"/>
                <c:pt idx="0">
                  <c:v>Патология (пациенты)</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1"/>
              <c:layout>
                <c:manualLayout>
                  <c:x val="-3.972342487236968E-3"/>
                  <c:y val="-3.09887778871889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C7-4C73-BE48-F0FDADB7D5B8}"/>
                </c:ext>
              </c:extLst>
            </c:dLbl>
            <c:dLbl>
              <c:idx val="2"/>
              <c:layout>
                <c:manualLayout>
                  <c:x val="-5.9585137308553479E-3"/>
                  <c:y val="-3.443197543021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C7-4C73-BE48-F0FDADB7D5B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Лист1!$A$2:$A$4</c:f>
              <c:strCache>
                <c:ptCount val="3"/>
                <c:pt idx="0">
                  <c:v>До лечения</c:v>
                </c:pt>
                <c:pt idx="1">
                  <c:v>После проведенного лечения</c:v>
                </c:pt>
                <c:pt idx="2">
                  <c:v>Через 6 менструальных циклов после окончания лечения</c:v>
                </c:pt>
              </c:strCache>
            </c:strRef>
          </c:cat>
          <c:val>
            <c:numRef>
              <c:f>Лист1!$C$2:$C$4</c:f>
              <c:numCache>
                <c:formatCode>General</c:formatCode>
                <c:ptCount val="3"/>
                <c:pt idx="0">
                  <c:v>776</c:v>
                </c:pt>
                <c:pt idx="1">
                  <c:v>13</c:v>
                </c:pt>
                <c:pt idx="2">
                  <c:v>14</c:v>
                </c:pt>
              </c:numCache>
            </c:numRef>
          </c:val>
          <c:extLst>
            <c:ext xmlns:c16="http://schemas.microsoft.com/office/drawing/2014/chart" uri="{C3380CC4-5D6E-409C-BE32-E72D297353CC}">
              <c16:uniqueId val="{00000001-73C7-4C73-BE48-F0FDADB7D5B8}"/>
            </c:ext>
          </c:extLst>
        </c:ser>
        <c:dLbls>
          <c:showLegendKey val="0"/>
          <c:showVal val="0"/>
          <c:showCatName val="0"/>
          <c:showSerName val="0"/>
          <c:showPercent val="0"/>
          <c:showBubbleSize val="0"/>
        </c:dLbls>
        <c:gapWidth val="150"/>
        <c:overlap val="100"/>
        <c:axId val="42621952"/>
        <c:axId val="42640128"/>
      </c:barChart>
      <c:catAx>
        <c:axId val="42621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42640128"/>
        <c:crosses val="autoZero"/>
        <c:auto val="1"/>
        <c:lblAlgn val="ctr"/>
        <c:lblOffset val="100"/>
        <c:noMultiLvlLbl val="0"/>
      </c:catAx>
      <c:valAx>
        <c:axId val="42640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4262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66B0F-74F7-4E82-AC7B-1643FACB1350}"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ru-RU"/>
        </a:p>
      </dgm:t>
    </dgm:pt>
    <dgm:pt modelId="{0E60694E-2386-4976-B4E3-E502E814D76F}" type="pres">
      <dgm:prSet presAssocID="{C6866B0F-74F7-4E82-AC7B-1643FACB1350}" presName="Name0" presStyleCnt="0">
        <dgm:presLayoutVars>
          <dgm:dir/>
          <dgm:resizeHandles val="exact"/>
        </dgm:presLayoutVars>
      </dgm:prSet>
      <dgm:spPr/>
    </dgm:pt>
  </dgm:ptLst>
  <dgm:cxnLst>
    <dgm:cxn modelId="{27B0D9DF-E18C-4F64-B3B0-B8D4FAF54DDF}" type="presOf" srcId="{C6866B0F-74F7-4E82-AC7B-1643FACB1350}" destId="{0E60694E-2386-4976-B4E3-E502E814D76F}"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775CE-C8F6-4E7D-AFD1-482B219379A7}"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ru-RU"/>
        </a:p>
      </dgm:t>
    </dgm:pt>
    <dgm:pt modelId="{27C82EE5-8639-4CA1-A472-645424EC9C2A}">
      <dgm:prSet phldrT="[Текст]"/>
      <dgm:spPr>
        <a:solidFill>
          <a:schemeClr val="accent2">
            <a:lumMod val="40000"/>
            <a:lumOff val="60000"/>
          </a:schemeClr>
        </a:solidFill>
      </dgm:spPr>
      <dgm:t>
        <a:bodyPr/>
        <a:lstStyle/>
        <a:p>
          <a:r>
            <a:rPr lang="ru-RU" b="1" dirty="0">
              <a:solidFill>
                <a:srgbClr val="002060"/>
              </a:solidFill>
            </a:rPr>
            <a:t>Э2  1,5 мг (1 доза )</a:t>
          </a:r>
        </a:p>
        <a:p>
          <a:r>
            <a:rPr lang="ru-RU" b="1" dirty="0">
              <a:solidFill>
                <a:srgbClr val="002060"/>
              </a:solidFill>
            </a:rPr>
            <a:t>1 неделя</a:t>
          </a:r>
        </a:p>
      </dgm:t>
    </dgm:pt>
    <dgm:pt modelId="{2630E966-22C0-4DEC-8CBB-4C6E3E7A66C0}" type="parTrans" cxnId="{C450AB2F-9246-4531-A95A-32A9B92A1850}">
      <dgm:prSet/>
      <dgm:spPr/>
      <dgm:t>
        <a:bodyPr/>
        <a:lstStyle/>
        <a:p>
          <a:endParaRPr lang="ru-RU"/>
        </a:p>
      </dgm:t>
    </dgm:pt>
    <dgm:pt modelId="{D23919FB-9E70-4831-A7F9-8F1074F3531E}" type="sibTrans" cxnId="{C450AB2F-9246-4531-A95A-32A9B92A1850}">
      <dgm:prSet/>
      <dgm:spPr>
        <a:solidFill>
          <a:schemeClr val="accent2">
            <a:lumMod val="40000"/>
            <a:lumOff val="60000"/>
          </a:schemeClr>
        </a:solidFill>
        <a:ln w="38100">
          <a:solidFill>
            <a:srgbClr val="002060"/>
          </a:solidFill>
        </a:ln>
      </dgm:spPr>
      <dgm:t>
        <a:bodyPr/>
        <a:lstStyle/>
        <a:p>
          <a:endParaRPr lang="ru-RU"/>
        </a:p>
      </dgm:t>
    </dgm:pt>
    <dgm:pt modelId="{7B33CBB1-9B20-4831-89EC-B857E78F0933}">
      <dgm:prSet phldrT="[Текст]"/>
      <dgm:spPr/>
      <dgm:t>
        <a:bodyPr/>
        <a:lstStyle/>
        <a:p>
          <a:r>
            <a:rPr lang="ru-RU" b="1" dirty="0">
              <a:solidFill>
                <a:schemeClr val="bg1"/>
              </a:solidFill>
            </a:rPr>
            <a:t>Э2  3 мг (2 дозы) 2-я неделя</a:t>
          </a:r>
        </a:p>
      </dgm:t>
    </dgm:pt>
    <dgm:pt modelId="{39D09A0A-974E-44C9-8D16-17F740D043C4}" type="parTrans" cxnId="{31D43421-040A-4D58-93B8-8D0811977052}">
      <dgm:prSet/>
      <dgm:spPr/>
      <dgm:t>
        <a:bodyPr/>
        <a:lstStyle/>
        <a:p>
          <a:endParaRPr lang="ru-RU"/>
        </a:p>
      </dgm:t>
    </dgm:pt>
    <dgm:pt modelId="{43EB51CB-04FD-45E7-BAE0-44FF5BB18813}" type="sibTrans" cxnId="{31D43421-040A-4D58-93B8-8D0811977052}">
      <dgm:prSet/>
      <dgm:spPr>
        <a:ln w="38100">
          <a:solidFill>
            <a:srgbClr val="7030A0"/>
          </a:solidFill>
        </a:ln>
      </dgm:spPr>
      <dgm:t>
        <a:bodyPr/>
        <a:lstStyle/>
        <a:p>
          <a:endParaRPr lang="ru-RU"/>
        </a:p>
      </dgm:t>
    </dgm:pt>
    <dgm:pt modelId="{CD234064-D4B8-459E-9B11-A2B5B4A1BF5E}">
      <dgm:prSet phldrT="[Текст]"/>
      <dgm:spPr/>
      <dgm:t>
        <a:bodyPr/>
        <a:lstStyle/>
        <a:p>
          <a:r>
            <a:rPr lang="ru-RU" b="1" dirty="0"/>
            <a:t>Э2  3 мг (2 дозы) 3-я неделя</a:t>
          </a:r>
        </a:p>
      </dgm:t>
    </dgm:pt>
    <dgm:pt modelId="{F144F285-7AEE-4F7F-83E9-EC7EA0D8BEF0}" type="parTrans" cxnId="{C46908B4-E675-484B-8730-B43A2EF43A3D}">
      <dgm:prSet/>
      <dgm:spPr/>
      <dgm:t>
        <a:bodyPr/>
        <a:lstStyle/>
        <a:p>
          <a:endParaRPr lang="ru-RU"/>
        </a:p>
      </dgm:t>
    </dgm:pt>
    <dgm:pt modelId="{43DCE796-A3F4-4709-8A67-680F643622AC}" type="sibTrans" cxnId="{C46908B4-E675-484B-8730-B43A2EF43A3D}">
      <dgm:prSet/>
      <dgm:spPr>
        <a:ln w="38100">
          <a:solidFill>
            <a:srgbClr val="FF0000"/>
          </a:solidFill>
        </a:ln>
      </dgm:spPr>
      <dgm:t>
        <a:bodyPr/>
        <a:lstStyle/>
        <a:p>
          <a:endParaRPr lang="ru-RU"/>
        </a:p>
      </dgm:t>
    </dgm:pt>
    <dgm:pt modelId="{C3C170EC-625D-476C-BAA5-58128CEA6EA7}">
      <dgm:prSet phldrT="[Текст]"/>
      <dgm:spPr/>
      <dgm:t>
        <a:bodyPr/>
        <a:lstStyle/>
        <a:p>
          <a:r>
            <a:rPr lang="ru-RU" b="1" dirty="0"/>
            <a:t>Э2  3 мг (2 дозы) 4-я неделя</a:t>
          </a:r>
        </a:p>
      </dgm:t>
    </dgm:pt>
    <dgm:pt modelId="{D4462147-CF9A-453D-A852-B41AC1F98EF0}" type="parTrans" cxnId="{9B672E2C-6540-45A5-A86B-552392A40803}">
      <dgm:prSet/>
      <dgm:spPr/>
      <dgm:t>
        <a:bodyPr/>
        <a:lstStyle/>
        <a:p>
          <a:endParaRPr lang="ru-RU"/>
        </a:p>
      </dgm:t>
    </dgm:pt>
    <dgm:pt modelId="{3F733E7F-A098-47B9-A627-544297B91392}" type="sibTrans" cxnId="{9B672E2C-6540-45A5-A86B-552392A40803}">
      <dgm:prSet/>
      <dgm:spPr/>
      <dgm:t>
        <a:bodyPr/>
        <a:lstStyle/>
        <a:p>
          <a:endParaRPr lang="ru-RU"/>
        </a:p>
      </dgm:t>
    </dgm:pt>
    <dgm:pt modelId="{F7441ACA-C4F0-47F8-BD42-51F428F6301B}" type="pres">
      <dgm:prSet presAssocID="{CF8775CE-C8F6-4E7D-AFD1-482B219379A7}" presName="Name0" presStyleCnt="0">
        <dgm:presLayoutVars>
          <dgm:dir/>
          <dgm:resizeHandles val="exact"/>
        </dgm:presLayoutVars>
      </dgm:prSet>
      <dgm:spPr/>
    </dgm:pt>
    <dgm:pt modelId="{CB7109E2-C4BD-43DD-928C-AF8E42CB13D5}" type="pres">
      <dgm:prSet presAssocID="{27C82EE5-8639-4CA1-A472-645424EC9C2A}" presName="node" presStyleLbl="node1" presStyleIdx="0" presStyleCnt="4" custLinFactY="-29558" custLinFactNeighborX="10549" custLinFactNeighborY="-100000">
        <dgm:presLayoutVars>
          <dgm:bulletEnabled val="1"/>
        </dgm:presLayoutVars>
      </dgm:prSet>
      <dgm:spPr/>
    </dgm:pt>
    <dgm:pt modelId="{FB64626E-0EE5-4282-85AC-E0A654EA3464}" type="pres">
      <dgm:prSet presAssocID="{D23919FB-9E70-4831-A7F9-8F1074F3531E}" presName="sibTrans" presStyleLbl="sibTrans2D1" presStyleIdx="0" presStyleCnt="3"/>
      <dgm:spPr/>
    </dgm:pt>
    <dgm:pt modelId="{1EE8DB5E-58B1-42A8-A4B7-66E719A415BA}" type="pres">
      <dgm:prSet presAssocID="{D23919FB-9E70-4831-A7F9-8F1074F3531E}" presName="connectorText" presStyleLbl="sibTrans2D1" presStyleIdx="0" presStyleCnt="3"/>
      <dgm:spPr/>
    </dgm:pt>
    <dgm:pt modelId="{00A30F4B-11A4-4048-9F3E-1506DF9D86E8}" type="pres">
      <dgm:prSet presAssocID="{7B33CBB1-9B20-4831-89EC-B857E78F0933}" presName="node" presStyleLbl="node1" presStyleIdx="1" presStyleCnt="4" custLinFactY="-29558" custLinFactNeighborX="16418" custLinFactNeighborY="-100000">
        <dgm:presLayoutVars>
          <dgm:bulletEnabled val="1"/>
        </dgm:presLayoutVars>
      </dgm:prSet>
      <dgm:spPr/>
    </dgm:pt>
    <dgm:pt modelId="{E4926B3B-9789-4D4E-A4FD-6F284B1A7740}" type="pres">
      <dgm:prSet presAssocID="{43EB51CB-04FD-45E7-BAE0-44FF5BB18813}" presName="sibTrans" presStyleLbl="sibTrans2D1" presStyleIdx="1" presStyleCnt="3"/>
      <dgm:spPr/>
    </dgm:pt>
    <dgm:pt modelId="{9734FA8B-21A6-450D-B708-FE40F5AEDCE2}" type="pres">
      <dgm:prSet presAssocID="{43EB51CB-04FD-45E7-BAE0-44FF5BB18813}" presName="connectorText" presStyleLbl="sibTrans2D1" presStyleIdx="1" presStyleCnt="3"/>
      <dgm:spPr/>
    </dgm:pt>
    <dgm:pt modelId="{0122847E-8051-40B5-BB76-EB1A2FA8ADE8}" type="pres">
      <dgm:prSet presAssocID="{CD234064-D4B8-459E-9B11-A2B5B4A1BF5E}" presName="node" presStyleLbl="node1" presStyleIdx="2" presStyleCnt="4" custLinFactY="-29558" custLinFactNeighborX="44" custLinFactNeighborY="-100000">
        <dgm:presLayoutVars>
          <dgm:bulletEnabled val="1"/>
        </dgm:presLayoutVars>
      </dgm:prSet>
      <dgm:spPr/>
    </dgm:pt>
    <dgm:pt modelId="{33385107-8C7D-4AFC-9A21-398824555557}" type="pres">
      <dgm:prSet presAssocID="{43DCE796-A3F4-4709-8A67-680F643622AC}" presName="sibTrans" presStyleLbl="sibTrans2D1" presStyleIdx="2" presStyleCnt="3"/>
      <dgm:spPr/>
    </dgm:pt>
    <dgm:pt modelId="{8C587A3A-7390-4417-BEE2-91B76F54280E}" type="pres">
      <dgm:prSet presAssocID="{43DCE796-A3F4-4709-8A67-680F643622AC}" presName="connectorText" presStyleLbl="sibTrans2D1" presStyleIdx="2" presStyleCnt="3"/>
      <dgm:spPr/>
    </dgm:pt>
    <dgm:pt modelId="{4C5E12C6-1E46-45AF-8010-3AEA31B3F8A4}" type="pres">
      <dgm:prSet presAssocID="{C3C170EC-625D-476C-BAA5-58128CEA6EA7}" presName="node" presStyleLbl="node1" presStyleIdx="3" presStyleCnt="4" custLinFactY="-29558" custLinFactNeighborX="-16329" custLinFactNeighborY="-100000">
        <dgm:presLayoutVars>
          <dgm:bulletEnabled val="1"/>
        </dgm:presLayoutVars>
      </dgm:prSet>
      <dgm:spPr/>
    </dgm:pt>
  </dgm:ptLst>
  <dgm:cxnLst>
    <dgm:cxn modelId="{B7B8C101-2CCC-42D6-89F5-DA43D3D7F520}" type="presOf" srcId="{43EB51CB-04FD-45E7-BAE0-44FF5BB18813}" destId="{9734FA8B-21A6-450D-B708-FE40F5AEDCE2}" srcOrd="1" destOrd="0" presId="urn:microsoft.com/office/officeart/2005/8/layout/process1"/>
    <dgm:cxn modelId="{45FC9702-53F4-4276-8C03-CD5510247627}" type="presOf" srcId="{7B33CBB1-9B20-4831-89EC-B857E78F0933}" destId="{00A30F4B-11A4-4048-9F3E-1506DF9D86E8}" srcOrd="0" destOrd="0" presId="urn:microsoft.com/office/officeart/2005/8/layout/process1"/>
    <dgm:cxn modelId="{D20E711B-DB69-428D-985B-0B374DE25283}" type="presOf" srcId="{C3C170EC-625D-476C-BAA5-58128CEA6EA7}" destId="{4C5E12C6-1E46-45AF-8010-3AEA31B3F8A4}" srcOrd="0" destOrd="0" presId="urn:microsoft.com/office/officeart/2005/8/layout/process1"/>
    <dgm:cxn modelId="{31D43421-040A-4D58-93B8-8D0811977052}" srcId="{CF8775CE-C8F6-4E7D-AFD1-482B219379A7}" destId="{7B33CBB1-9B20-4831-89EC-B857E78F0933}" srcOrd="1" destOrd="0" parTransId="{39D09A0A-974E-44C9-8D16-17F740D043C4}" sibTransId="{43EB51CB-04FD-45E7-BAE0-44FF5BB18813}"/>
    <dgm:cxn modelId="{9B672E2C-6540-45A5-A86B-552392A40803}" srcId="{CF8775CE-C8F6-4E7D-AFD1-482B219379A7}" destId="{C3C170EC-625D-476C-BAA5-58128CEA6EA7}" srcOrd="3" destOrd="0" parTransId="{D4462147-CF9A-453D-A852-B41AC1F98EF0}" sibTransId="{3F733E7F-A098-47B9-A627-544297B91392}"/>
    <dgm:cxn modelId="{854DF02D-20DB-488A-9AE3-D18FBC3F659F}" type="presOf" srcId="{CD234064-D4B8-459E-9B11-A2B5B4A1BF5E}" destId="{0122847E-8051-40B5-BB76-EB1A2FA8ADE8}" srcOrd="0" destOrd="0" presId="urn:microsoft.com/office/officeart/2005/8/layout/process1"/>
    <dgm:cxn modelId="{C450AB2F-9246-4531-A95A-32A9B92A1850}" srcId="{CF8775CE-C8F6-4E7D-AFD1-482B219379A7}" destId="{27C82EE5-8639-4CA1-A472-645424EC9C2A}" srcOrd="0" destOrd="0" parTransId="{2630E966-22C0-4DEC-8CBB-4C6E3E7A66C0}" sibTransId="{D23919FB-9E70-4831-A7F9-8F1074F3531E}"/>
    <dgm:cxn modelId="{27A24146-865F-42BD-A449-942A3C75E298}" type="presOf" srcId="{43DCE796-A3F4-4709-8A67-680F643622AC}" destId="{8C587A3A-7390-4417-BEE2-91B76F54280E}" srcOrd="1" destOrd="0" presId="urn:microsoft.com/office/officeart/2005/8/layout/process1"/>
    <dgm:cxn modelId="{FF935E9E-A0CD-467E-8C44-2DECA90B5B45}" type="presOf" srcId="{43EB51CB-04FD-45E7-BAE0-44FF5BB18813}" destId="{E4926B3B-9789-4D4E-A4FD-6F284B1A7740}" srcOrd="0" destOrd="0" presId="urn:microsoft.com/office/officeart/2005/8/layout/process1"/>
    <dgm:cxn modelId="{893170AA-780C-4140-BDEB-5914A8909CD2}" type="presOf" srcId="{D23919FB-9E70-4831-A7F9-8F1074F3531E}" destId="{1EE8DB5E-58B1-42A8-A4B7-66E719A415BA}" srcOrd="1" destOrd="0" presId="urn:microsoft.com/office/officeart/2005/8/layout/process1"/>
    <dgm:cxn modelId="{207C14AB-FC6C-4C1F-8CD7-80B5D2EA0AC6}" type="presOf" srcId="{D23919FB-9E70-4831-A7F9-8F1074F3531E}" destId="{FB64626E-0EE5-4282-85AC-E0A654EA3464}" srcOrd="0" destOrd="0" presId="urn:microsoft.com/office/officeart/2005/8/layout/process1"/>
    <dgm:cxn modelId="{C46908B4-E675-484B-8730-B43A2EF43A3D}" srcId="{CF8775CE-C8F6-4E7D-AFD1-482B219379A7}" destId="{CD234064-D4B8-459E-9B11-A2B5B4A1BF5E}" srcOrd="2" destOrd="0" parTransId="{F144F285-7AEE-4F7F-83E9-EC7EA0D8BEF0}" sibTransId="{43DCE796-A3F4-4709-8A67-680F643622AC}"/>
    <dgm:cxn modelId="{1A06EFBD-71F5-4D1E-861A-508F975C2DB3}" type="presOf" srcId="{CF8775CE-C8F6-4E7D-AFD1-482B219379A7}" destId="{F7441ACA-C4F0-47F8-BD42-51F428F6301B}" srcOrd="0" destOrd="0" presId="urn:microsoft.com/office/officeart/2005/8/layout/process1"/>
    <dgm:cxn modelId="{A7F58AD3-70F4-4CC3-9ABE-D11AF8A17D60}" type="presOf" srcId="{27C82EE5-8639-4CA1-A472-645424EC9C2A}" destId="{CB7109E2-C4BD-43DD-928C-AF8E42CB13D5}" srcOrd="0" destOrd="0" presId="urn:microsoft.com/office/officeart/2005/8/layout/process1"/>
    <dgm:cxn modelId="{274120F0-A6C5-408F-8AD4-5938F23FDAA9}" type="presOf" srcId="{43DCE796-A3F4-4709-8A67-680F643622AC}" destId="{33385107-8C7D-4AFC-9A21-398824555557}" srcOrd="0" destOrd="0" presId="urn:microsoft.com/office/officeart/2005/8/layout/process1"/>
    <dgm:cxn modelId="{AE7FED04-D020-4A0F-9A04-66ED7D1B9DD8}" type="presParOf" srcId="{F7441ACA-C4F0-47F8-BD42-51F428F6301B}" destId="{CB7109E2-C4BD-43DD-928C-AF8E42CB13D5}" srcOrd="0" destOrd="0" presId="urn:microsoft.com/office/officeart/2005/8/layout/process1"/>
    <dgm:cxn modelId="{9174D598-C8F2-4BA2-A5BB-6A6F9C1C3148}" type="presParOf" srcId="{F7441ACA-C4F0-47F8-BD42-51F428F6301B}" destId="{FB64626E-0EE5-4282-85AC-E0A654EA3464}" srcOrd="1" destOrd="0" presId="urn:microsoft.com/office/officeart/2005/8/layout/process1"/>
    <dgm:cxn modelId="{CA808C5B-BBAB-43C1-BA2D-C374C6AAFE3B}" type="presParOf" srcId="{FB64626E-0EE5-4282-85AC-E0A654EA3464}" destId="{1EE8DB5E-58B1-42A8-A4B7-66E719A415BA}" srcOrd="0" destOrd="0" presId="urn:microsoft.com/office/officeart/2005/8/layout/process1"/>
    <dgm:cxn modelId="{215223AC-8B40-4136-9C77-8FD6389C278F}" type="presParOf" srcId="{F7441ACA-C4F0-47F8-BD42-51F428F6301B}" destId="{00A30F4B-11A4-4048-9F3E-1506DF9D86E8}" srcOrd="2" destOrd="0" presId="urn:microsoft.com/office/officeart/2005/8/layout/process1"/>
    <dgm:cxn modelId="{FDB46F13-7995-413D-9AFA-14D2B635CD33}" type="presParOf" srcId="{F7441ACA-C4F0-47F8-BD42-51F428F6301B}" destId="{E4926B3B-9789-4D4E-A4FD-6F284B1A7740}" srcOrd="3" destOrd="0" presId="urn:microsoft.com/office/officeart/2005/8/layout/process1"/>
    <dgm:cxn modelId="{C71AE7E9-915B-4018-AA24-AA202DFB110E}" type="presParOf" srcId="{E4926B3B-9789-4D4E-A4FD-6F284B1A7740}" destId="{9734FA8B-21A6-450D-B708-FE40F5AEDCE2}" srcOrd="0" destOrd="0" presId="urn:microsoft.com/office/officeart/2005/8/layout/process1"/>
    <dgm:cxn modelId="{8880D051-15FD-465D-B61B-934BC2D830EB}" type="presParOf" srcId="{F7441ACA-C4F0-47F8-BD42-51F428F6301B}" destId="{0122847E-8051-40B5-BB76-EB1A2FA8ADE8}" srcOrd="4" destOrd="0" presId="urn:microsoft.com/office/officeart/2005/8/layout/process1"/>
    <dgm:cxn modelId="{679EB69D-3920-42EF-A688-D1D046E7654C}" type="presParOf" srcId="{F7441ACA-C4F0-47F8-BD42-51F428F6301B}" destId="{33385107-8C7D-4AFC-9A21-398824555557}" srcOrd="5" destOrd="0" presId="urn:microsoft.com/office/officeart/2005/8/layout/process1"/>
    <dgm:cxn modelId="{E6469FBA-D7A5-4F9C-B592-C213BEDB55D2}" type="presParOf" srcId="{33385107-8C7D-4AFC-9A21-398824555557}" destId="{8C587A3A-7390-4417-BEE2-91B76F54280E}" srcOrd="0" destOrd="0" presId="urn:microsoft.com/office/officeart/2005/8/layout/process1"/>
    <dgm:cxn modelId="{74A53053-14F3-4891-8BD8-2EF3881FAF07}" type="presParOf" srcId="{F7441ACA-C4F0-47F8-BD42-51F428F6301B}" destId="{4C5E12C6-1E46-45AF-8010-3AEA31B3F8A4}"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01F35A-ECA5-437A-944B-A282D2BD822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775E0A81-F798-498E-8B96-9FD8C5874FE7}">
      <dgm:prSet phldrT="[Текст]" custT="1"/>
      <dgm:spPr>
        <a:solidFill>
          <a:schemeClr val="accent2">
            <a:lumMod val="75000"/>
          </a:schemeClr>
        </a:solidFill>
      </dgm:spPr>
      <dgm:t>
        <a:bodyPr/>
        <a:lstStyle/>
        <a:p>
          <a:r>
            <a:rPr lang="ru-RU" sz="2000" b="1" dirty="0"/>
            <a:t>Э2 – 1,5 мг </a:t>
          </a:r>
        </a:p>
        <a:p>
          <a:r>
            <a:rPr lang="ru-RU" sz="2000" b="1" dirty="0"/>
            <a:t>4 недели</a:t>
          </a:r>
        </a:p>
      </dgm:t>
    </dgm:pt>
    <dgm:pt modelId="{C955A913-024E-482E-AE04-387AB963974C}" type="parTrans" cxnId="{3C69EA2A-A4A4-40CE-883C-30AD3AF23E7C}">
      <dgm:prSet/>
      <dgm:spPr/>
      <dgm:t>
        <a:bodyPr/>
        <a:lstStyle/>
        <a:p>
          <a:endParaRPr lang="ru-RU"/>
        </a:p>
      </dgm:t>
    </dgm:pt>
    <dgm:pt modelId="{26B7E2B7-EB98-4A12-BE93-9E9827C4811C}" type="sibTrans" cxnId="{3C69EA2A-A4A4-40CE-883C-30AD3AF23E7C}">
      <dgm:prSet/>
      <dgm:spPr/>
      <dgm:t>
        <a:bodyPr/>
        <a:lstStyle/>
        <a:p>
          <a:endParaRPr lang="ru-RU"/>
        </a:p>
      </dgm:t>
    </dgm:pt>
    <dgm:pt modelId="{DE6F8C17-DC59-48B2-8075-8D663E5C845D}">
      <dgm:prSet phldrT="[Текст]" custT="1"/>
      <dgm:spPr>
        <a:solidFill>
          <a:schemeClr val="tx1">
            <a:lumMod val="75000"/>
            <a:alpha val="90000"/>
          </a:schemeClr>
        </a:solidFill>
      </dgm:spPr>
      <dgm:t>
        <a:bodyPr/>
        <a:lstStyle/>
        <a:p>
          <a:endParaRPr lang="ru-RU" sz="1800" dirty="0">
            <a:solidFill>
              <a:schemeClr val="bg1"/>
            </a:solidFill>
          </a:endParaRPr>
        </a:p>
      </dgm:t>
    </dgm:pt>
    <dgm:pt modelId="{7749B649-A877-47C4-AB70-F77E1193EA71}" type="parTrans" cxnId="{A57A92FD-EF93-4473-BBF6-D680EEC0AD81}">
      <dgm:prSet/>
      <dgm:spPr/>
      <dgm:t>
        <a:bodyPr/>
        <a:lstStyle/>
        <a:p>
          <a:endParaRPr lang="ru-RU"/>
        </a:p>
      </dgm:t>
    </dgm:pt>
    <dgm:pt modelId="{F88A8CE9-838B-4B02-91B6-A7E18E2B0B77}" type="sibTrans" cxnId="{A57A92FD-EF93-4473-BBF6-D680EEC0AD81}">
      <dgm:prSet/>
      <dgm:spPr/>
      <dgm:t>
        <a:bodyPr/>
        <a:lstStyle/>
        <a:p>
          <a:endParaRPr lang="ru-RU"/>
        </a:p>
      </dgm:t>
    </dgm:pt>
    <dgm:pt modelId="{7E7E8FA7-7D32-45DE-BE6E-6F21BB74631E}">
      <dgm:prSet custT="1"/>
      <dgm:spPr/>
      <dgm:t>
        <a:bodyPr/>
        <a:lstStyle/>
        <a:p>
          <a:r>
            <a:rPr lang="ru-RU" sz="1800" b="1" dirty="0" err="1">
              <a:solidFill>
                <a:schemeClr val="bg1"/>
              </a:solidFill>
            </a:rPr>
            <a:t>Микронизированный</a:t>
          </a:r>
          <a:r>
            <a:rPr lang="ru-RU" sz="1800" b="1" dirty="0">
              <a:solidFill>
                <a:schemeClr val="bg1"/>
              </a:solidFill>
            </a:rPr>
            <a:t> прогестерон 20</a:t>
          </a:r>
          <a:r>
            <a:rPr lang="en-US" sz="1800" b="1" dirty="0">
              <a:solidFill>
                <a:schemeClr val="bg1"/>
              </a:solidFill>
            </a:rPr>
            <a:t>0</a:t>
          </a:r>
          <a:r>
            <a:rPr lang="ru-RU" sz="1800" b="1" dirty="0">
              <a:solidFill>
                <a:schemeClr val="bg1"/>
              </a:solidFill>
            </a:rPr>
            <a:t>-400</a:t>
          </a:r>
          <a:r>
            <a:rPr lang="ru-RU" sz="1800" b="1" i="0" dirty="0">
              <a:solidFill>
                <a:schemeClr val="bg1"/>
              </a:solidFill>
            </a:rPr>
            <a:t> мг с 17-го по 26-й день цикла</a:t>
          </a:r>
          <a:endParaRPr lang="ru-RU" sz="1800" b="1" dirty="0">
            <a:solidFill>
              <a:schemeClr val="bg1"/>
            </a:solidFill>
          </a:endParaRPr>
        </a:p>
      </dgm:t>
    </dgm:pt>
    <dgm:pt modelId="{348902E7-F2EB-4CB3-9F37-9A3598F8926C}" type="parTrans" cxnId="{5AE6A3D5-A38D-45A1-8D10-2B645E17D903}">
      <dgm:prSet/>
      <dgm:spPr/>
      <dgm:t>
        <a:bodyPr/>
        <a:lstStyle/>
        <a:p>
          <a:endParaRPr lang="ru-RU"/>
        </a:p>
      </dgm:t>
    </dgm:pt>
    <dgm:pt modelId="{02984D9E-5179-4129-89C6-9E8541B86470}" type="sibTrans" cxnId="{5AE6A3D5-A38D-45A1-8D10-2B645E17D903}">
      <dgm:prSet/>
      <dgm:spPr/>
      <dgm:t>
        <a:bodyPr/>
        <a:lstStyle/>
        <a:p>
          <a:endParaRPr lang="ru-RU"/>
        </a:p>
      </dgm:t>
    </dgm:pt>
    <dgm:pt modelId="{DB9BFED6-F1D1-4F1E-8D15-6104E253AF70}" type="pres">
      <dgm:prSet presAssocID="{C001F35A-ECA5-437A-944B-A282D2BD8223}" presName="Name0" presStyleCnt="0">
        <dgm:presLayoutVars>
          <dgm:dir/>
          <dgm:animLvl val="lvl"/>
          <dgm:resizeHandles/>
        </dgm:presLayoutVars>
      </dgm:prSet>
      <dgm:spPr/>
    </dgm:pt>
    <dgm:pt modelId="{9E08FEF1-DC1A-476C-B64D-D13416C9B20A}" type="pres">
      <dgm:prSet presAssocID="{775E0A81-F798-498E-8B96-9FD8C5874FE7}" presName="linNode" presStyleCnt="0"/>
      <dgm:spPr/>
    </dgm:pt>
    <dgm:pt modelId="{26550B9E-9BBD-40A6-BA54-517DFC3B2C57}" type="pres">
      <dgm:prSet presAssocID="{775E0A81-F798-498E-8B96-9FD8C5874FE7}" presName="parentShp" presStyleLbl="node1" presStyleIdx="0" presStyleCnt="1" custScaleX="71170" custScaleY="56387" custLinFactNeighborX="-25952" custLinFactNeighborY="-1439">
        <dgm:presLayoutVars>
          <dgm:bulletEnabled val="1"/>
        </dgm:presLayoutVars>
      </dgm:prSet>
      <dgm:spPr/>
    </dgm:pt>
    <dgm:pt modelId="{4979A9D4-AA73-410F-B45E-38EAAF44E4D4}" type="pres">
      <dgm:prSet presAssocID="{775E0A81-F798-498E-8B96-9FD8C5874FE7}" presName="childShp" presStyleLbl="bgAccFollowNode1" presStyleIdx="0" presStyleCnt="1" custScaleX="84985" custScaleY="62857" custLinFactNeighborX="24775" custLinFactNeighborY="-2782">
        <dgm:presLayoutVars>
          <dgm:bulletEnabled val="1"/>
        </dgm:presLayoutVars>
      </dgm:prSet>
      <dgm:spPr/>
    </dgm:pt>
  </dgm:ptLst>
  <dgm:cxnLst>
    <dgm:cxn modelId="{A443AC12-DE6A-4D2E-8501-4E5F122304F7}" type="presOf" srcId="{775E0A81-F798-498E-8B96-9FD8C5874FE7}" destId="{26550B9E-9BBD-40A6-BA54-517DFC3B2C57}" srcOrd="0" destOrd="0" presId="urn:microsoft.com/office/officeart/2005/8/layout/vList6"/>
    <dgm:cxn modelId="{3C69EA2A-A4A4-40CE-883C-30AD3AF23E7C}" srcId="{C001F35A-ECA5-437A-944B-A282D2BD8223}" destId="{775E0A81-F798-498E-8B96-9FD8C5874FE7}" srcOrd="0" destOrd="0" parTransId="{C955A913-024E-482E-AE04-387AB963974C}" sibTransId="{26B7E2B7-EB98-4A12-BE93-9E9827C4811C}"/>
    <dgm:cxn modelId="{1F310A38-7848-473B-802F-24A2404C4EAD}" type="presOf" srcId="{DE6F8C17-DC59-48B2-8075-8D663E5C845D}" destId="{4979A9D4-AA73-410F-B45E-38EAAF44E4D4}" srcOrd="0" destOrd="0" presId="urn:microsoft.com/office/officeart/2005/8/layout/vList6"/>
    <dgm:cxn modelId="{E063D880-185D-4DA6-BE77-5F6F6C2C6AFA}" type="presOf" srcId="{C001F35A-ECA5-437A-944B-A282D2BD8223}" destId="{DB9BFED6-F1D1-4F1E-8D15-6104E253AF70}" srcOrd="0" destOrd="0" presId="urn:microsoft.com/office/officeart/2005/8/layout/vList6"/>
    <dgm:cxn modelId="{5AE6A3D5-A38D-45A1-8D10-2B645E17D903}" srcId="{775E0A81-F798-498E-8B96-9FD8C5874FE7}" destId="{7E7E8FA7-7D32-45DE-BE6E-6F21BB74631E}" srcOrd="1" destOrd="0" parTransId="{348902E7-F2EB-4CB3-9F37-9A3598F8926C}" sibTransId="{02984D9E-5179-4129-89C6-9E8541B86470}"/>
    <dgm:cxn modelId="{D1BF1EF7-685B-4854-BD7F-E418DD89E1FD}" type="presOf" srcId="{7E7E8FA7-7D32-45DE-BE6E-6F21BB74631E}" destId="{4979A9D4-AA73-410F-B45E-38EAAF44E4D4}" srcOrd="0" destOrd="1" presId="urn:microsoft.com/office/officeart/2005/8/layout/vList6"/>
    <dgm:cxn modelId="{A57A92FD-EF93-4473-BBF6-D680EEC0AD81}" srcId="{775E0A81-F798-498E-8B96-9FD8C5874FE7}" destId="{DE6F8C17-DC59-48B2-8075-8D663E5C845D}" srcOrd="0" destOrd="0" parTransId="{7749B649-A877-47C4-AB70-F77E1193EA71}" sibTransId="{F88A8CE9-838B-4B02-91B6-A7E18E2B0B77}"/>
    <dgm:cxn modelId="{64594713-70CE-4F58-A1A2-18DB490AD462}" type="presParOf" srcId="{DB9BFED6-F1D1-4F1E-8D15-6104E253AF70}" destId="{9E08FEF1-DC1A-476C-B64D-D13416C9B20A}" srcOrd="0" destOrd="0" presId="urn:microsoft.com/office/officeart/2005/8/layout/vList6"/>
    <dgm:cxn modelId="{E8C25D19-E45D-4ADC-95D0-50DF63DA83FB}" type="presParOf" srcId="{9E08FEF1-DC1A-476C-B64D-D13416C9B20A}" destId="{26550B9E-9BBD-40A6-BA54-517DFC3B2C57}" srcOrd="0" destOrd="0" presId="urn:microsoft.com/office/officeart/2005/8/layout/vList6"/>
    <dgm:cxn modelId="{89FE1925-2408-4C0D-B86F-D24CD02C6243}" type="presParOf" srcId="{9E08FEF1-DC1A-476C-B64D-D13416C9B20A}" destId="{4979A9D4-AA73-410F-B45E-38EAAF44E4D4}" srcOrd="1" destOrd="0" presId="urn:microsoft.com/office/officeart/2005/8/layout/vList6"/>
  </dgm:cxnLst>
  <dgm:bg/>
  <dgm:whole>
    <a:ln>
      <a:solidFill>
        <a:schemeClr val="bg2">
          <a:lumMod val="90000"/>
        </a:schemeClr>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109E2-C4BD-43DD-928C-AF8E42CB13D5}">
      <dsp:nvSpPr>
        <dsp:cNvPr id="0" name=""/>
        <dsp:cNvSpPr/>
      </dsp:nvSpPr>
      <dsp:spPr>
        <a:xfrm>
          <a:off x="72007" y="432799"/>
          <a:ext cx="1618756" cy="1062308"/>
        </a:xfrm>
        <a:prstGeom prst="roundRect">
          <a:avLst>
            <a:gd name="adj" fmla="val 10000"/>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002060"/>
              </a:solidFill>
            </a:rPr>
            <a:t>Э2  1,5 мг (1 доза )</a:t>
          </a:r>
        </a:p>
        <a:p>
          <a:pPr marL="0" lvl="0" indent="0" algn="ctr" defTabSz="800100">
            <a:lnSpc>
              <a:spcPct val="90000"/>
            </a:lnSpc>
            <a:spcBef>
              <a:spcPct val="0"/>
            </a:spcBef>
            <a:spcAft>
              <a:spcPct val="35000"/>
            </a:spcAft>
            <a:buNone/>
          </a:pPr>
          <a:r>
            <a:rPr lang="ru-RU" sz="1800" b="1" kern="1200" dirty="0">
              <a:solidFill>
                <a:srgbClr val="002060"/>
              </a:solidFill>
            </a:rPr>
            <a:t>1 неделя</a:t>
          </a:r>
        </a:p>
      </dsp:txBody>
      <dsp:txXfrm>
        <a:off x="72007" y="432799"/>
        <a:ext cx="1618756" cy="1062308"/>
      </dsp:txXfrm>
    </dsp:sp>
    <dsp:sp modelId="{FB64626E-0EE5-4282-85AC-E0A654EA3464}">
      <dsp:nvSpPr>
        <dsp:cNvPr id="0" name=""/>
        <dsp:cNvSpPr/>
      </dsp:nvSpPr>
      <dsp:spPr>
        <a:xfrm>
          <a:off x="1862139" y="763228"/>
          <a:ext cx="363317" cy="401451"/>
        </a:xfrm>
        <a:prstGeom prst="rightArrow">
          <a:avLst>
            <a:gd name="adj1" fmla="val 60000"/>
            <a:gd name="adj2" fmla="val 50000"/>
          </a:avLst>
        </a:prstGeom>
        <a:solidFill>
          <a:schemeClr val="accent2">
            <a:lumMod val="40000"/>
            <a:lumOff val="60000"/>
          </a:schemeClr>
        </a:solidFill>
        <a:ln w="38100">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1862139" y="763228"/>
        <a:ext cx="363317" cy="401451"/>
      </dsp:txXfrm>
    </dsp:sp>
    <dsp:sp modelId="{00A30F4B-11A4-4048-9F3E-1506DF9D86E8}">
      <dsp:nvSpPr>
        <dsp:cNvPr id="0" name=""/>
        <dsp:cNvSpPr/>
      </dsp:nvSpPr>
      <dsp:spPr>
        <a:xfrm>
          <a:off x="2376267" y="432799"/>
          <a:ext cx="1618756" cy="1062308"/>
        </a:xfrm>
        <a:prstGeom prst="roundRect">
          <a:avLst>
            <a:gd name="adj" fmla="val 10000"/>
          </a:avLst>
        </a:prstGeom>
        <a:solidFill>
          <a:schemeClr val="accent5">
            <a:hueOff val="-8598"/>
            <a:satOff val="-6168"/>
            <a:lumOff val="-32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rPr>
            <a:t>Э2  3 мг (2 дозы) 2-я неделя</a:t>
          </a:r>
        </a:p>
      </dsp:txBody>
      <dsp:txXfrm>
        <a:off x="2376267" y="432799"/>
        <a:ext cx="1618756" cy="1062308"/>
      </dsp:txXfrm>
    </dsp:sp>
    <dsp:sp modelId="{E4926B3B-9789-4D4E-A4FD-6F284B1A7740}">
      <dsp:nvSpPr>
        <dsp:cNvPr id="0" name=""/>
        <dsp:cNvSpPr/>
      </dsp:nvSpPr>
      <dsp:spPr>
        <a:xfrm>
          <a:off x="4130393" y="763228"/>
          <a:ext cx="286984" cy="401451"/>
        </a:xfrm>
        <a:prstGeom prst="rightArrow">
          <a:avLst>
            <a:gd name="adj1" fmla="val 60000"/>
            <a:gd name="adj2" fmla="val 50000"/>
          </a:avLst>
        </a:prstGeom>
        <a:solidFill>
          <a:schemeClr val="accent5">
            <a:hueOff val="-12897"/>
            <a:satOff val="-9251"/>
            <a:lumOff val="-4902"/>
            <a:alphaOff val="0"/>
          </a:schemeClr>
        </a:solidFill>
        <a:ln w="38100">
          <a:solidFill>
            <a:srgbClr val="7030A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4130393" y="763228"/>
        <a:ext cx="286984" cy="401451"/>
      </dsp:txXfrm>
    </dsp:sp>
    <dsp:sp modelId="{0122847E-8051-40B5-BB76-EB1A2FA8ADE8}">
      <dsp:nvSpPr>
        <dsp:cNvPr id="0" name=""/>
        <dsp:cNvSpPr/>
      </dsp:nvSpPr>
      <dsp:spPr>
        <a:xfrm>
          <a:off x="4536504" y="432799"/>
          <a:ext cx="1618756" cy="1062308"/>
        </a:xfrm>
        <a:prstGeom prst="roundRect">
          <a:avLst>
            <a:gd name="adj" fmla="val 10000"/>
          </a:avLst>
        </a:prstGeom>
        <a:solidFill>
          <a:schemeClr val="accent5">
            <a:hueOff val="-17197"/>
            <a:satOff val="-12335"/>
            <a:lumOff val="-65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Э2  3 мг (2 дозы) 3-я неделя</a:t>
          </a:r>
        </a:p>
      </dsp:txBody>
      <dsp:txXfrm>
        <a:off x="4536504" y="432799"/>
        <a:ext cx="1618756" cy="1062308"/>
      </dsp:txXfrm>
    </dsp:sp>
    <dsp:sp modelId="{33385107-8C7D-4AFC-9A21-398824555557}">
      <dsp:nvSpPr>
        <dsp:cNvPr id="0" name=""/>
        <dsp:cNvSpPr/>
      </dsp:nvSpPr>
      <dsp:spPr>
        <a:xfrm>
          <a:off x="6290631" y="763228"/>
          <a:ext cx="286988" cy="401451"/>
        </a:xfrm>
        <a:prstGeom prst="rightArrow">
          <a:avLst>
            <a:gd name="adj1" fmla="val 60000"/>
            <a:gd name="adj2" fmla="val 50000"/>
          </a:avLst>
        </a:prstGeom>
        <a:solidFill>
          <a:schemeClr val="accent5">
            <a:hueOff val="-25795"/>
            <a:satOff val="-18503"/>
            <a:lumOff val="-9803"/>
            <a:alphaOff val="0"/>
          </a:schemeClr>
        </a:solidFill>
        <a:ln w="38100">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6290631" y="763228"/>
        <a:ext cx="286988" cy="401451"/>
      </dsp:txXfrm>
    </dsp:sp>
    <dsp:sp modelId="{4C5E12C6-1E46-45AF-8010-3AEA31B3F8A4}">
      <dsp:nvSpPr>
        <dsp:cNvPr id="0" name=""/>
        <dsp:cNvSpPr/>
      </dsp:nvSpPr>
      <dsp:spPr>
        <a:xfrm>
          <a:off x="6696746" y="432799"/>
          <a:ext cx="1618756" cy="1062308"/>
        </a:xfrm>
        <a:prstGeom prst="roundRect">
          <a:avLst>
            <a:gd name="adj" fmla="val 10000"/>
          </a:avLst>
        </a:prstGeom>
        <a:solidFill>
          <a:schemeClr val="accent5">
            <a:hueOff val="-25795"/>
            <a:satOff val="-18503"/>
            <a:lumOff val="-980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Э2  3 мг (2 дозы) 4-я неделя</a:t>
          </a:r>
        </a:p>
      </dsp:txBody>
      <dsp:txXfrm>
        <a:off x="6696746" y="432799"/>
        <a:ext cx="1618756" cy="10623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9A9D4-AA73-410F-B45E-38EAAF44E4D4}">
      <dsp:nvSpPr>
        <dsp:cNvPr id="0" name=""/>
        <dsp:cNvSpPr/>
      </dsp:nvSpPr>
      <dsp:spPr>
        <a:xfrm>
          <a:off x="3888420" y="432048"/>
          <a:ext cx="4075653" cy="1719958"/>
        </a:xfrm>
        <a:prstGeom prst="rightArrow">
          <a:avLst>
            <a:gd name="adj1" fmla="val 75000"/>
            <a:gd name="adj2" fmla="val 50000"/>
          </a:avLst>
        </a:prstGeom>
        <a:solidFill>
          <a:schemeClr val="tx1">
            <a:lumMod val="75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ru-RU" sz="1800" kern="1200" dirty="0">
            <a:solidFill>
              <a:schemeClr val="bg1"/>
            </a:solidFill>
          </a:endParaRPr>
        </a:p>
        <a:p>
          <a:pPr marL="171450" lvl="1" indent="-171450" algn="l" defTabSz="800100">
            <a:lnSpc>
              <a:spcPct val="90000"/>
            </a:lnSpc>
            <a:spcBef>
              <a:spcPct val="0"/>
            </a:spcBef>
            <a:spcAft>
              <a:spcPct val="15000"/>
            </a:spcAft>
            <a:buChar char="•"/>
          </a:pPr>
          <a:r>
            <a:rPr lang="ru-RU" sz="1800" b="1" kern="1200" dirty="0" err="1">
              <a:solidFill>
                <a:schemeClr val="bg1"/>
              </a:solidFill>
            </a:rPr>
            <a:t>Микронизированный</a:t>
          </a:r>
          <a:r>
            <a:rPr lang="ru-RU" sz="1800" b="1" kern="1200" dirty="0">
              <a:solidFill>
                <a:schemeClr val="bg1"/>
              </a:solidFill>
            </a:rPr>
            <a:t> прогестерон 20</a:t>
          </a:r>
          <a:r>
            <a:rPr lang="en-US" sz="1800" b="1" kern="1200" dirty="0">
              <a:solidFill>
                <a:schemeClr val="bg1"/>
              </a:solidFill>
            </a:rPr>
            <a:t>0</a:t>
          </a:r>
          <a:r>
            <a:rPr lang="ru-RU" sz="1800" b="1" kern="1200" dirty="0">
              <a:solidFill>
                <a:schemeClr val="bg1"/>
              </a:solidFill>
            </a:rPr>
            <a:t>-400</a:t>
          </a:r>
          <a:r>
            <a:rPr lang="ru-RU" sz="1800" b="1" i="0" kern="1200" dirty="0">
              <a:solidFill>
                <a:schemeClr val="bg1"/>
              </a:solidFill>
            </a:rPr>
            <a:t> мг с 17-го по 26-й день цикла</a:t>
          </a:r>
          <a:endParaRPr lang="ru-RU" sz="1800" b="1" kern="1200" dirty="0">
            <a:solidFill>
              <a:schemeClr val="bg1"/>
            </a:solidFill>
          </a:endParaRPr>
        </a:p>
      </dsp:txBody>
      <dsp:txXfrm>
        <a:off x="3888420" y="432048"/>
        <a:ext cx="4075653" cy="1719958"/>
      </dsp:txXfrm>
    </dsp:sp>
    <dsp:sp modelId="{26550B9E-9BBD-40A6-BA54-517DFC3B2C57}">
      <dsp:nvSpPr>
        <dsp:cNvPr id="0" name=""/>
        <dsp:cNvSpPr/>
      </dsp:nvSpPr>
      <dsp:spPr>
        <a:xfrm>
          <a:off x="0" y="557316"/>
          <a:ext cx="2275415" cy="1542919"/>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ru-RU" sz="2000" b="1" kern="1200" dirty="0"/>
            <a:t>Э2 – 1,5 мг </a:t>
          </a:r>
        </a:p>
        <a:p>
          <a:pPr marL="0" lvl="0" indent="0" algn="ctr" defTabSz="889000">
            <a:lnSpc>
              <a:spcPct val="90000"/>
            </a:lnSpc>
            <a:spcBef>
              <a:spcPct val="0"/>
            </a:spcBef>
            <a:spcAft>
              <a:spcPct val="35000"/>
            </a:spcAft>
            <a:buNone/>
          </a:pPr>
          <a:r>
            <a:rPr lang="ru-RU" sz="2000" b="1" kern="1200" dirty="0"/>
            <a:t>4 недели</a:t>
          </a:r>
        </a:p>
      </dsp:txBody>
      <dsp:txXfrm>
        <a:off x="0" y="557316"/>
        <a:ext cx="2275415" cy="15429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76B162-EF99-411F-A97F-9DBE03BBB149}" type="datetimeFigureOut">
              <a:rPr lang="ru-RU" smtClean="0"/>
              <a:pPr/>
              <a:t>18.03.2025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E0A2B-2502-40CF-A4F3-FE665A8FF1DD}" type="slidenum">
              <a:rPr lang="ru-RU" smtClean="0"/>
              <a:pPr/>
              <a:t>‹#›</a:t>
            </a:fld>
            <a:endParaRPr lang="ru-RU"/>
          </a:p>
        </p:txBody>
      </p:sp>
    </p:spTree>
    <p:extLst>
      <p:ext uri="{BB962C8B-B14F-4D97-AF65-F5344CB8AC3E}">
        <p14:creationId xmlns:p14="http://schemas.microsoft.com/office/powerpoint/2010/main" val="306580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99E0A2B-2502-40CF-A4F3-FE665A8FF1DD}"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dirty="0">
                <a:solidFill>
                  <a:srgbClr val="006EAB"/>
                </a:solidFill>
              </a:rPr>
              <a:t>Рекомендуется провести пробу с прогестагенами после исключения беременности пациенткам с аменореей с целью оценки степени выраженности гипоэстрогении и маточной формы аменореи</a:t>
            </a:r>
            <a:endParaRPr lang="en-US" sz="1200" b="0" dirty="0">
              <a:solidFill>
                <a:srgbClr val="006EAB"/>
              </a:solidFill>
            </a:endParaRPr>
          </a:p>
          <a:p>
            <a:pPr algn="just"/>
            <a:r>
              <a:rPr lang="ru-RU" sz="1200" dirty="0"/>
              <a:t>Пробу с прогестагенами целесообразно выполнять после УЗИ органов малого таза </a:t>
            </a:r>
          </a:p>
          <a:p>
            <a:pPr algn="just"/>
            <a:r>
              <a:rPr lang="ru-RU" sz="1200" dirty="0"/>
              <a:t>Вариантом проведения прогестагеновой пробы является </a:t>
            </a:r>
            <a:r>
              <a:rPr lang="ru-RU" sz="1200" b="0" dirty="0"/>
              <a:t>10-дневный прием микронизированного прогестерона 400 мг/сут </a:t>
            </a:r>
          </a:p>
          <a:p>
            <a:pPr algn="just"/>
            <a:r>
              <a:rPr lang="ru-RU" sz="1200" dirty="0"/>
              <a:t>Появление закономерной менструальноподобной реакции (положительная проба) позволяет исключить маточную форму аменореи и низкую эстрогенную насыщенность </a:t>
            </a:r>
          </a:p>
          <a:p>
            <a:pPr algn="just"/>
            <a:r>
              <a:rPr lang="ru-RU" sz="1200" dirty="0"/>
              <a:t>Отсутствие закономерной менструальноподобной реакции (отрицательная проба) указывает на выраженную гипоэстрогению или маточную форму аменореи</a:t>
            </a:r>
          </a:p>
          <a:p>
            <a:endParaRPr lang="ru-RU" b="0"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D9270F-2C7D-4C87-8B49-47C3F0CF25E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62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Исследование </a:t>
            </a:r>
            <a:r>
              <a:rPr lang="ru-RU" dirty="0" err="1"/>
              <a:t>Шангольд</a:t>
            </a:r>
            <a:r>
              <a:rPr lang="ru-RU" dirty="0"/>
              <a:t> показало, что для начала (инициации) менструального цикла в случае его нарушения наиболее оптимальной дозировкой является 300 мг</a:t>
            </a:r>
            <a:r>
              <a:rPr lang="en-US" dirty="0"/>
              <a:t>/</a:t>
            </a:r>
            <a:r>
              <a:rPr lang="ru-RU" dirty="0"/>
              <a:t>сут Утрожестана в течение 10 дней. </a:t>
            </a:r>
            <a:r>
              <a:rPr lang="ru-RU" dirty="0" err="1"/>
              <a:t>микрониз</a:t>
            </a:r>
            <a:r>
              <a:rPr lang="ru-RU" dirty="0"/>
              <a:t>. ПГ</a:t>
            </a:r>
          </a:p>
        </p:txBody>
      </p:sp>
      <p:sp>
        <p:nvSpPr>
          <p:cNvPr id="4" name="Номер слайда 3"/>
          <p:cNvSpPr>
            <a:spLocks noGrp="1"/>
          </p:cNvSpPr>
          <p:nvPr>
            <p:ph type="sldNum" sz="quarter" idx="5"/>
          </p:nvPr>
        </p:nvSpPr>
        <p:spPr/>
        <p:txBody>
          <a:bodyPr/>
          <a:lstStyle/>
          <a:p>
            <a:fld id="{D4D9270F-2C7D-4C87-8B49-47C3F0CF25E4}" type="slidenum">
              <a:rPr lang="ru-RU" smtClean="0"/>
              <a:pPr/>
              <a:t>19</a:t>
            </a:fld>
            <a:endParaRPr lang="ru-RU"/>
          </a:p>
        </p:txBody>
      </p:sp>
    </p:spTree>
    <p:extLst>
      <p:ext uri="{BB962C8B-B14F-4D97-AF65-F5344CB8AC3E}">
        <p14:creationId xmlns:p14="http://schemas.microsoft.com/office/powerpoint/2010/main" val="338435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При назначении медикаментозного лечения в распоряжении клинициста оказывается три класса гормональных средств — гестагены в циклическом режиме, комбинированные оральные контрацептивы (КОК) и циклическая заместительная гормональная терапия (ЗГТ).</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 </a:t>
            </a:r>
            <a:r>
              <a:rPr lang="ru-RU" b="0" dirty="0"/>
              <a:t>Если женщине необходима контрацепция, </a:t>
            </a:r>
            <a:r>
              <a:rPr lang="ru-RU" sz="1200" b="0" i="0" kern="1200" dirty="0">
                <a:solidFill>
                  <a:schemeClr val="tx1"/>
                </a:solidFill>
                <a:effectLst/>
                <a:latin typeface="+mn-lt"/>
                <a:ea typeface="+mn-ea"/>
                <a:cs typeface="+mn-cs"/>
              </a:rPr>
              <a:t>лечение </a:t>
            </a:r>
            <a:r>
              <a:rPr lang="ru-RU" sz="1200" b="0" i="0" kern="1200" dirty="0" err="1">
                <a:solidFill>
                  <a:schemeClr val="tx1"/>
                </a:solidFill>
                <a:effectLst/>
                <a:latin typeface="+mn-lt"/>
                <a:ea typeface="+mn-ea"/>
                <a:cs typeface="+mn-cs"/>
              </a:rPr>
              <a:t>гиперандрогенных</a:t>
            </a:r>
            <a:r>
              <a:rPr lang="ru-RU" sz="1200" b="0" i="0" kern="1200" dirty="0">
                <a:solidFill>
                  <a:schemeClr val="tx1"/>
                </a:solidFill>
                <a:effectLst/>
                <a:latin typeface="+mn-lt"/>
                <a:ea typeface="+mn-ea"/>
                <a:cs typeface="+mn-cs"/>
              </a:rPr>
              <a:t> состояний (гирсутизм, акне), а также при наличии у пациентки дисменореи, обильных менструаций, проявлений предменструального синдрома предпочтение лучше отдать КОК.</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 Если женщина готовится к беременности (даже в ближайшей перспективе), но у неё выявлена недостаточность лютеиновой фазы, предпочтительны гестагены в циклическом режиме.</a:t>
            </a:r>
            <a:br>
              <a:rPr lang="ru-RU" sz="1200" b="0" i="0" kern="1200" dirty="0">
                <a:solidFill>
                  <a:schemeClr val="tx1"/>
                </a:solidFill>
                <a:effectLst/>
                <a:latin typeface="+mn-lt"/>
                <a:ea typeface="+mn-ea"/>
                <a:cs typeface="+mn-cs"/>
              </a:rPr>
            </a:br>
            <a:r>
              <a:rPr lang="ru-RU" sz="1200" b="0" i="0" kern="1200" dirty="0">
                <a:solidFill>
                  <a:schemeClr val="tx1"/>
                </a:solidFill>
                <a:effectLst/>
                <a:latin typeface="+mn-lt"/>
                <a:ea typeface="+mn-ea"/>
                <a:cs typeface="+mn-cs"/>
              </a:rPr>
              <a:t>• При хроническом стрессе или центральных НМЦ (центральная </a:t>
            </a:r>
            <a:r>
              <a:rPr lang="ru-RU" sz="1200" b="0" i="0" kern="1200" dirty="0" err="1">
                <a:solidFill>
                  <a:schemeClr val="tx1"/>
                </a:solidFill>
                <a:effectLst/>
                <a:latin typeface="+mn-lt"/>
                <a:ea typeface="+mn-ea"/>
                <a:cs typeface="+mn-cs"/>
              </a:rPr>
              <a:t>нормогонадотропная</a:t>
            </a:r>
            <a:r>
              <a:rPr lang="ru-RU" sz="1200" b="0" i="0" kern="1200" dirty="0">
                <a:solidFill>
                  <a:schemeClr val="tx1"/>
                </a:solidFill>
                <a:effectLst/>
                <a:latin typeface="+mn-lt"/>
                <a:ea typeface="+mn-ea"/>
                <a:cs typeface="+mn-cs"/>
              </a:rPr>
              <a:t> олиго- или аменорея) возможны назначение гестагенов в циклическом режиме, если имеется дефицит эндогенного прогестерона, либо циклическая ЗГТ с натуральным эстрадиолом при дефиците эстрогенов. В случае назначения ЗГТ предпочтение стоит отдавать </a:t>
            </a:r>
            <a:r>
              <a:rPr lang="ru-RU" sz="1200" b="0" i="0" kern="1200" dirty="0" err="1">
                <a:solidFill>
                  <a:schemeClr val="tx1"/>
                </a:solidFill>
                <a:effectLst/>
                <a:latin typeface="+mn-lt"/>
                <a:ea typeface="+mn-ea"/>
                <a:cs typeface="+mn-cs"/>
              </a:rPr>
              <a:t>трансдермальному</a:t>
            </a:r>
            <a:r>
              <a:rPr lang="ru-RU" sz="1200" b="0" i="0" kern="1200" dirty="0">
                <a:solidFill>
                  <a:schemeClr val="tx1"/>
                </a:solidFill>
                <a:effectLst/>
                <a:latin typeface="+mn-lt"/>
                <a:ea typeface="+mn-ea"/>
                <a:cs typeface="+mn-cs"/>
              </a:rPr>
              <a:t> препарату – Эстрожель.</a:t>
            </a:r>
            <a:br>
              <a:rPr lang="ru-RU" dirty="0"/>
            </a:br>
            <a:endParaRPr lang="ru-RU" dirty="0"/>
          </a:p>
        </p:txBody>
      </p:sp>
      <p:sp>
        <p:nvSpPr>
          <p:cNvPr id="4" name="Номер слайда 3"/>
          <p:cNvSpPr>
            <a:spLocks noGrp="1"/>
          </p:cNvSpPr>
          <p:nvPr>
            <p:ph type="sldNum" sz="quarter" idx="5"/>
          </p:nvPr>
        </p:nvSpPr>
        <p:spPr/>
        <p:txBody>
          <a:bodyPr/>
          <a:lstStyle/>
          <a:p>
            <a:fld id="{6D617314-0807-4857-AC5A-A42C490E7877}" type="slidenum">
              <a:rPr lang="ru-RU" smtClean="0"/>
              <a:pPr/>
              <a:t>20</a:t>
            </a:fld>
            <a:endParaRPr lang="ru-RU"/>
          </a:p>
        </p:txBody>
      </p:sp>
    </p:spTree>
    <p:extLst>
      <p:ext uri="{BB962C8B-B14F-4D97-AF65-F5344CB8AC3E}">
        <p14:creationId xmlns:p14="http://schemas.microsoft.com/office/powerpoint/2010/main" val="2271673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a:effectLst/>
              </a:rPr>
              <a:t>В 2018-2019 годах в России было проведено крупномасштабное исследование </a:t>
            </a:r>
            <a:r>
              <a:rPr lang="ru-RU" sz="1200" b="0" dirty="0">
                <a:effectLst/>
              </a:rPr>
              <a:t>т</a:t>
            </a:r>
            <a:r>
              <a:rPr lang="ru-RU" sz="1200" dirty="0"/>
              <a:t>ерапии НМЦ микронизированным прогестероном в рутинной клинической практике.</a:t>
            </a:r>
            <a:endParaRPr lang="ru-RU"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a:effectLst/>
              </a:rPr>
              <a:t>Исследование проводилось в 76 лечебных учреждениях России (от Калининграда до Хабаровска), в которых приняли участие 776 женщин в возрасте 18-40 лет с нерегулярным менструальным циклом (продолжительностью менее 24 или более 38 дней) по крайней мере на протяжении 3 месяцев, которым для терапии был назначен микронизированный прогестерон (Утрожестан) перорально 200-400 мг в сутки </a:t>
            </a:r>
            <a:r>
              <a:rPr lang="ru-RU" b="0" u="sng" dirty="0">
                <a:effectLst/>
              </a:rPr>
              <a:t>(средняя доза МП 300 мг/сут)</a:t>
            </a:r>
            <a:r>
              <a:rPr lang="ru-RU" b="0" dirty="0">
                <a:effectLst/>
              </a:rPr>
              <a:t> в течение 10 дней с 17 по 26 день менструального цикла. Продолжительность лечения для каждой пациентки составила до 3 менструальных циклов, далее пациентки наблюдались в течение 3-6 менструальных циклов.</a:t>
            </a:r>
          </a:p>
          <a:p>
            <a:endParaRPr lang="ru-RU" dirty="0"/>
          </a:p>
        </p:txBody>
      </p:sp>
      <p:sp>
        <p:nvSpPr>
          <p:cNvPr id="4" name="Номер слайда 3"/>
          <p:cNvSpPr>
            <a:spLocks noGrp="1"/>
          </p:cNvSpPr>
          <p:nvPr>
            <p:ph type="sldNum" sz="quarter" idx="5"/>
          </p:nvPr>
        </p:nvSpPr>
        <p:spPr/>
        <p:txBody>
          <a:bodyPr/>
          <a:lstStyle/>
          <a:p>
            <a:fld id="{6D617314-0807-4857-AC5A-A42C490E7877}" type="slidenum">
              <a:rPr lang="ru-RU" smtClean="0"/>
              <a:pPr/>
              <a:t>21</a:t>
            </a:fld>
            <a:endParaRPr lang="ru-RU"/>
          </a:p>
        </p:txBody>
      </p:sp>
    </p:spTree>
    <p:extLst>
      <p:ext uri="{BB962C8B-B14F-4D97-AF65-F5344CB8AC3E}">
        <p14:creationId xmlns:p14="http://schemas.microsoft.com/office/powerpoint/2010/main" val="56125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Основным критерием эффективности проводимой терапии являлась нормализация менструального цикла (продолжительностью 24-38 дней), что достигалось в </a:t>
            </a:r>
            <a:r>
              <a:rPr lang="ru-RU" sz="1200" b="1" kern="1200" dirty="0">
                <a:solidFill>
                  <a:schemeClr val="tx1"/>
                </a:solidFill>
                <a:effectLst/>
                <a:latin typeface="+mn-lt"/>
                <a:ea typeface="+mn-ea"/>
                <a:cs typeface="+mn-cs"/>
              </a:rPr>
              <a:t>98,3%</a:t>
            </a:r>
            <a:r>
              <a:rPr lang="ru-RU" sz="1200" kern="1200" dirty="0">
                <a:solidFill>
                  <a:schemeClr val="tx1"/>
                </a:solidFill>
                <a:effectLst/>
                <a:latin typeface="+mn-lt"/>
                <a:ea typeface="+mn-ea"/>
                <a:cs typeface="+mn-cs"/>
              </a:rPr>
              <a:t> случаев </a:t>
            </a:r>
            <a:r>
              <a:rPr lang="ru-RU" sz="1200" b="1" kern="1200" dirty="0">
                <a:solidFill>
                  <a:schemeClr val="tx1"/>
                </a:solidFill>
                <a:effectLst/>
                <a:latin typeface="+mn-lt"/>
                <a:ea typeface="+mn-ea"/>
                <a:cs typeface="+mn-cs"/>
              </a:rPr>
              <a:t>после проведенного лечения</a:t>
            </a:r>
            <a:r>
              <a:rPr lang="ru-RU" sz="1200" kern="1200" dirty="0">
                <a:solidFill>
                  <a:schemeClr val="tx1"/>
                </a:solidFill>
                <a:effectLst/>
                <a:latin typeface="+mn-lt"/>
                <a:ea typeface="+mn-ea"/>
                <a:cs typeface="+mn-cs"/>
              </a:rPr>
              <a:t>. Достигнутый результат сохранялся на уровне </a:t>
            </a:r>
            <a:r>
              <a:rPr lang="ru-RU" sz="1200" b="1" kern="1200" dirty="0">
                <a:solidFill>
                  <a:schemeClr val="tx1"/>
                </a:solidFill>
                <a:effectLst/>
                <a:latin typeface="+mn-lt"/>
                <a:ea typeface="+mn-ea"/>
                <a:cs typeface="+mn-cs"/>
              </a:rPr>
              <a:t>97,9%</a:t>
            </a:r>
            <a:r>
              <a:rPr lang="ru-RU" sz="1200" kern="1200" dirty="0">
                <a:solidFill>
                  <a:schemeClr val="tx1"/>
                </a:solidFill>
                <a:effectLst/>
                <a:latin typeface="+mn-lt"/>
                <a:ea typeface="+mn-ea"/>
                <a:cs typeface="+mn-cs"/>
              </a:rPr>
              <a:t> (657 из 671 доступных для анализа) </a:t>
            </a:r>
            <a:r>
              <a:rPr lang="ru-RU" sz="1200" b="1" kern="1200" dirty="0">
                <a:solidFill>
                  <a:schemeClr val="tx1"/>
                </a:solidFill>
                <a:effectLst/>
                <a:latin typeface="+mn-lt"/>
                <a:ea typeface="+mn-ea"/>
                <a:cs typeface="+mn-cs"/>
              </a:rPr>
              <a:t>через 6 месяцев наблюдения</a:t>
            </a:r>
            <a:r>
              <a:rPr lang="ru-RU" sz="1200" kern="1200" dirty="0">
                <a:solidFill>
                  <a:schemeClr val="tx1"/>
                </a:solidFill>
                <a:effectLst/>
                <a:latin typeface="+mn-lt"/>
                <a:ea typeface="+mn-ea"/>
                <a:cs typeface="+mn-cs"/>
              </a:rPr>
              <a:t> после окончания лечения.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effectLst/>
              </a:rPr>
              <a:t>Проведенный анализ выявленных нежелательных явлений показал благоприятный профиль безопасности проводимого лечения (качество и количество выявленных нежелательных явлений было сопоставимо данным, описанным в действующей инструкции по медицинскому применению препарата Утрожестан).</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effectLst/>
              </a:rPr>
              <a:t>Исследование подтвердило хороший профиль эффективности и безопасности проведенной терапии нарушения менструального цикла (продолжительностью менее 24 или более 38 дней) по крайней мере на протяжении 3 месяцев препаратом микронизированного прогестерона в соответствии с локально одобренной инструкцией по медицинскому применению препарата Утрожестан - перорально 200-400 мг в сутки в течение 10 дней с 17 по 26 день менструального цикла.</a:t>
            </a:r>
          </a:p>
          <a:p>
            <a:endParaRPr lang="ru-RU" dirty="0"/>
          </a:p>
        </p:txBody>
      </p:sp>
      <p:sp>
        <p:nvSpPr>
          <p:cNvPr id="4" name="Номер слайда 3"/>
          <p:cNvSpPr>
            <a:spLocks noGrp="1"/>
          </p:cNvSpPr>
          <p:nvPr>
            <p:ph type="sldNum" sz="quarter" idx="5"/>
          </p:nvPr>
        </p:nvSpPr>
        <p:spPr/>
        <p:txBody>
          <a:bodyPr/>
          <a:lstStyle/>
          <a:p>
            <a:fld id="{6D617314-0807-4857-AC5A-A42C490E7877}" type="slidenum">
              <a:rPr lang="ru-RU" smtClean="0"/>
              <a:pPr/>
              <a:t>22</a:t>
            </a:fld>
            <a:endParaRPr lang="ru-RU"/>
          </a:p>
        </p:txBody>
      </p:sp>
    </p:spTree>
    <p:extLst>
      <p:ext uri="{BB962C8B-B14F-4D97-AF65-F5344CB8AC3E}">
        <p14:creationId xmlns:p14="http://schemas.microsoft.com/office/powerpoint/2010/main" val="96273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Аллопрегнанолон – физиологический метаболит эндогенного прогестерона и микронизированного прогестерона оказывает влияние на эмоциональную и психическую сферы, снижает риск развития депрессивных состояний, обладая мягким анксиолитическим эффектом. Синтетические гестагены не обладают данным метаболитом, следовательно, и всеми его эффектами.</a:t>
            </a:r>
          </a:p>
          <a:p>
            <a:endParaRPr lang="ru-RU" b="0"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D9270F-2C7D-4C87-8B49-47C3F0CF25E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955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 выборе гестагена для терапии НМЦ следует заранее подумать о возможном наступлении беременности у пациентки на фоне применения препарата. Микронизированный прогестерон при этом обладает высоким профилем эффективности терапии НМЦ и безопасности для матери и плода в случае наступления беременности на фоне применения препарата.</a:t>
            </a:r>
            <a:r>
              <a:rPr lang="en-US" dirty="0"/>
              <a:t> </a:t>
            </a:r>
            <a:r>
              <a:rPr lang="ru-RU" dirty="0"/>
              <a:t>Кроме того, обладая </a:t>
            </a:r>
            <a:r>
              <a:rPr lang="ru-RU" dirty="0" err="1"/>
              <a:t>анксиолитическимим</a:t>
            </a:r>
            <a:r>
              <a:rPr lang="ru-RU" dirty="0"/>
              <a:t> свойствами своих </a:t>
            </a:r>
            <a:r>
              <a:rPr lang="ru-RU" dirty="0" err="1"/>
              <a:t>метоболитов</a:t>
            </a:r>
            <a:r>
              <a:rPr lang="ru-RU" dirty="0"/>
              <a:t>, </a:t>
            </a:r>
            <a:r>
              <a:rPr lang="ru-RU" dirty="0" err="1"/>
              <a:t>микронизированный</a:t>
            </a:r>
            <a:r>
              <a:rPr lang="ru-RU" dirty="0"/>
              <a:t> прогестерон снижает уровень </a:t>
            </a:r>
            <a:r>
              <a:rPr lang="ru-RU" dirty="0" err="1"/>
              <a:t>тревого</a:t>
            </a:r>
            <a:r>
              <a:rPr lang="ru-RU" dirty="0"/>
              <a:t> и стресса, что является также важным фактором в терапии НМЦ.</a:t>
            </a:r>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D9270F-2C7D-4C87-8B49-47C3F0CF25E4}"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79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lvl="0"/>
            <a:r>
              <a:rPr lang="ru-RU" sz="1200" b="0" kern="1200" dirty="0">
                <a:solidFill>
                  <a:schemeClr val="tx1"/>
                </a:solidFill>
                <a:effectLst/>
                <a:latin typeface="+mn-lt"/>
                <a:ea typeface="+mn-ea"/>
                <a:cs typeface="+mn-cs"/>
              </a:rPr>
              <a:t>Прогестерон (Утрожестан) - антистрессовый гормон-адаптоген</a:t>
            </a:r>
            <a:r>
              <a:rPr lang="ru-RU" sz="1200" b="1"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обладающий </a:t>
            </a:r>
            <a:r>
              <a:rPr lang="ru-RU" sz="1200" kern="1200" dirty="0" err="1">
                <a:solidFill>
                  <a:schemeClr val="tx1"/>
                </a:solidFill>
                <a:effectLst/>
                <a:latin typeface="+mn-lt"/>
                <a:ea typeface="+mn-ea"/>
                <a:cs typeface="+mn-cs"/>
              </a:rPr>
              <a:t>анксиолитическим</a:t>
            </a:r>
            <a:r>
              <a:rPr lang="ru-RU" sz="1200" kern="1200" dirty="0">
                <a:solidFill>
                  <a:schemeClr val="tx1"/>
                </a:solidFill>
                <a:effectLst/>
                <a:latin typeface="+mn-lt"/>
                <a:ea typeface="+mn-ea"/>
                <a:cs typeface="+mn-cs"/>
              </a:rPr>
              <a:t> эффектом, благодаря его естественным α-метаболитам,  в отличие от синтетических гестагенов. </a:t>
            </a:r>
          </a:p>
          <a:p>
            <a:pPr lvl="0"/>
            <a:r>
              <a:rPr lang="ru-RU" sz="1200" kern="1200" dirty="0" err="1">
                <a:solidFill>
                  <a:schemeClr val="tx1"/>
                </a:solidFill>
                <a:effectLst/>
                <a:latin typeface="+mn-lt"/>
                <a:ea typeface="+mn-ea"/>
                <a:cs typeface="+mn-cs"/>
              </a:rPr>
              <a:t>Анксиолитическое</a:t>
            </a:r>
            <a:r>
              <a:rPr lang="ru-RU" sz="1200" kern="1200" dirty="0">
                <a:solidFill>
                  <a:schemeClr val="tx1"/>
                </a:solidFill>
                <a:effectLst/>
                <a:latin typeface="+mn-lt"/>
                <a:ea typeface="+mn-ea"/>
                <a:cs typeface="+mn-cs"/>
              </a:rPr>
              <a:t> действие Утрожестана благоприятно сказывается на эмоциональном фоне и уровне тревожности пациентки, что было показано в исследовании </a:t>
            </a:r>
            <a:r>
              <a:rPr lang="ru-RU" sz="1200" kern="1200" dirty="0" err="1">
                <a:solidFill>
                  <a:schemeClr val="tx1"/>
                </a:solidFill>
                <a:effectLst/>
                <a:latin typeface="+mn-lt"/>
                <a:ea typeface="+mn-ea"/>
                <a:cs typeface="+mn-cs"/>
              </a:rPr>
              <a:t>Денерштейн</a:t>
            </a:r>
            <a:r>
              <a:rPr lang="ru-RU" sz="1200" kern="1200" dirty="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5"/>
          </p:nvPr>
        </p:nvSpPr>
        <p:spPr/>
        <p:txBody>
          <a:bodyPr/>
          <a:lstStyle/>
          <a:p>
            <a:fld id="{1F0BCBC5-DD45-4143-9D9E-F1131D553CAF}" type="slidenum">
              <a:rPr lang="ru-RU" smtClean="0"/>
              <a:pPr/>
              <a:t>25</a:t>
            </a:fld>
            <a:endParaRPr lang="ru-RU"/>
          </a:p>
        </p:txBody>
      </p:sp>
    </p:spTree>
    <p:extLst>
      <p:ext uri="{BB962C8B-B14F-4D97-AF65-F5344CB8AC3E}">
        <p14:creationId xmlns:p14="http://schemas.microsoft.com/office/powerpoint/2010/main" val="107430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Почему же именно с 17 по 26 день цикла необходимо назначать прогестерон?</a:t>
            </a:r>
          </a:p>
          <a:p>
            <a:pPr algn="just">
              <a:buFont typeface="Arial" panose="020B0604020202020204" pitchFamily="34" charset="0"/>
              <a:buNone/>
              <a:defRPr/>
            </a:pPr>
            <a:r>
              <a:rPr lang="ru-RU" altLang="ru-RU" sz="1200" dirty="0">
                <a:solidFill>
                  <a:srgbClr val="002060"/>
                </a:solidFill>
              </a:rPr>
              <a:t>Т.к. в физиологическом цикле именно с 17 дня цикла происходит расцвет желтого тела и начинается максимальный синтез прогестерона в желтом теле яичника, а с 26 дня цикла желтое тело редуцируется и прекращает синтез прогестерона.</a:t>
            </a:r>
          </a:p>
          <a:p>
            <a:endParaRPr lang="ru-RU" dirty="0"/>
          </a:p>
        </p:txBody>
      </p:sp>
      <p:sp>
        <p:nvSpPr>
          <p:cNvPr id="4" name="Slide Number Placeholder 3"/>
          <p:cNvSpPr>
            <a:spLocks noGrp="1"/>
          </p:cNvSpPr>
          <p:nvPr>
            <p:ph type="sldNum" sz="quarter" idx="10"/>
          </p:nvPr>
        </p:nvSpPr>
        <p:spPr/>
        <p:txBody>
          <a:bodyPr/>
          <a:lstStyle/>
          <a:p>
            <a:fld id="{813EC2E7-37D2-4701-ACA6-A804BC781004}" type="slidenum">
              <a:rPr lang="ru-RU" smtClean="0"/>
              <a:pPr/>
              <a:t>26</a:t>
            </a:fld>
            <a:endParaRPr lang="ru-RU"/>
          </a:p>
        </p:txBody>
      </p:sp>
    </p:spTree>
    <p:extLst>
      <p:ext uri="{BB962C8B-B14F-4D97-AF65-F5344CB8AC3E}">
        <p14:creationId xmlns:p14="http://schemas.microsoft.com/office/powerpoint/2010/main" val="2213919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lvl="0"/>
            <a:r>
              <a:rPr lang="ru-RU" sz="1200" b="0" kern="1200" dirty="0">
                <a:solidFill>
                  <a:schemeClr val="tx1"/>
                </a:solidFill>
                <a:effectLst/>
                <a:latin typeface="+mn-lt"/>
                <a:ea typeface="+mn-ea"/>
                <a:cs typeface="+mn-cs"/>
              </a:rPr>
              <a:t>После диагностического цикла (300мг Утрожестана в сутки) и получения данных обследований Вы сможете принять решение о дальнейшем лечении, ориентируясь на планы пациентки: если пациентка планирует беременность – продолжить терапию Утрожестаном минимум в течение 3-х МЦ. </a:t>
            </a:r>
          </a:p>
          <a:p>
            <a:pPr lvl="0"/>
            <a:r>
              <a:rPr lang="ru-RU" sz="1200" b="0" kern="1200" dirty="0">
                <a:solidFill>
                  <a:schemeClr val="tx1"/>
                </a:solidFill>
                <a:effectLst/>
                <a:latin typeface="+mn-lt"/>
                <a:ea typeface="+mn-ea"/>
                <a:cs typeface="+mn-cs"/>
              </a:rPr>
              <a:t>В случае задержки менструации и диагностике беременности лечение может быть продолжено (при наличии показаний).</a:t>
            </a:r>
          </a:p>
        </p:txBody>
      </p:sp>
      <p:sp>
        <p:nvSpPr>
          <p:cNvPr id="4" name="Номер слайда 3"/>
          <p:cNvSpPr>
            <a:spLocks noGrp="1"/>
          </p:cNvSpPr>
          <p:nvPr>
            <p:ph type="sldNum" sz="quarter" idx="5"/>
          </p:nvPr>
        </p:nvSpPr>
        <p:spPr/>
        <p:txBody>
          <a:bodyPr/>
          <a:lstStyle/>
          <a:p>
            <a:fld id="{1F0BCBC5-DD45-4143-9D9E-F1131D553CAF}" type="slidenum">
              <a:rPr lang="ru-RU" smtClean="0"/>
              <a:pPr/>
              <a:t>27</a:t>
            </a:fld>
            <a:endParaRPr lang="ru-RU"/>
          </a:p>
        </p:txBody>
      </p:sp>
    </p:spTree>
    <p:extLst>
      <p:ext uri="{BB962C8B-B14F-4D97-AF65-F5344CB8AC3E}">
        <p14:creationId xmlns:p14="http://schemas.microsoft.com/office/powerpoint/2010/main" val="174632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34222D-328B-4471-AD40-164F7F3B2A04}" type="slidenum">
              <a:rPr lang="ru-RU" smtClean="0"/>
              <a:pPr/>
              <a:t>2</a:t>
            </a:fld>
            <a:endParaRPr lang="ru-RU"/>
          </a:p>
        </p:txBody>
      </p:sp>
    </p:spTree>
    <p:extLst>
      <p:ext uri="{BB962C8B-B14F-4D97-AF65-F5344CB8AC3E}">
        <p14:creationId xmlns:p14="http://schemas.microsoft.com/office/powerpoint/2010/main" val="2507383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FF21CC-595B-467D-9258-F878E245A174}"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Образ слайда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2"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
        <p:nvSpPr>
          <p:cNvPr id="66563"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Arial" charset="0"/>
                <a:cs typeface="Arial" charset="0"/>
              </a:defRPr>
            </a:lvl1pPr>
            <a:lvl2pPr marL="742950" indent="-285750">
              <a:defRPr>
                <a:solidFill>
                  <a:schemeClr val="tx1"/>
                </a:solidFill>
                <a:latin typeface="Times New Roman" charset="0"/>
                <a:ea typeface="Arial" charset="0"/>
                <a:cs typeface="Arial" charset="0"/>
              </a:defRPr>
            </a:lvl2pPr>
            <a:lvl3pPr marL="1143000" indent="-228600">
              <a:defRPr>
                <a:solidFill>
                  <a:schemeClr val="tx1"/>
                </a:solidFill>
                <a:latin typeface="Times New Roman" charset="0"/>
                <a:ea typeface="Arial" charset="0"/>
                <a:cs typeface="Arial" charset="0"/>
              </a:defRPr>
            </a:lvl3pPr>
            <a:lvl4pPr marL="1600200" indent="-228600">
              <a:defRPr>
                <a:solidFill>
                  <a:schemeClr val="tx1"/>
                </a:solidFill>
                <a:latin typeface="Times New Roman" charset="0"/>
                <a:ea typeface="Arial" charset="0"/>
                <a:cs typeface="Arial" charset="0"/>
              </a:defRPr>
            </a:lvl4pPr>
            <a:lvl5pPr marL="2057400" indent="-22860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93B39D8F-EAF9-CB43-91F4-CD527FFEC44A}" type="slidenum">
              <a:rPr lang="ru-RU" altLang="ru-RU">
                <a:latin typeface="Calibri" charset="0"/>
              </a:rPr>
              <a:pPr/>
              <a:t>29</a:t>
            </a:fld>
            <a:endParaRPr lang="ru-RU" altLang="ru-RU">
              <a:latin typeface="Calibri" charset="0"/>
            </a:endParaRPr>
          </a:p>
        </p:txBody>
      </p:sp>
    </p:spTree>
    <p:extLst>
      <p:ext uri="{BB962C8B-B14F-4D97-AF65-F5344CB8AC3E}">
        <p14:creationId xmlns:p14="http://schemas.microsoft.com/office/powerpoint/2010/main" val="520761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6FF21CC-595B-467D-9258-F878E245A1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6FF21CC-595B-467D-9258-F878E245A174}" type="slidenum">
              <a:rPr lang="en-US" smtClean="0"/>
              <a:pPr/>
              <a:t>6</a:t>
            </a:fld>
            <a:endParaRPr lang="en-US"/>
          </a:p>
        </p:txBody>
      </p:sp>
    </p:spTree>
    <p:extLst>
      <p:ext uri="{BB962C8B-B14F-4D97-AF65-F5344CB8AC3E}">
        <p14:creationId xmlns:p14="http://schemas.microsoft.com/office/powerpoint/2010/main" val="3913100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a:ln/>
        </p:spPr>
      </p:sp>
      <p:sp>
        <p:nvSpPr>
          <p:cNvPr id="53251" name="Заметки 2"/>
          <p:cNvSpPr>
            <a:spLocks noGrp="1"/>
          </p:cNvSpPr>
          <p:nvPr>
            <p:ph type="body" idx="1"/>
          </p:nvPr>
        </p:nvSpPr>
        <p:spPr>
          <a:noFill/>
          <a:ln/>
        </p:spPr>
        <p:txBody>
          <a:bodyPr/>
          <a:lstStyle/>
          <a:p>
            <a:pPr eaLnBrk="1" hangingPunct="1"/>
            <a:endParaRPr lang="ru-RU"/>
          </a:p>
        </p:txBody>
      </p:sp>
      <p:sp>
        <p:nvSpPr>
          <p:cNvPr id="64516" name="Номер слайда 3"/>
          <p:cNvSpPr>
            <a:spLocks noGrp="1"/>
          </p:cNvSpPr>
          <p:nvPr>
            <p:ph type="sldNum" sz="quarter" idx="5"/>
          </p:nvPr>
        </p:nvSpPr>
        <p:spPr/>
        <p:txBody>
          <a:bodyPr/>
          <a:lstStyle/>
          <a:p>
            <a:pPr>
              <a:defRPr/>
            </a:pPr>
            <a:fld id="{186DC186-577C-4B26-8150-9EBC64435FA3}" type="slidenum">
              <a:rPr lang="en-US" smtClean="0"/>
              <a:pPr>
                <a:defRPr/>
              </a:pPr>
              <a:t>7</a:t>
            </a:fld>
            <a:endParaRPr lang="en-US"/>
          </a:p>
        </p:txBody>
      </p:sp>
    </p:spTree>
    <p:extLst>
      <p:ext uri="{BB962C8B-B14F-4D97-AF65-F5344CB8AC3E}">
        <p14:creationId xmlns:p14="http://schemas.microsoft.com/office/powerpoint/2010/main" val="3262078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85F70E-9E27-439B-9521-DFE52267731C}" type="slidenum">
              <a:rPr lang="ru-RU" smtClean="0"/>
              <a:pPr/>
              <a:t>13</a:t>
            </a:fld>
            <a:endParaRPr lang="ru-RU"/>
          </a:p>
        </p:txBody>
      </p:sp>
    </p:spTree>
    <p:extLst>
      <p:ext uri="{BB962C8B-B14F-4D97-AF65-F5344CB8AC3E}">
        <p14:creationId xmlns:p14="http://schemas.microsoft.com/office/powerpoint/2010/main" val="404105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100" dirty="0"/>
          </a:p>
        </p:txBody>
      </p:sp>
      <p:sp>
        <p:nvSpPr>
          <p:cNvPr id="4" name="Номер слайда 3"/>
          <p:cNvSpPr>
            <a:spLocks noGrp="1"/>
          </p:cNvSpPr>
          <p:nvPr>
            <p:ph type="sldNum" sz="quarter" idx="10"/>
          </p:nvPr>
        </p:nvSpPr>
        <p:spPr/>
        <p:txBody>
          <a:bodyPr/>
          <a:lstStyle/>
          <a:p>
            <a:fld id="{46FF21CC-595B-467D-9258-F878E245A174}" type="slidenum">
              <a:rPr lang="en-US" smtClean="0"/>
              <a:pPr/>
              <a:t>14</a:t>
            </a:fld>
            <a:endParaRPr lang="en-US"/>
          </a:p>
        </p:txBody>
      </p:sp>
    </p:spTree>
    <p:extLst>
      <p:ext uri="{BB962C8B-B14F-4D97-AF65-F5344CB8AC3E}">
        <p14:creationId xmlns:p14="http://schemas.microsoft.com/office/powerpoint/2010/main" val="351059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У пациенток с функциональными НМЦ в 1,5 раза чаще встречаются депрессивные состояния.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Ученые связывают эти изменения с падением уровня прогестерона и его метаболитов, в частности метаболита </a:t>
            </a:r>
            <a:r>
              <a:rPr lang="ru-RU" sz="1200" kern="1200" dirty="0" err="1">
                <a:solidFill>
                  <a:schemeClr val="tx1"/>
                </a:solidFill>
                <a:effectLst/>
                <a:latin typeface="+mn-lt"/>
                <a:ea typeface="+mn-ea"/>
                <a:cs typeface="+mn-cs"/>
              </a:rPr>
              <a:t>аллопрегнанолога</a:t>
            </a:r>
            <a:r>
              <a:rPr lang="ru-RU" sz="1200" kern="1200" dirty="0">
                <a:solidFill>
                  <a:schemeClr val="tx1"/>
                </a:solidFill>
                <a:effectLst/>
                <a:latin typeface="+mn-lt"/>
                <a:ea typeface="+mn-ea"/>
                <a:cs typeface="+mn-cs"/>
              </a:rPr>
              <a:t>. Эти гормональные изменения могут являться причиной повышения риска развития депрессивных расстройств.</a:t>
            </a:r>
            <a:endParaRPr lang="ru-RU" sz="1200" b="0" kern="1200" dirty="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62D57F00-CFE2-4A1D-BD3B-DB2561DD7B5A}" type="slidenum">
              <a:rPr lang="ru-RU" smtClean="0"/>
              <a:pPr/>
              <a:t>15</a:t>
            </a:fld>
            <a:endParaRPr lang="ru-RU"/>
          </a:p>
        </p:txBody>
      </p:sp>
    </p:spTree>
    <p:extLst>
      <p:ext uri="{BB962C8B-B14F-4D97-AF65-F5344CB8AC3E}">
        <p14:creationId xmlns:p14="http://schemas.microsoft.com/office/powerpoint/2010/main" val="401711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6FF21CC-595B-467D-9258-F878E245A174}" type="slidenum">
              <a:rPr lang="en-US" smtClean="0"/>
              <a:pPr/>
              <a:t>16</a:t>
            </a:fld>
            <a:endParaRPr lang="en-US"/>
          </a:p>
        </p:txBody>
      </p:sp>
    </p:spTree>
    <p:extLst>
      <p:ext uri="{BB962C8B-B14F-4D97-AF65-F5344CB8AC3E}">
        <p14:creationId xmlns:p14="http://schemas.microsoft.com/office/powerpoint/2010/main" val="391310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7304D464-7CD7-4DC3-A456-CED5F2911494}" type="datetimeFigureOut">
              <a:rPr lang="ru-RU" smtClean="0"/>
              <a:pPr/>
              <a:t>18.03.2025</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3FE29562-030B-4FC5-8020-EE557A14DA8A}"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304D464-7CD7-4DC3-A456-CED5F2911494}"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E29562-030B-4FC5-8020-EE557A14DA8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304D464-7CD7-4DC3-A456-CED5F2911494}"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E29562-030B-4FC5-8020-EE557A14DA8A}"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7914D17-5FF7-4847-B6A9-3FA280E036F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7914D17-5FF7-4847-B6A9-3FA280E036F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7914D17-5FF7-4847-B6A9-3FA280E036F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7914D17-5FF7-4847-B6A9-3FA280E036F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7914D17-5FF7-4847-B6A9-3FA280E036F9}" type="slidenum">
              <a:rPr lang="en-US"/>
              <a:pPr/>
              <a:t>‹#›</a:t>
            </a:fld>
            <a:endParaRPr lang="en-US"/>
          </a:p>
        </p:txBody>
      </p:sp>
    </p:spTree>
    <p:extLst>
      <p:ext uri="{BB962C8B-B14F-4D97-AF65-F5344CB8AC3E}">
        <p14:creationId xmlns:p14="http://schemas.microsoft.com/office/powerpoint/2010/main" val="390022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solidFill>
                  <a:srgbClr val="006EA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1900">
                <a:solidFill>
                  <a:srgbClr val="4D4D4D"/>
                </a:solidFill>
              </a:defRPr>
            </a:lvl1pPr>
            <a:lvl2pPr>
              <a:defRPr sz="1600">
                <a:solidFill>
                  <a:srgbClr val="4D4D4D"/>
                </a:solidFill>
              </a:defRPr>
            </a:lvl2pPr>
            <a:lvl3pPr>
              <a:defRPr sz="1400">
                <a:solidFill>
                  <a:srgbClr val="4D4D4D"/>
                </a:solidFill>
              </a:defRPr>
            </a:lvl3pPr>
            <a:lvl4pPr>
              <a:defRPr sz="1300">
                <a:solidFill>
                  <a:srgbClr val="4D4D4D"/>
                </a:solidFill>
              </a:defRPr>
            </a:lvl4pPr>
            <a:lvl5pPr>
              <a:defRPr sz="1300">
                <a:solidFill>
                  <a:srgbClr val="4D4D4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p:txBody>
          <a:bodyPr rIns="0"/>
          <a:lstStyle>
            <a:lvl1pPr algn="r">
              <a:defRPr/>
            </a:lvl1pPr>
          </a:lstStyle>
          <a:p>
            <a:fld id="{64D83AFE-A175-403E-9946-6239AE14BB68}"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43613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7304D464-7CD7-4DC3-A456-CED5F2911494}"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E29562-030B-4FC5-8020-EE557A14DA8A}"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a:xfrm>
            <a:off x="6400800" y="6355080"/>
            <a:ext cx="2286000" cy="365760"/>
          </a:xfrm>
        </p:spPr>
        <p:txBody>
          <a:bodyPr/>
          <a:lstStyle/>
          <a:p>
            <a:fld id="{7304D464-7CD7-4DC3-A456-CED5F2911494}" type="datetimeFigureOut">
              <a:rPr lang="ru-RU" smtClean="0"/>
              <a:pPr/>
              <a:t>18.03.2025</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3FE29562-030B-4FC5-8020-EE557A14DA8A}"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7304D464-7CD7-4DC3-A456-CED5F2911494}"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E29562-030B-4FC5-8020-EE557A14DA8A}"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7304D464-7CD7-4DC3-A456-CED5F2911494}" type="datetimeFigureOut">
              <a:rPr lang="ru-RU" smtClean="0"/>
              <a:pPr/>
              <a:t>18.03.2025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FE29562-030B-4FC5-8020-EE557A14DA8A}"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7304D464-7CD7-4DC3-A456-CED5F2911494}" type="datetimeFigureOut">
              <a:rPr lang="ru-RU" smtClean="0"/>
              <a:pPr/>
              <a:t>18.03.2025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FE29562-030B-4FC5-8020-EE557A14DA8A}"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04D464-7CD7-4DC3-A456-CED5F2911494}" type="datetimeFigureOut">
              <a:rPr lang="ru-RU" smtClean="0"/>
              <a:pPr/>
              <a:t>18.03.2025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FE29562-030B-4FC5-8020-EE557A14DA8A}"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7304D464-7CD7-4DC3-A456-CED5F2911494}"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E29562-030B-4FC5-8020-EE557A14DA8A}"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7304D464-7CD7-4DC3-A456-CED5F2911494}"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E29562-030B-4FC5-8020-EE557A14DA8A}"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304D464-7CD7-4DC3-A456-CED5F2911494}" type="datetimeFigureOut">
              <a:rPr lang="ru-RU" smtClean="0"/>
              <a:pPr/>
              <a:t>18.03.2025</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FE29562-030B-4FC5-8020-EE557A14DA8A}"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23928" y="6402205"/>
            <a:ext cx="136815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275856" y="5229200"/>
            <a:ext cx="2972545" cy="461665"/>
          </a:xfrm>
          <a:prstGeom prst="rect">
            <a:avLst/>
          </a:prstGeom>
        </p:spPr>
        <p:txBody>
          <a:bodyPr wrap="none">
            <a:spAutoFit/>
          </a:bodyPr>
          <a:lstStyle/>
          <a:p>
            <a:r>
              <a:rPr lang="ru-RU" sz="2400" dirty="0">
                <a:solidFill>
                  <a:srgbClr val="002060"/>
                </a:solidFill>
              </a:rPr>
              <a:t>Проф. Андреева В.О. </a:t>
            </a:r>
            <a:endParaRPr lang="ru-RU" sz="2400" dirty="0"/>
          </a:p>
        </p:txBody>
      </p:sp>
      <p:sp>
        <p:nvSpPr>
          <p:cNvPr id="10" name="Rectangle 2"/>
          <p:cNvSpPr txBox="1">
            <a:spLocks noChangeArrowheads="1"/>
          </p:cNvSpPr>
          <p:nvPr/>
        </p:nvSpPr>
        <p:spPr bwMode="black">
          <a:xfrm>
            <a:off x="1115616" y="476672"/>
            <a:ext cx="6903327" cy="1506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ru-RU" b="1" kern="0" dirty="0">
                <a:solidFill>
                  <a:srgbClr val="002060"/>
                </a:solidFill>
                <a:cs typeface="Aharoni" pitchFamily="2" charset="-79"/>
              </a:rPr>
              <a:t>НАУЧНО-ИССЛЕДОВАТЕЛЬСКИЙ ИНСТИТУТ АКУШЕРСТВА И ПЕДИАТРИИ </a:t>
            </a:r>
          </a:p>
          <a:p>
            <a:pPr lvl="0" algn="ctr" fontAlgn="base">
              <a:spcBef>
                <a:spcPct val="0"/>
              </a:spcBef>
              <a:spcAft>
                <a:spcPct val="0"/>
              </a:spcAft>
              <a:defRPr/>
            </a:pPr>
            <a:r>
              <a:rPr lang="ru-RU" b="1" kern="0" dirty="0">
                <a:solidFill>
                  <a:srgbClr val="002060"/>
                </a:solidFill>
                <a:latin typeface="+mj-lt"/>
                <a:ea typeface="+mj-ea"/>
                <a:cs typeface="Aharoni" pitchFamily="2" charset="-79"/>
              </a:rPr>
              <a:t>ГОСУДАРСТВЕННОЕ БЮДЖЕТНОЕ ОБРАЗОВАТЕЛЬНОЕ УЧРЕЖДЕНИЕ «РОСТОВСКИЙ ГОСУДАРСТВЕННЫЙ МЕДИЦИНСКИЙ УНИВЕРСИТЕТ» </a:t>
            </a:r>
          </a:p>
          <a:p>
            <a:pPr lvl="0" algn="ctr" fontAlgn="base">
              <a:spcBef>
                <a:spcPct val="0"/>
              </a:spcBef>
              <a:spcAft>
                <a:spcPct val="0"/>
              </a:spcAft>
              <a:defRPr/>
            </a:pPr>
            <a:r>
              <a:rPr lang="ru-RU" b="1" kern="0" dirty="0">
                <a:solidFill>
                  <a:srgbClr val="002060"/>
                </a:solidFill>
                <a:latin typeface="+mj-lt"/>
                <a:ea typeface="+mj-ea"/>
                <a:cs typeface="Aharoni" pitchFamily="2" charset="-79"/>
              </a:rPr>
              <a:t>МИНИСТЕРСТВА ЗДРАВООХРАНЕНИЯ РОССИЙСКОЙ ФЕДЕРАЦИИ</a:t>
            </a:r>
            <a:br>
              <a:rPr kumimoji="0" lang="ru-RU" sz="2000" b="1" i="0" u="none" strike="noStrike" kern="0" normalizeH="0" baseline="0" noProof="0" dirty="0">
                <a:solidFill>
                  <a:srgbClr val="002060"/>
                </a:solidFill>
                <a:uLnTx/>
                <a:uFillTx/>
                <a:ea typeface="+mj-ea"/>
                <a:cs typeface="Aharoni" pitchFamily="2" charset="-79"/>
              </a:rPr>
            </a:br>
            <a:endParaRPr kumimoji="0" lang="ru-RU" sz="2000" b="1" i="0" u="none" strike="noStrike" kern="0" normalizeH="0" baseline="0" noProof="0" dirty="0">
              <a:solidFill>
                <a:srgbClr val="002060"/>
              </a:solidFill>
              <a:uLnTx/>
              <a:uFillTx/>
              <a:ea typeface="+mj-ea"/>
              <a:cs typeface="Aharoni" pitchFamily="2" charset="-79"/>
            </a:endParaRPr>
          </a:p>
        </p:txBody>
      </p:sp>
      <p:pic>
        <p:nvPicPr>
          <p:cNvPr id="11" name="Рисунок 4" descr="369664.jpg"/>
          <p:cNvPicPr>
            <a:picLocks noChangeAspect="1"/>
          </p:cNvPicPr>
          <p:nvPr/>
        </p:nvPicPr>
        <p:blipFill>
          <a:blip r:embed="rId3" cstate="print">
            <a:duotone>
              <a:schemeClr val="accent6">
                <a:shade val="45000"/>
                <a:satMod val="135000"/>
              </a:schemeClr>
              <a:prstClr val="white"/>
            </a:duotone>
          </a:blip>
          <a:stretch>
            <a:fillRect/>
          </a:stretch>
        </p:blipFill>
        <p:spPr>
          <a:xfrm>
            <a:off x="256674" y="289832"/>
            <a:ext cx="991505" cy="883855"/>
          </a:xfrm>
          <a:prstGeom prst="roundRect">
            <a:avLst>
              <a:gd name="adj" fmla="val 8594"/>
            </a:avLst>
          </a:prstGeom>
          <a:solidFill>
            <a:schemeClr val="bg1">
              <a:lumMod val="85000"/>
            </a:schemeClr>
          </a:solidFill>
          <a:ln>
            <a:noFill/>
          </a:ln>
          <a:effectLst>
            <a:reflection blurRad="12700" stA="38000" endPos="28000" dist="5000" dir="5400000" sy="-100000" algn="bl" rotWithShape="0"/>
          </a:effectLst>
        </p:spPr>
      </p:pic>
      <p:sp>
        <p:nvSpPr>
          <p:cNvPr id="9" name="Прямоугольник 8"/>
          <p:cNvSpPr/>
          <p:nvPr/>
        </p:nvSpPr>
        <p:spPr>
          <a:xfrm>
            <a:off x="1259632" y="3645024"/>
            <a:ext cx="6768752" cy="954107"/>
          </a:xfrm>
          <a:prstGeom prst="rect">
            <a:avLst/>
          </a:prstGeom>
        </p:spPr>
        <p:txBody>
          <a:bodyPr wrap="square">
            <a:spAutoFit/>
          </a:bodyPr>
          <a:lstStyle/>
          <a:p>
            <a:r>
              <a:rPr lang="ru-RU" sz="2800" b="1" i="1" dirty="0">
                <a:solidFill>
                  <a:schemeClr val="accent1">
                    <a:lumMod val="50000"/>
                  </a:schemeClr>
                </a:solidFill>
              </a:rPr>
              <a:t>Олигоменорея и вторичная аменорея в </a:t>
            </a:r>
            <a:r>
              <a:rPr lang="ru-RU" sz="2800" b="1" i="1" dirty="0" err="1">
                <a:solidFill>
                  <a:schemeClr val="accent1">
                    <a:lumMod val="50000"/>
                  </a:schemeClr>
                </a:solidFill>
              </a:rPr>
              <a:t>пубертате</a:t>
            </a:r>
            <a:r>
              <a:rPr lang="ru-RU" sz="2800" b="1" i="1" dirty="0">
                <a:solidFill>
                  <a:schemeClr val="accent1">
                    <a:lumMod val="50000"/>
                  </a:schemeClr>
                </a:solidFill>
              </a:rPr>
              <a:t> – как, когда и что делать? </a:t>
            </a:r>
          </a:p>
        </p:txBody>
      </p:sp>
    </p:spTree>
    <p:extLst>
      <p:ext uri="{BB962C8B-B14F-4D97-AF65-F5344CB8AC3E}">
        <p14:creationId xmlns:p14="http://schemas.microsoft.com/office/powerpoint/2010/main" val="310882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8450"/>
            <a:ext cx="9144000"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5292080" y="1997224"/>
            <a:ext cx="2168624" cy="3139321"/>
          </a:xfrm>
          <a:prstGeom prst="rect">
            <a:avLst/>
          </a:prstGeom>
        </p:spPr>
        <p:txBody>
          <a:bodyPr wrap="square">
            <a:spAutoFit/>
          </a:bodyPr>
          <a:lstStyle/>
          <a:p>
            <a:r>
              <a:rPr lang="ru-RU" b="1" dirty="0">
                <a:solidFill>
                  <a:srgbClr val="002060"/>
                </a:solidFill>
              </a:rPr>
              <a:t>Риск переломов в 2-7 раз чаще у пациенток с НА, чем в популяции сверстниц </a:t>
            </a:r>
          </a:p>
          <a:p>
            <a:endParaRPr lang="ru-RU" b="1" dirty="0">
              <a:solidFill>
                <a:srgbClr val="002060"/>
              </a:solidFill>
            </a:endParaRPr>
          </a:p>
          <a:p>
            <a:endParaRPr lang="ru-RU" b="1" dirty="0">
              <a:solidFill>
                <a:srgbClr val="002060"/>
              </a:solidFill>
            </a:endParaRPr>
          </a:p>
          <a:p>
            <a:endParaRPr lang="ru-RU" b="1" dirty="0">
              <a:solidFill>
                <a:srgbClr val="002060"/>
              </a:solidFill>
            </a:endParaRPr>
          </a:p>
          <a:p>
            <a:r>
              <a:rPr lang="ru-RU" b="1" dirty="0">
                <a:solidFill>
                  <a:srgbClr val="002060"/>
                </a:solidFill>
              </a:rPr>
              <a:t>Риск переломов сохраняется более 10 лет</a:t>
            </a:r>
          </a:p>
        </p:txBody>
      </p:sp>
      <p:sp>
        <p:nvSpPr>
          <p:cNvPr id="8" name="Скругленный прямоугольник 7"/>
          <p:cNvSpPr/>
          <p:nvPr/>
        </p:nvSpPr>
        <p:spPr>
          <a:xfrm>
            <a:off x="763960" y="1925216"/>
            <a:ext cx="6696744" cy="1641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043608" y="4200441"/>
            <a:ext cx="6696744" cy="9361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2465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288000" cy="998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52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604448" cy="1143000"/>
          </a:xfrm>
        </p:spPr>
        <p:txBody>
          <a:bodyPr>
            <a:normAutofit/>
          </a:bodyPr>
          <a:lstStyle/>
          <a:p>
            <a:r>
              <a:rPr lang="ru-RU" dirty="0">
                <a:solidFill>
                  <a:schemeClr val="tx1">
                    <a:lumMod val="75000"/>
                  </a:schemeClr>
                </a:solidFill>
              </a:rPr>
              <a:t>	</a:t>
            </a:r>
            <a:r>
              <a:rPr lang="ru-RU" sz="2800" b="1" dirty="0">
                <a:solidFill>
                  <a:srgbClr val="002060"/>
                </a:solidFill>
              </a:rPr>
              <a:t>ЗГТ для подростков (</a:t>
            </a:r>
            <a:r>
              <a:rPr lang="ru-RU" sz="2800" b="1" dirty="0" err="1">
                <a:solidFill>
                  <a:srgbClr val="002060"/>
                </a:solidFill>
              </a:rPr>
              <a:t>эстрадиол</a:t>
            </a:r>
            <a:r>
              <a:rPr lang="ru-RU" sz="2800" b="1" dirty="0">
                <a:solidFill>
                  <a:srgbClr val="002060"/>
                </a:solidFill>
              </a:rPr>
              <a:t> – </a:t>
            </a:r>
            <a:r>
              <a:rPr lang="ru-RU" sz="2800" b="1" dirty="0" err="1">
                <a:solidFill>
                  <a:srgbClr val="002060"/>
                </a:solidFill>
              </a:rPr>
              <a:t>трансдермально</a:t>
            </a:r>
            <a:r>
              <a:rPr lang="ru-RU" sz="2800" b="1" dirty="0">
                <a:solidFill>
                  <a:srgbClr val="002060"/>
                </a:solidFill>
              </a:rPr>
              <a:t>; </a:t>
            </a:r>
            <a:r>
              <a:rPr lang="ru-RU" sz="2800" b="1" dirty="0" err="1">
                <a:solidFill>
                  <a:srgbClr val="002060"/>
                </a:solidFill>
              </a:rPr>
              <a:t>Утрожестан</a:t>
            </a:r>
            <a:r>
              <a:rPr lang="ru-RU" sz="2800" b="1" dirty="0">
                <a:solidFill>
                  <a:srgbClr val="002060"/>
                </a:solidFill>
              </a:rPr>
              <a:t> – </a:t>
            </a:r>
            <a:r>
              <a:rPr lang="en-US" sz="2800" b="1" dirty="0">
                <a:solidFill>
                  <a:srgbClr val="002060"/>
                </a:solidFill>
              </a:rPr>
              <a:t>per </a:t>
            </a:r>
            <a:r>
              <a:rPr lang="en-US" sz="2800" b="1" dirty="0" err="1">
                <a:solidFill>
                  <a:srgbClr val="002060"/>
                </a:solidFill>
              </a:rPr>
              <a:t>os</a:t>
            </a:r>
            <a:r>
              <a:rPr lang="ru-RU" sz="2800" b="1" dirty="0">
                <a:solidFill>
                  <a:srgbClr val="002060"/>
                </a:solidFill>
              </a:rPr>
              <a:t>)</a:t>
            </a:r>
          </a:p>
        </p:txBody>
      </p:sp>
      <p:graphicFrame>
        <p:nvGraphicFramePr>
          <p:cNvPr id="3" name="Схема 2"/>
          <p:cNvGraphicFramePr/>
          <p:nvPr>
            <p:extLst>
              <p:ext uri="{D42A27DB-BD31-4B8C-83A1-F6EECF244321}">
                <p14:modId xmlns:p14="http://schemas.microsoft.com/office/powerpoint/2010/main" val="2733839864"/>
              </p:ext>
            </p:extLst>
          </p:nvPr>
        </p:nvGraphicFramePr>
        <p:xfrm>
          <a:off x="1547664" y="11247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Схема 6"/>
          <p:cNvGraphicFramePr/>
          <p:nvPr>
            <p:extLst>
              <p:ext uri="{D42A27DB-BD31-4B8C-83A1-F6EECF244321}">
                <p14:modId xmlns:p14="http://schemas.microsoft.com/office/powerpoint/2010/main" val="867979565"/>
              </p:ext>
            </p:extLst>
          </p:nvPr>
        </p:nvGraphicFramePr>
        <p:xfrm>
          <a:off x="323528" y="1412776"/>
          <a:ext cx="8424936"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Прямоугольник 5"/>
          <p:cNvSpPr/>
          <p:nvPr/>
        </p:nvSpPr>
        <p:spPr>
          <a:xfrm>
            <a:off x="395536" y="1556792"/>
            <a:ext cx="2210862" cy="369332"/>
          </a:xfrm>
          <a:prstGeom prst="rect">
            <a:avLst/>
          </a:prstGeom>
          <a:solidFill>
            <a:srgbClr val="FFC000"/>
          </a:solidFill>
          <a:ln w="28575">
            <a:solidFill>
              <a:schemeClr val="tx2">
                <a:lumMod val="25000"/>
              </a:schemeClr>
            </a:solidFill>
          </a:ln>
        </p:spPr>
        <p:txBody>
          <a:bodyPr wrap="none">
            <a:spAutoFit/>
          </a:bodyPr>
          <a:lstStyle/>
          <a:p>
            <a:r>
              <a:rPr lang="en-US" dirty="0" err="1">
                <a:solidFill>
                  <a:schemeClr val="tx1">
                    <a:lumMod val="75000"/>
                  </a:schemeClr>
                </a:solidFill>
              </a:rPr>
              <a:t>Langrish</a:t>
            </a:r>
            <a:r>
              <a:rPr lang="en-US" dirty="0">
                <a:solidFill>
                  <a:schemeClr val="tx1">
                    <a:lumMod val="75000"/>
                  </a:schemeClr>
                </a:solidFill>
              </a:rPr>
              <a:t> et al, 2009</a:t>
            </a:r>
            <a:endParaRPr lang="ru-RU" dirty="0"/>
          </a:p>
        </p:txBody>
      </p:sp>
      <p:graphicFrame>
        <p:nvGraphicFramePr>
          <p:cNvPr id="8" name="Схема 7"/>
          <p:cNvGraphicFramePr/>
          <p:nvPr>
            <p:extLst>
              <p:ext uri="{D42A27DB-BD31-4B8C-83A1-F6EECF244321}">
                <p14:modId xmlns:p14="http://schemas.microsoft.com/office/powerpoint/2010/main" val="950140279"/>
              </p:ext>
            </p:extLst>
          </p:nvPr>
        </p:nvGraphicFramePr>
        <p:xfrm>
          <a:off x="467544" y="3933056"/>
          <a:ext cx="7992888" cy="27363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Прямоугольник 10"/>
          <p:cNvSpPr/>
          <p:nvPr/>
        </p:nvSpPr>
        <p:spPr>
          <a:xfrm>
            <a:off x="539552" y="3933056"/>
            <a:ext cx="1980029" cy="369332"/>
          </a:xfrm>
          <a:prstGeom prst="rect">
            <a:avLst/>
          </a:prstGeom>
          <a:solidFill>
            <a:srgbClr val="FFC000"/>
          </a:solidFill>
          <a:ln w="28575">
            <a:solidFill>
              <a:schemeClr val="tx2">
                <a:lumMod val="25000"/>
              </a:schemeClr>
            </a:solidFill>
          </a:ln>
        </p:spPr>
        <p:txBody>
          <a:bodyPr wrap="none">
            <a:spAutoFit/>
          </a:bodyPr>
          <a:lstStyle/>
          <a:p>
            <a:r>
              <a:rPr lang="en-US" dirty="0"/>
              <a:t>Panay et al, 2009</a:t>
            </a:r>
          </a:p>
        </p:txBody>
      </p:sp>
      <p:grpSp>
        <p:nvGrpSpPr>
          <p:cNvPr id="10" name="Группа 9"/>
          <p:cNvGrpSpPr/>
          <p:nvPr/>
        </p:nvGrpSpPr>
        <p:grpSpPr>
          <a:xfrm>
            <a:off x="4355976" y="2780928"/>
            <a:ext cx="4104456" cy="1224136"/>
            <a:chOff x="2664301" y="418586"/>
            <a:chExt cx="3931637" cy="1224136"/>
          </a:xfrm>
        </p:grpSpPr>
        <p:sp>
          <p:nvSpPr>
            <p:cNvPr id="13" name="Стрелка вправо 12"/>
            <p:cNvSpPr/>
            <p:nvPr/>
          </p:nvSpPr>
          <p:spPr>
            <a:xfrm>
              <a:off x="2664301" y="418586"/>
              <a:ext cx="3931637" cy="1224136"/>
            </a:xfrm>
            <a:prstGeom prst="rightArrow">
              <a:avLst>
                <a:gd name="adj1" fmla="val 75000"/>
                <a:gd name="adj2" fmla="val 50000"/>
              </a:avLst>
            </a:prstGeom>
            <a:solidFill>
              <a:schemeClr val="tx1">
                <a:lumMod val="7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Стрелка вправо 4"/>
            <p:cNvSpPr/>
            <p:nvPr/>
          </p:nvSpPr>
          <p:spPr>
            <a:xfrm>
              <a:off x="2664301" y="633581"/>
              <a:ext cx="3793685" cy="10091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ru-RU" b="1" dirty="0" err="1">
                  <a:solidFill>
                    <a:schemeClr val="bg1"/>
                  </a:solidFill>
                </a:rPr>
                <a:t>Микронизированный</a:t>
              </a:r>
              <a:r>
                <a:rPr lang="ru-RU" b="1" dirty="0">
                  <a:solidFill>
                    <a:schemeClr val="bg1"/>
                  </a:solidFill>
                </a:rPr>
                <a:t> прогестерон</a:t>
              </a:r>
              <a:r>
                <a:rPr lang="ru-RU" b="1" kern="1200" dirty="0">
                  <a:solidFill>
                    <a:schemeClr val="bg1"/>
                  </a:solidFill>
                </a:rPr>
                <a:t> 20</a:t>
              </a:r>
              <a:r>
                <a:rPr lang="en-US" b="1" kern="1200" dirty="0">
                  <a:solidFill>
                    <a:schemeClr val="bg1"/>
                  </a:solidFill>
                </a:rPr>
                <a:t>0</a:t>
              </a:r>
              <a:r>
                <a:rPr lang="ru-RU" b="1" kern="1200" dirty="0">
                  <a:solidFill>
                    <a:schemeClr val="bg1"/>
                  </a:solidFill>
                </a:rPr>
                <a:t>-400</a:t>
              </a:r>
              <a:r>
                <a:rPr lang="ru-RU" b="1" i="0" kern="1200" dirty="0">
                  <a:solidFill>
                    <a:schemeClr val="bg1"/>
                  </a:solidFill>
                </a:rPr>
                <a:t> мг с 17-го по 26-й день цикла</a:t>
              </a:r>
              <a:endParaRPr lang="ru-RU" b="1" kern="1200" dirty="0">
                <a:solidFill>
                  <a:schemeClr val="bg1"/>
                </a:solidFill>
              </a:endParaRPr>
            </a:p>
          </p:txBody>
        </p:sp>
      </p:grpSp>
    </p:spTree>
    <p:extLst>
      <p:ext uri="{BB962C8B-B14F-4D97-AF65-F5344CB8AC3E}">
        <p14:creationId xmlns:p14="http://schemas.microsoft.com/office/powerpoint/2010/main" val="556748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ontent Placeholder 2"/>
          <p:cNvSpPr txBox="1">
            <a:spLocks/>
          </p:cNvSpPr>
          <p:nvPr/>
        </p:nvSpPr>
        <p:spPr>
          <a:xfrm>
            <a:off x="375455" y="1198326"/>
            <a:ext cx="5416566" cy="4628771"/>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20000"/>
              </a:lnSpc>
              <a:buFont typeface="Wingdings" panose="05000000000000000000" pitchFamily="2" charset="2"/>
              <a:buChar char="v"/>
            </a:pPr>
            <a:r>
              <a:rPr lang="ru-RU" sz="2000" b="1" dirty="0">
                <a:solidFill>
                  <a:srgbClr val="002060"/>
                </a:solidFill>
              </a:rPr>
              <a:t>Ожирение сопряжено с психопатологическими, преимущественно, аффективными нарушениями, которые могут развиваться вследствие ожирения или предшествовать ему, способствуя избыточному набору веса. </a:t>
            </a:r>
          </a:p>
          <a:p>
            <a:pPr lvl="0">
              <a:lnSpc>
                <a:spcPct val="120000"/>
              </a:lnSpc>
              <a:buFont typeface="Wingdings" panose="05000000000000000000" pitchFamily="2" charset="2"/>
              <a:buChar char="v"/>
            </a:pPr>
            <a:r>
              <a:rPr lang="ru-RU" sz="2000" b="1" dirty="0">
                <a:solidFill>
                  <a:srgbClr val="002060"/>
                </a:solidFill>
              </a:rPr>
              <a:t>Высокая частота ДЕПРЕССИЙ у подростков является одним из самых существенных психиатрических рисков суицидального поведения, а СУИЦИД как причина смерти находится на третьем месте (ВОЗ, 2014). </a:t>
            </a:r>
          </a:p>
          <a:p>
            <a:pPr marL="0" lvl="0" indent="0">
              <a:lnSpc>
                <a:spcPct val="120000"/>
              </a:lnSpc>
              <a:buNone/>
            </a:pPr>
            <a:endParaRPr kumimoji="0" lang="en-US" sz="1800" b="1" u="none" strike="noStrike" kern="1200" cap="none" spc="0" normalizeH="0" baseline="0" noProof="0" dirty="0">
              <a:ln>
                <a:noFill/>
              </a:ln>
              <a:solidFill>
                <a:srgbClr val="002060"/>
              </a:solidFill>
              <a:effectLst/>
              <a:uLnTx/>
              <a:uFillTx/>
              <a:latin typeface="Calibri"/>
            </a:endParaRPr>
          </a:p>
        </p:txBody>
      </p:sp>
      <p:sp>
        <p:nvSpPr>
          <p:cNvPr id="12" name="Прямоугольник 11"/>
          <p:cNvSpPr/>
          <p:nvPr/>
        </p:nvSpPr>
        <p:spPr>
          <a:xfrm>
            <a:off x="1115616" y="222069"/>
            <a:ext cx="4968552" cy="584775"/>
          </a:xfrm>
          <a:prstGeom prst="rect">
            <a:avLst/>
          </a:prstGeom>
          <a:solidFill>
            <a:schemeClr val="bg1"/>
          </a:solidFill>
        </p:spPr>
        <p:txBody>
          <a:bodyPr wrap="square">
            <a:spAutoFit/>
          </a:bodyPr>
          <a:lstStyle/>
          <a:p>
            <a:pPr algn="ctr"/>
            <a:r>
              <a:rPr lang="ru-RU" sz="3200" b="1" dirty="0">
                <a:solidFill>
                  <a:srgbClr val="002060"/>
                </a:solidFill>
              </a:rPr>
              <a:t>Проблема ожирения:</a:t>
            </a:r>
          </a:p>
        </p:txBody>
      </p:sp>
      <p:pic>
        <p:nvPicPr>
          <p:cNvPr id="14" name="Picture 7" descr="http://mognovse.ru/mogno/905/904180/904180_html_3c6f0210.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228184" y="260648"/>
            <a:ext cx="2718674" cy="713657"/>
          </a:xfrm>
          <a:prstGeom prst="rect">
            <a:avLst/>
          </a:prstGeom>
          <a:ln>
            <a:noFill/>
          </a:ln>
          <a:effectLst>
            <a:outerShdw blurRad="292100" dist="139700" dir="2700000" algn="tl" rotWithShape="0">
              <a:srgbClr val="333333">
                <a:alpha val="65000"/>
              </a:srgbClr>
            </a:outerShdw>
          </a:effectLst>
        </p:spPr>
      </p:pic>
      <p:sp>
        <p:nvSpPr>
          <p:cNvPr id="16" name="Прямоугольник 15"/>
          <p:cNvSpPr/>
          <p:nvPr/>
        </p:nvSpPr>
        <p:spPr>
          <a:xfrm>
            <a:off x="4841776" y="5980837"/>
            <a:ext cx="4032448" cy="584775"/>
          </a:xfrm>
          <a:prstGeom prst="rect">
            <a:avLst/>
          </a:prstGeom>
          <a:solidFill>
            <a:schemeClr val="bg1"/>
          </a:solidFill>
        </p:spPr>
        <p:txBody>
          <a:bodyPr wrap="square">
            <a:spAutoFit/>
          </a:bodyPr>
          <a:lstStyle/>
          <a:p>
            <a:pPr algn="ctr"/>
            <a:r>
              <a:rPr lang="ru-RU" sz="1600" b="1" dirty="0" err="1">
                <a:solidFill>
                  <a:srgbClr val="002060"/>
                </a:solidFill>
              </a:rPr>
              <a:t>Zimmet</a:t>
            </a:r>
            <a:r>
              <a:rPr lang="ru-RU" sz="1600" b="1" dirty="0">
                <a:solidFill>
                  <a:srgbClr val="002060"/>
                </a:solidFill>
              </a:rPr>
              <a:t> P. 2011,</a:t>
            </a:r>
          </a:p>
          <a:p>
            <a:pPr algn="ctr"/>
            <a:r>
              <a:rPr lang="ru-RU" sz="1600" b="1" dirty="0">
                <a:solidFill>
                  <a:srgbClr val="002060"/>
                </a:solidFill>
              </a:rPr>
              <a:t> Павловская Е.В. и </a:t>
            </a:r>
            <a:r>
              <a:rPr lang="ru-RU" sz="1600" b="1" dirty="0" err="1">
                <a:solidFill>
                  <a:srgbClr val="002060"/>
                </a:solidFill>
              </a:rPr>
              <a:t>соавт</a:t>
            </a:r>
            <a:r>
              <a:rPr lang="ru-RU" sz="1600" b="1" dirty="0">
                <a:solidFill>
                  <a:srgbClr val="002060"/>
                </a:solidFill>
              </a:rPr>
              <a:t>., 2013</a:t>
            </a:r>
            <a:endParaRPr lang="ru-RU" sz="1400" b="1" dirty="0">
              <a:solidFill>
                <a:srgbClr val="002060"/>
              </a:solidFill>
            </a:endParaRPr>
          </a:p>
        </p:txBody>
      </p:sp>
      <p:pic>
        <p:nvPicPr>
          <p:cNvPr id="17" name="Рисунок 16"/>
          <p:cNvPicPr>
            <a:picLocks noChangeAspect="1"/>
          </p:cNvPicPr>
          <p:nvPr/>
        </p:nvPicPr>
        <p:blipFill>
          <a:blip r:embed="rId5" cstate="print">
            <a:extLst>
              <a:ext uri="{BEBA8EAE-BF5A-486C-A8C5-ECC9F3942E4B}">
                <a14:imgProps xmlns:a14="http://schemas.microsoft.com/office/drawing/2010/main">
                  <a14:imgLayer r:embed="rId6">
                    <a14:imgEffect>
                      <a14:backgroundRemoval t="3992" b="89924" l="6179" r="89907">
                        <a14:foregroundMark x1="26571" y1="13783" x2="34089" y2="13783"/>
                      </a14:backgroundRemoval>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380312" y="1412776"/>
            <a:ext cx="976199" cy="1058040"/>
          </a:xfrm>
          <a:prstGeom prst="rect">
            <a:avLst/>
          </a:prstGeom>
        </p:spPr>
      </p:pic>
    </p:spTree>
    <p:extLst>
      <p:ext uri="{BB962C8B-B14F-4D97-AF65-F5344CB8AC3E}">
        <p14:creationId xmlns:p14="http://schemas.microsoft.com/office/powerpoint/2010/main" val="241597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4789" y="2060848"/>
            <a:ext cx="3816424" cy="2348880"/>
          </a:xfrm>
          <a:prstGeom prst="rect">
            <a:avLst/>
          </a:prstGeom>
          <a:noFill/>
          <a:ln w="28575">
            <a:solidFill>
              <a:schemeClr val="accent5">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Прямоугольник 2"/>
          <p:cNvSpPr/>
          <p:nvPr/>
        </p:nvSpPr>
        <p:spPr>
          <a:xfrm>
            <a:off x="6300192" y="315938"/>
            <a:ext cx="2031518" cy="646331"/>
          </a:xfrm>
          <a:prstGeom prst="rect">
            <a:avLst/>
          </a:prstGeom>
        </p:spPr>
        <p:txBody>
          <a:bodyPr wrap="none">
            <a:spAutoFit/>
          </a:bodyPr>
          <a:lstStyle/>
          <a:p>
            <a:r>
              <a:rPr lang="ru-RU" b="1" dirty="0">
                <a:solidFill>
                  <a:srgbClr val="FF0000"/>
                </a:solidFill>
              </a:rPr>
              <a:t>Реализация </a:t>
            </a:r>
          </a:p>
          <a:p>
            <a:r>
              <a:rPr lang="ru-RU" b="1" dirty="0">
                <a:solidFill>
                  <a:srgbClr val="FF0000"/>
                </a:solidFill>
              </a:rPr>
              <a:t>стресс-реакции </a:t>
            </a:r>
          </a:p>
        </p:txBody>
      </p:sp>
      <p:sp>
        <p:nvSpPr>
          <p:cNvPr id="4" name="Прямоугольник 3"/>
          <p:cNvSpPr/>
          <p:nvPr/>
        </p:nvSpPr>
        <p:spPr>
          <a:xfrm>
            <a:off x="5688863" y="5192833"/>
            <a:ext cx="2879699" cy="923330"/>
          </a:xfrm>
          <a:prstGeom prst="rect">
            <a:avLst/>
          </a:prstGeom>
        </p:spPr>
        <p:txBody>
          <a:bodyPr wrap="none">
            <a:spAutoFit/>
          </a:bodyPr>
          <a:lstStyle/>
          <a:p>
            <a:pPr algn="ctr"/>
            <a:r>
              <a:rPr lang="ru-RU" b="1" dirty="0"/>
              <a:t>Активация </a:t>
            </a:r>
          </a:p>
          <a:p>
            <a:pPr algn="ctr"/>
            <a:r>
              <a:rPr lang="ru-RU" b="1" dirty="0"/>
              <a:t>стресс-лимитирующих </a:t>
            </a:r>
          </a:p>
          <a:p>
            <a:pPr algn="ctr"/>
            <a:r>
              <a:rPr lang="ru-RU" b="1" dirty="0"/>
              <a:t>систем</a:t>
            </a:r>
          </a:p>
        </p:txBody>
      </p:sp>
      <p:sp>
        <p:nvSpPr>
          <p:cNvPr id="5" name="Скругленный прямоугольник 4"/>
          <p:cNvSpPr/>
          <p:nvPr/>
        </p:nvSpPr>
        <p:spPr>
          <a:xfrm>
            <a:off x="5688863" y="5174344"/>
            <a:ext cx="2879699"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6300191" y="248922"/>
            <a:ext cx="1907895" cy="7803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rot="16200000">
            <a:off x="6786087" y="1350480"/>
            <a:ext cx="936104" cy="484632"/>
          </a:xfrm>
          <a:prstGeom prst="rightArrow">
            <a:avLst/>
          </a:prstGeom>
          <a:solidFill>
            <a:srgbClr val="EC560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7070548" y="4409728"/>
            <a:ext cx="484632" cy="7831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16227" y="47869"/>
            <a:ext cx="4234069" cy="914400"/>
          </a:xfrm>
          <a:prstGeom prst="rect">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Активация </a:t>
            </a:r>
            <a:r>
              <a:rPr lang="ru-RU" b="1" dirty="0" err="1"/>
              <a:t>норадренергических</a:t>
            </a:r>
            <a:r>
              <a:rPr lang="ru-RU" b="1" dirty="0"/>
              <a:t> рецепторов в ЦНС</a:t>
            </a:r>
          </a:p>
        </p:txBody>
      </p:sp>
      <p:sp>
        <p:nvSpPr>
          <p:cNvPr id="10" name="Прямоугольник 9"/>
          <p:cNvSpPr/>
          <p:nvPr/>
        </p:nvSpPr>
        <p:spPr>
          <a:xfrm>
            <a:off x="107504" y="5569980"/>
            <a:ext cx="1405068" cy="914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t>β</a:t>
            </a:r>
            <a:r>
              <a:rPr lang="ru-RU" sz="1600" b="1" dirty="0"/>
              <a:t>-</a:t>
            </a:r>
            <a:r>
              <a:rPr lang="ru-RU" sz="1600" b="1" dirty="0" err="1"/>
              <a:t>эндорфины</a:t>
            </a:r>
            <a:endParaRPr lang="ru-RU" sz="1600" b="1" dirty="0"/>
          </a:p>
        </p:txBody>
      </p:sp>
      <p:sp>
        <p:nvSpPr>
          <p:cNvPr id="11" name="Прямоугольник 10"/>
          <p:cNvSpPr/>
          <p:nvPr/>
        </p:nvSpPr>
        <p:spPr>
          <a:xfrm>
            <a:off x="3635896" y="1241223"/>
            <a:ext cx="914400" cy="914400"/>
          </a:xfrm>
          <a:prstGeom prst="rect">
            <a:avLst/>
          </a:prstGeom>
          <a:solidFill>
            <a:srgbClr val="EC560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b="1" dirty="0" err="1"/>
              <a:t>Prol</a:t>
            </a:r>
            <a:endParaRPr lang="ru-RU" b="1" dirty="0"/>
          </a:p>
        </p:txBody>
      </p:sp>
      <p:sp>
        <p:nvSpPr>
          <p:cNvPr id="12" name="Прямоугольник 11"/>
          <p:cNvSpPr/>
          <p:nvPr/>
        </p:nvSpPr>
        <p:spPr>
          <a:xfrm>
            <a:off x="3417815" y="3232556"/>
            <a:ext cx="1584176" cy="914400"/>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Аменорея </a:t>
            </a:r>
            <a:r>
              <a:rPr lang="ru-RU" b="1" dirty="0" err="1"/>
              <a:t>ановуляция</a:t>
            </a:r>
            <a:endParaRPr lang="ru-RU" b="1" dirty="0"/>
          </a:p>
        </p:txBody>
      </p:sp>
      <p:sp>
        <p:nvSpPr>
          <p:cNvPr id="13" name="Прямоугольник 12"/>
          <p:cNvSpPr/>
          <p:nvPr/>
        </p:nvSpPr>
        <p:spPr>
          <a:xfrm>
            <a:off x="1691680" y="3232556"/>
            <a:ext cx="1368152" cy="914400"/>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Нарушение секреции ЛГ и ФСГ </a:t>
            </a:r>
          </a:p>
        </p:txBody>
      </p:sp>
      <p:sp>
        <p:nvSpPr>
          <p:cNvPr id="14" name="Прямоугольник 13"/>
          <p:cNvSpPr/>
          <p:nvPr/>
        </p:nvSpPr>
        <p:spPr>
          <a:xfrm>
            <a:off x="1893201" y="1247308"/>
            <a:ext cx="1080120" cy="914400"/>
          </a:xfrm>
          <a:prstGeom prst="rect">
            <a:avLst/>
          </a:prstGeom>
          <a:solidFill>
            <a:srgbClr val="EC560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АКТГ кортизол</a:t>
            </a:r>
          </a:p>
          <a:p>
            <a:pPr algn="ctr"/>
            <a:endParaRPr lang="ru-RU" sz="1400" dirty="0"/>
          </a:p>
        </p:txBody>
      </p:sp>
      <p:sp>
        <p:nvSpPr>
          <p:cNvPr id="15" name="Прямоугольник 14"/>
          <p:cNvSpPr/>
          <p:nvPr/>
        </p:nvSpPr>
        <p:spPr>
          <a:xfrm>
            <a:off x="316227" y="1231273"/>
            <a:ext cx="914400" cy="914400"/>
          </a:xfrm>
          <a:prstGeom prst="rect">
            <a:avLst/>
          </a:prstGeom>
          <a:solidFill>
            <a:srgbClr val="EC560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КРГ</a:t>
            </a:r>
            <a:r>
              <a:rPr lang="ru-RU" sz="1600" dirty="0"/>
              <a:t> </a:t>
            </a:r>
          </a:p>
        </p:txBody>
      </p:sp>
      <p:sp>
        <p:nvSpPr>
          <p:cNvPr id="16" name="Прямоугольник 15"/>
          <p:cNvSpPr/>
          <p:nvPr/>
        </p:nvSpPr>
        <p:spPr>
          <a:xfrm>
            <a:off x="107504" y="3232556"/>
            <a:ext cx="1224136" cy="914400"/>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Нарушение секреции </a:t>
            </a:r>
            <a:r>
              <a:rPr lang="ru-RU" b="1" dirty="0" err="1"/>
              <a:t>ГнРГ</a:t>
            </a:r>
            <a:r>
              <a:rPr lang="ru-RU" b="1" dirty="0"/>
              <a:t> </a:t>
            </a:r>
          </a:p>
        </p:txBody>
      </p:sp>
      <p:sp>
        <p:nvSpPr>
          <p:cNvPr id="17" name="Прямоугольник 16"/>
          <p:cNvSpPr/>
          <p:nvPr/>
        </p:nvSpPr>
        <p:spPr>
          <a:xfrm>
            <a:off x="3059832" y="5540892"/>
            <a:ext cx="1584176" cy="914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t>цитокины, </a:t>
            </a:r>
            <a:r>
              <a:rPr lang="en-US" sz="1400" b="1" dirty="0"/>
              <a:t>NO</a:t>
            </a:r>
            <a:r>
              <a:rPr lang="ru-RU" sz="1400" b="1" dirty="0"/>
              <a:t> в </a:t>
            </a:r>
            <a:r>
              <a:rPr lang="ru-RU" sz="1400" b="1" dirty="0" err="1"/>
              <a:t>цнс</a:t>
            </a:r>
            <a:endParaRPr lang="ru-RU" sz="1400" b="1" dirty="0"/>
          </a:p>
        </p:txBody>
      </p:sp>
      <p:sp>
        <p:nvSpPr>
          <p:cNvPr id="18" name="Прямоугольник 17"/>
          <p:cNvSpPr/>
          <p:nvPr/>
        </p:nvSpPr>
        <p:spPr>
          <a:xfrm>
            <a:off x="1949624" y="5569980"/>
            <a:ext cx="914400" cy="914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ГАМК</a:t>
            </a:r>
          </a:p>
        </p:txBody>
      </p:sp>
      <p:cxnSp>
        <p:nvCxnSpPr>
          <p:cNvPr id="20" name="Прямая со стрелкой 19"/>
          <p:cNvCxnSpPr/>
          <p:nvPr/>
        </p:nvCxnSpPr>
        <p:spPr>
          <a:xfrm flipV="1">
            <a:off x="395536" y="1512878"/>
            <a:ext cx="0" cy="24159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2070359" y="1322563"/>
            <a:ext cx="0" cy="24159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V="1">
            <a:off x="3779912" y="1583712"/>
            <a:ext cx="0" cy="24159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V="1">
            <a:off x="263036" y="5654498"/>
            <a:ext cx="0" cy="24159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V="1">
            <a:off x="2107637" y="5670079"/>
            <a:ext cx="0" cy="24159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V="1">
            <a:off x="3779912" y="6027180"/>
            <a:ext cx="0" cy="24159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611560" y="2169562"/>
            <a:ext cx="0" cy="1030308"/>
          </a:xfrm>
          <a:prstGeom prst="straightConnector1">
            <a:avLst/>
          </a:prstGeom>
          <a:ln w="28575">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endCxn id="13" idx="0"/>
          </p:cNvCxnSpPr>
          <p:nvPr/>
        </p:nvCxnSpPr>
        <p:spPr>
          <a:xfrm flipH="1">
            <a:off x="2375756" y="2161708"/>
            <a:ext cx="8328" cy="1070848"/>
          </a:xfrm>
          <a:prstGeom prst="straightConnector1">
            <a:avLst/>
          </a:prstGeom>
          <a:ln w="28575">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1112434" y="2721857"/>
            <a:ext cx="0" cy="547840"/>
          </a:xfrm>
          <a:prstGeom prst="straightConnector1">
            <a:avLst/>
          </a:prstGeom>
          <a:ln w="28575">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a:off x="2864024" y="2721857"/>
            <a:ext cx="0" cy="493279"/>
          </a:xfrm>
          <a:prstGeom prst="straightConnector1">
            <a:avLst/>
          </a:prstGeom>
          <a:ln w="28575">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a:endCxn id="16" idx="2"/>
          </p:cNvCxnSpPr>
          <p:nvPr/>
        </p:nvCxnSpPr>
        <p:spPr>
          <a:xfrm flipV="1">
            <a:off x="707321" y="4146956"/>
            <a:ext cx="12251" cy="13939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flipV="1">
            <a:off x="2267744" y="4156317"/>
            <a:ext cx="12251" cy="13939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1" name="Соединительная линия уступом 60"/>
          <p:cNvCxnSpPr>
            <a:endCxn id="11" idx="2"/>
          </p:cNvCxnSpPr>
          <p:nvPr/>
        </p:nvCxnSpPr>
        <p:spPr>
          <a:xfrm flipV="1">
            <a:off x="1133980" y="2155623"/>
            <a:ext cx="2959116" cy="566234"/>
          </a:xfrm>
          <a:prstGeom prst="bentConnector2">
            <a:avLst/>
          </a:prstGeom>
          <a:ln w="28575">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6" name="Соединительная линия уступом 75"/>
          <p:cNvCxnSpPr/>
          <p:nvPr/>
        </p:nvCxnSpPr>
        <p:spPr>
          <a:xfrm>
            <a:off x="971600" y="5013176"/>
            <a:ext cx="3168352" cy="327909"/>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a:off x="4139952" y="5341085"/>
            <a:ext cx="0" cy="2091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971600" y="4156318"/>
            <a:ext cx="0" cy="8568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 name="Прямая со стрелкой 101"/>
          <p:cNvCxnSpPr/>
          <p:nvPr/>
        </p:nvCxnSpPr>
        <p:spPr>
          <a:xfrm>
            <a:off x="1333464" y="3712184"/>
            <a:ext cx="3582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Прямая со стрелкой 103"/>
          <p:cNvCxnSpPr/>
          <p:nvPr/>
        </p:nvCxnSpPr>
        <p:spPr>
          <a:xfrm>
            <a:off x="3059832" y="3714887"/>
            <a:ext cx="3582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p:cNvCxnSpPr>
            <a:stCxn id="15" idx="3"/>
            <a:endCxn id="14" idx="1"/>
          </p:cNvCxnSpPr>
          <p:nvPr/>
        </p:nvCxnSpPr>
        <p:spPr>
          <a:xfrm>
            <a:off x="1230627" y="1688473"/>
            <a:ext cx="662574" cy="16035"/>
          </a:xfrm>
          <a:prstGeom prst="straightConnector1">
            <a:avLst/>
          </a:prstGeom>
          <a:ln w="28575">
            <a:solidFill>
              <a:srgbClr val="CC6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6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F411-F3BA-483D-A60A-9C36E3349900}"/>
              </a:ext>
            </a:extLst>
          </p:cNvPr>
          <p:cNvSpPr>
            <a:spLocks noGrp="1"/>
          </p:cNvSpPr>
          <p:nvPr>
            <p:ph type="title"/>
          </p:nvPr>
        </p:nvSpPr>
        <p:spPr>
          <a:xfrm>
            <a:off x="457675" y="218391"/>
            <a:ext cx="8339084" cy="654694"/>
          </a:xfrm>
        </p:spPr>
        <p:txBody>
          <a:bodyPr>
            <a:noAutofit/>
          </a:bodyPr>
          <a:lstStyle/>
          <a:p>
            <a:pPr algn="ctr"/>
            <a:r>
              <a:rPr lang="ru-RU" dirty="0"/>
              <a:t>У женщин с функциональными НМЦ в 1,5 раза чаще встречаются депрессивные состояния</a:t>
            </a:r>
            <a:endParaRPr lang="ru-RU" kern="1200" dirty="0"/>
          </a:p>
        </p:txBody>
      </p:sp>
      <p:sp>
        <p:nvSpPr>
          <p:cNvPr id="4" name="Slide Number Placeholder 3">
            <a:extLst>
              <a:ext uri="{FF2B5EF4-FFF2-40B4-BE49-F238E27FC236}">
                <a16:creationId xmlns:a16="http://schemas.microsoft.com/office/drawing/2014/main" id="{7543998A-645A-4C17-B0B9-329D2E40F816}"/>
              </a:ext>
            </a:extLst>
          </p:cNvPr>
          <p:cNvSpPr>
            <a:spLocks noGrp="1"/>
          </p:cNvSpPr>
          <p:nvPr>
            <p:ph type="sldNum" sz="quarter" idx="10"/>
          </p:nvPr>
        </p:nvSpPr>
        <p:spPr/>
        <p:txBody>
          <a:bodyPr/>
          <a:lstStyle/>
          <a:p>
            <a:fld id="{64D83AFE-A175-403E-9946-6239AE14BB68}" type="slidenum">
              <a:rPr lang="en-GB" smtClean="0">
                <a:solidFill>
                  <a:prstClr val="white"/>
                </a:solidFill>
              </a:rPr>
              <a:pPr/>
              <a:t>15</a:t>
            </a:fld>
            <a:endParaRPr lang="en-GB" dirty="0">
              <a:solidFill>
                <a:prstClr val="white"/>
              </a:solidFill>
            </a:endParaRPr>
          </a:p>
        </p:txBody>
      </p:sp>
      <p:sp>
        <p:nvSpPr>
          <p:cNvPr id="8" name="Прямоугольник 7">
            <a:extLst>
              <a:ext uri="{FF2B5EF4-FFF2-40B4-BE49-F238E27FC236}">
                <a16:creationId xmlns:a16="http://schemas.microsoft.com/office/drawing/2014/main" id="{DEB330B2-FCED-4377-81F9-4D21BD7FD723}"/>
              </a:ext>
            </a:extLst>
          </p:cNvPr>
          <p:cNvSpPr/>
          <p:nvPr/>
        </p:nvSpPr>
        <p:spPr bwMode="auto">
          <a:xfrm>
            <a:off x="-1" y="5721346"/>
            <a:ext cx="2030681" cy="68876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ru-RU" sz="21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70BCA2CD-7A95-4687-954D-1CF367A1BF90}"/>
              </a:ext>
            </a:extLst>
          </p:cNvPr>
          <p:cNvSpPr txBox="1"/>
          <p:nvPr/>
        </p:nvSpPr>
        <p:spPr>
          <a:xfrm>
            <a:off x="154823" y="6144395"/>
            <a:ext cx="8834356" cy="577081"/>
          </a:xfrm>
          <a:prstGeom prst="rect">
            <a:avLst/>
          </a:prstGeom>
          <a:noFill/>
        </p:spPr>
        <p:txBody>
          <a:bodyPr wrap="square" rtlCol="0">
            <a:spAutoFit/>
          </a:bodyPr>
          <a:lstStyle/>
          <a:p>
            <a:pPr algn="just"/>
            <a:r>
              <a:rPr lang="ru-RU" sz="1050" dirty="0"/>
              <a:t>НМЦ – нарушения менструального цикла</a:t>
            </a:r>
          </a:p>
          <a:p>
            <a:pPr algn="just"/>
            <a:r>
              <a:rPr lang="ru-RU" sz="1050" dirty="0" err="1"/>
              <a:t>Сметник</a:t>
            </a:r>
            <a:r>
              <a:rPr lang="ru-RU" sz="1050" dirty="0"/>
              <a:t> В.П. </a:t>
            </a:r>
            <a:r>
              <a:rPr lang="ru-RU" sz="1050" dirty="0" err="1"/>
              <a:t>Тумилович</a:t>
            </a:r>
            <a:r>
              <a:rPr lang="ru-RU" sz="1050" dirty="0"/>
              <a:t> Л.Г. Неоперативная гинекология: руководство для врачей. 3-е изд., </a:t>
            </a:r>
            <a:r>
              <a:rPr lang="ru-RU" sz="1050" dirty="0" err="1"/>
              <a:t>перераб</a:t>
            </a:r>
            <a:r>
              <a:rPr lang="ru-RU" sz="1050" dirty="0"/>
              <a:t>. И доп. Медицинское информационное </a:t>
            </a:r>
            <a:r>
              <a:rPr lang="ru-RU" sz="1050" dirty="0" err="1"/>
              <a:t>агенство</a:t>
            </a:r>
            <a:r>
              <a:rPr lang="ru-RU" sz="1050" dirty="0"/>
              <a:t>, 2007, 632 с.</a:t>
            </a:r>
          </a:p>
        </p:txBody>
      </p:sp>
      <p:pic>
        <p:nvPicPr>
          <p:cNvPr id="6" name="Рисунок 5">
            <a:extLst>
              <a:ext uri="{FF2B5EF4-FFF2-40B4-BE49-F238E27FC236}">
                <a16:creationId xmlns:a16="http://schemas.microsoft.com/office/drawing/2014/main" id="{EF721626-CAAE-461E-BC5A-D777F834A23A}"/>
              </a:ext>
            </a:extLst>
          </p:cNvPr>
          <p:cNvPicPr>
            <a:picLocks noChangeAspect="1"/>
          </p:cNvPicPr>
          <p:nvPr/>
        </p:nvPicPr>
        <p:blipFill>
          <a:blip r:embed="rId3" cstate="print"/>
          <a:stretch>
            <a:fillRect/>
          </a:stretch>
        </p:blipFill>
        <p:spPr>
          <a:xfrm>
            <a:off x="3778870" y="969819"/>
            <a:ext cx="1560513" cy="1864142"/>
          </a:xfrm>
          <a:prstGeom prst="rect">
            <a:avLst/>
          </a:prstGeom>
        </p:spPr>
      </p:pic>
      <p:pic>
        <p:nvPicPr>
          <p:cNvPr id="10" name="Рисунок 9">
            <a:extLst>
              <a:ext uri="{FF2B5EF4-FFF2-40B4-BE49-F238E27FC236}">
                <a16:creationId xmlns:a16="http://schemas.microsoft.com/office/drawing/2014/main" id="{207371E4-8161-4B87-9E9D-F144F196B541}"/>
              </a:ext>
            </a:extLst>
          </p:cNvPr>
          <p:cNvPicPr>
            <a:picLocks noChangeAspect="1"/>
          </p:cNvPicPr>
          <p:nvPr/>
        </p:nvPicPr>
        <p:blipFill rotWithShape="1">
          <a:blip r:embed="rId4" cstate="print"/>
          <a:srcRect l="84538" t="-5745" b="-1"/>
          <a:stretch/>
        </p:blipFill>
        <p:spPr>
          <a:xfrm>
            <a:off x="3266224" y="1553603"/>
            <a:ext cx="391744" cy="654694"/>
          </a:xfrm>
          <a:prstGeom prst="rect">
            <a:avLst/>
          </a:prstGeom>
        </p:spPr>
      </p:pic>
      <p:sp>
        <p:nvSpPr>
          <p:cNvPr id="13" name="TextBox 12">
            <a:extLst>
              <a:ext uri="{FF2B5EF4-FFF2-40B4-BE49-F238E27FC236}">
                <a16:creationId xmlns:a16="http://schemas.microsoft.com/office/drawing/2014/main" id="{5925FBD7-B2E3-4CF3-9AB7-5876C6D46A9B}"/>
              </a:ext>
            </a:extLst>
          </p:cNvPr>
          <p:cNvSpPr txBox="1"/>
          <p:nvPr/>
        </p:nvSpPr>
        <p:spPr>
          <a:xfrm>
            <a:off x="457675" y="1563936"/>
            <a:ext cx="2631170" cy="523220"/>
          </a:xfrm>
          <a:prstGeom prst="rect">
            <a:avLst/>
          </a:prstGeom>
          <a:noFill/>
        </p:spPr>
        <p:txBody>
          <a:bodyPr wrap="none" rtlCol="0">
            <a:spAutoFit/>
          </a:bodyPr>
          <a:lstStyle/>
          <a:p>
            <a:r>
              <a:rPr lang="ru-RU" sz="2800" b="1" dirty="0">
                <a:solidFill>
                  <a:srgbClr val="FF0000"/>
                </a:solidFill>
              </a:rPr>
              <a:t>переутомление</a:t>
            </a:r>
          </a:p>
        </p:txBody>
      </p:sp>
      <p:sp>
        <p:nvSpPr>
          <p:cNvPr id="14" name="TextBox 13">
            <a:extLst>
              <a:ext uri="{FF2B5EF4-FFF2-40B4-BE49-F238E27FC236}">
                <a16:creationId xmlns:a16="http://schemas.microsoft.com/office/drawing/2014/main" id="{E02BA975-AA8E-45C4-815A-826EC30047D6}"/>
              </a:ext>
            </a:extLst>
          </p:cNvPr>
          <p:cNvSpPr txBox="1"/>
          <p:nvPr/>
        </p:nvSpPr>
        <p:spPr>
          <a:xfrm>
            <a:off x="6093835" y="1445622"/>
            <a:ext cx="2895344" cy="954107"/>
          </a:xfrm>
          <a:prstGeom prst="rect">
            <a:avLst/>
          </a:prstGeom>
          <a:noFill/>
        </p:spPr>
        <p:txBody>
          <a:bodyPr wrap="none" rtlCol="0">
            <a:spAutoFit/>
          </a:bodyPr>
          <a:lstStyle/>
          <a:p>
            <a:r>
              <a:rPr lang="ru-RU" sz="2800" b="1" dirty="0">
                <a:solidFill>
                  <a:srgbClr val="FF0000"/>
                </a:solidFill>
              </a:rPr>
              <a:t>эмоциональный </a:t>
            </a:r>
          </a:p>
          <a:p>
            <a:r>
              <a:rPr lang="ru-RU" sz="2800" b="1" dirty="0">
                <a:solidFill>
                  <a:srgbClr val="FF0000"/>
                </a:solidFill>
              </a:rPr>
              <a:t>стресс</a:t>
            </a:r>
          </a:p>
        </p:txBody>
      </p:sp>
      <p:pic>
        <p:nvPicPr>
          <p:cNvPr id="15" name="Рисунок 14">
            <a:extLst>
              <a:ext uri="{FF2B5EF4-FFF2-40B4-BE49-F238E27FC236}">
                <a16:creationId xmlns:a16="http://schemas.microsoft.com/office/drawing/2014/main" id="{7CD1AD99-6E0F-4F7D-8391-B41EA7FB9061}"/>
              </a:ext>
            </a:extLst>
          </p:cNvPr>
          <p:cNvPicPr>
            <a:picLocks noChangeAspect="1"/>
          </p:cNvPicPr>
          <p:nvPr/>
        </p:nvPicPr>
        <p:blipFill rotWithShape="1">
          <a:blip r:embed="rId4" cstate="print"/>
          <a:srcRect l="84538" t="-5745" b="-1"/>
          <a:stretch/>
        </p:blipFill>
        <p:spPr>
          <a:xfrm rot="10800000">
            <a:off x="5460286" y="1498200"/>
            <a:ext cx="391744" cy="654694"/>
          </a:xfrm>
          <a:prstGeom prst="rect">
            <a:avLst/>
          </a:prstGeom>
        </p:spPr>
      </p:pic>
      <p:sp>
        <p:nvSpPr>
          <p:cNvPr id="16" name="Прямоугольник: скругленные углы 15">
            <a:extLst>
              <a:ext uri="{FF2B5EF4-FFF2-40B4-BE49-F238E27FC236}">
                <a16:creationId xmlns:a16="http://schemas.microsoft.com/office/drawing/2014/main" id="{DF75BFD9-A100-424E-B4C7-04658FB82DE6}"/>
              </a:ext>
            </a:extLst>
          </p:cNvPr>
          <p:cNvSpPr/>
          <p:nvPr/>
        </p:nvSpPr>
        <p:spPr>
          <a:xfrm>
            <a:off x="1889760" y="2987040"/>
            <a:ext cx="5466080" cy="52322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Недостаточность лютеиновой фазы</a:t>
            </a:r>
          </a:p>
        </p:txBody>
      </p:sp>
      <p:sp>
        <p:nvSpPr>
          <p:cNvPr id="17" name="Прямоугольник: скругленные углы 16">
            <a:extLst>
              <a:ext uri="{FF2B5EF4-FFF2-40B4-BE49-F238E27FC236}">
                <a16:creationId xmlns:a16="http://schemas.microsoft.com/office/drawing/2014/main" id="{A46FF665-43D1-4E2B-8BE2-114004981E03}"/>
              </a:ext>
            </a:extLst>
          </p:cNvPr>
          <p:cNvSpPr/>
          <p:nvPr/>
        </p:nvSpPr>
        <p:spPr>
          <a:xfrm>
            <a:off x="1889760" y="3982719"/>
            <a:ext cx="5466080" cy="67692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Снижение уровня прогестерона и его метаболитов (аллопрегнанолона)</a:t>
            </a:r>
          </a:p>
        </p:txBody>
      </p:sp>
      <p:sp>
        <p:nvSpPr>
          <p:cNvPr id="18" name="Прямоугольник: скругленные углы 17">
            <a:extLst>
              <a:ext uri="{FF2B5EF4-FFF2-40B4-BE49-F238E27FC236}">
                <a16:creationId xmlns:a16="http://schemas.microsoft.com/office/drawing/2014/main" id="{A89367AF-59FB-4D9D-B7F5-EEDC6FFB90C6}"/>
              </a:ext>
            </a:extLst>
          </p:cNvPr>
          <p:cNvSpPr/>
          <p:nvPr/>
        </p:nvSpPr>
        <p:spPr>
          <a:xfrm>
            <a:off x="1889760" y="5108525"/>
            <a:ext cx="5466080" cy="6769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Повышение риска развития депрессивных расстройств</a:t>
            </a:r>
          </a:p>
        </p:txBody>
      </p:sp>
      <p:pic>
        <p:nvPicPr>
          <p:cNvPr id="19" name="Рисунок 18">
            <a:extLst>
              <a:ext uri="{FF2B5EF4-FFF2-40B4-BE49-F238E27FC236}">
                <a16:creationId xmlns:a16="http://schemas.microsoft.com/office/drawing/2014/main" id="{A25B816E-52F8-4E4C-97CC-D26C74D28E4E}"/>
              </a:ext>
            </a:extLst>
          </p:cNvPr>
          <p:cNvPicPr>
            <a:picLocks noChangeAspect="1"/>
          </p:cNvPicPr>
          <p:nvPr/>
        </p:nvPicPr>
        <p:blipFill rotWithShape="1">
          <a:blip r:embed="rId4" cstate="print"/>
          <a:srcRect l="84538" t="-5745" b="-1"/>
          <a:stretch/>
        </p:blipFill>
        <p:spPr>
          <a:xfrm rot="5400000">
            <a:off x="4376128" y="3430931"/>
            <a:ext cx="391744" cy="654694"/>
          </a:xfrm>
          <a:prstGeom prst="rect">
            <a:avLst/>
          </a:prstGeom>
        </p:spPr>
      </p:pic>
      <p:pic>
        <p:nvPicPr>
          <p:cNvPr id="20" name="Рисунок 19">
            <a:extLst>
              <a:ext uri="{FF2B5EF4-FFF2-40B4-BE49-F238E27FC236}">
                <a16:creationId xmlns:a16="http://schemas.microsoft.com/office/drawing/2014/main" id="{15EF5BE9-903F-43B9-9DFA-4A571B32CB18}"/>
              </a:ext>
            </a:extLst>
          </p:cNvPr>
          <p:cNvPicPr>
            <a:picLocks noChangeAspect="1"/>
          </p:cNvPicPr>
          <p:nvPr/>
        </p:nvPicPr>
        <p:blipFill rotWithShape="1">
          <a:blip r:embed="rId4" cstate="print"/>
          <a:srcRect l="84538" t="-5745" b="-1"/>
          <a:stretch/>
        </p:blipFill>
        <p:spPr>
          <a:xfrm rot="5400000">
            <a:off x="4376128" y="4562644"/>
            <a:ext cx="391744" cy="654694"/>
          </a:xfrm>
          <a:prstGeom prst="rect">
            <a:avLst/>
          </a:prstGeom>
        </p:spPr>
      </p:pic>
    </p:spTree>
    <p:extLst>
      <p:ext uri="{BB962C8B-B14F-4D97-AF65-F5344CB8AC3E}">
        <p14:creationId xmlns:p14="http://schemas.microsoft.com/office/powerpoint/2010/main" val="90728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5943600" cy="648072"/>
          </a:xfrm>
        </p:spPr>
        <p:txBody>
          <a:bodyPr/>
          <a:lstStyle/>
          <a:p>
            <a:r>
              <a:rPr lang="ru-RU" sz="3200" dirty="0">
                <a:solidFill>
                  <a:srgbClr val="002060"/>
                </a:solidFill>
              </a:rPr>
              <a:t>Аменорея </a:t>
            </a:r>
            <a:r>
              <a:rPr lang="en-US" sz="3200" dirty="0">
                <a:solidFill>
                  <a:srgbClr val="002060"/>
                </a:solidFill>
              </a:rPr>
              <a:t>II</a:t>
            </a:r>
            <a:endParaRPr lang="ru-RU" sz="3200" dirty="0">
              <a:solidFill>
                <a:srgbClr val="00206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28641479"/>
              </p:ext>
            </p:extLst>
          </p:nvPr>
        </p:nvGraphicFramePr>
        <p:xfrm>
          <a:off x="251520" y="764704"/>
          <a:ext cx="8784976" cy="6021292"/>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640835">
                <a:tc>
                  <a:txBody>
                    <a:bodyPr/>
                    <a:lstStyle/>
                    <a:p>
                      <a:r>
                        <a:rPr lang="ru-RU" dirty="0"/>
                        <a:t>Уровень поражения</a:t>
                      </a:r>
                    </a:p>
                  </a:txBody>
                  <a:tcPr/>
                </a:tc>
                <a:tc>
                  <a:txBody>
                    <a:bodyPr/>
                    <a:lstStyle/>
                    <a:p>
                      <a:r>
                        <a:rPr lang="ru-RU" dirty="0"/>
                        <a:t>Причины</a:t>
                      </a:r>
                    </a:p>
                  </a:txBody>
                  <a:tcPr/>
                </a:tc>
                <a:tc>
                  <a:txBody>
                    <a:bodyPr/>
                    <a:lstStyle/>
                    <a:p>
                      <a:r>
                        <a:rPr lang="ru-RU" dirty="0"/>
                        <a:t>Частота (%)</a:t>
                      </a:r>
                    </a:p>
                  </a:txBody>
                  <a:tcPr/>
                </a:tc>
                <a:extLst>
                  <a:ext uri="{0D108BD9-81ED-4DB2-BD59-A6C34878D82A}">
                    <a16:rowId xmlns:a16="http://schemas.microsoft.com/office/drawing/2014/main" val="10000"/>
                  </a:ext>
                </a:extLst>
              </a:tr>
              <a:tr h="366192">
                <a:tc rowSpan="4">
                  <a:txBody>
                    <a:bodyPr/>
                    <a:lstStyle/>
                    <a:p>
                      <a:r>
                        <a:rPr lang="ru-RU" b="1" dirty="0">
                          <a:solidFill>
                            <a:srgbClr val="002060"/>
                          </a:solidFill>
                        </a:rPr>
                        <a:t>Гипоталамус </a:t>
                      </a:r>
                    </a:p>
                  </a:txBody>
                  <a:tcPr/>
                </a:tc>
                <a:tc>
                  <a:txBody>
                    <a:bodyPr/>
                    <a:lstStyle/>
                    <a:p>
                      <a:r>
                        <a:rPr lang="ru-RU" sz="1400" b="1" dirty="0">
                          <a:solidFill>
                            <a:srgbClr val="002060"/>
                          </a:solidFill>
                        </a:rPr>
                        <a:t>Аномальная масса тела</a:t>
                      </a:r>
                    </a:p>
                  </a:txBody>
                  <a:tcPr/>
                </a:tc>
                <a:tc>
                  <a:txBody>
                    <a:bodyPr/>
                    <a:lstStyle/>
                    <a:p>
                      <a:pPr algn="ctr"/>
                      <a:r>
                        <a:rPr lang="ru-RU" dirty="0"/>
                        <a:t>15</a:t>
                      </a:r>
                    </a:p>
                  </a:txBody>
                  <a:tcPr/>
                </a:tc>
                <a:extLst>
                  <a:ext uri="{0D108BD9-81ED-4DB2-BD59-A6C34878D82A}">
                    <a16:rowId xmlns:a16="http://schemas.microsoft.com/office/drawing/2014/main" val="10001"/>
                  </a:ext>
                </a:extLst>
              </a:tr>
              <a:tr h="366192">
                <a:tc vMerge="1">
                  <a:txBody>
                    <a:bodyPr/>
                    <a:lstStyle/>
                    <a:p>
                      <a:endParaRPr lang="ru-RU" dirty="0"/>
                    </a:p>
                  </a:txBody>
                  <a:tcPr/>
                </a:tc>
                <a:tc>
                  <a:txBody>
                    <a:bodyPr/>
                    <a:lstStyle/>
                    <a:p>
                      <a:r>
                        <a:rPr lang="ru-RU" sz="1400" b="1" dirty="0">
                          <a:solidFill>
                            <a:srgbClr val="002060"/>
                          </a:solidFill>
                        </a:rPr>
                        <a:t>Спорт</a:t>
                      </a:r>
                    </a:p>
                  </a:txBody>
                  <a:tcPr/>
                </a:tc>
                <a:tc>
                  <a:txBody>
                    <a:bodyPr/>
                    <a:lstStyle/>
                    <a:p>
                      <a:pPr algn="ctr"/>
                      <a:r>
                        <a:rPr lang="ru-RU" dirty="0"/>
                        <a:t>10</a:t>
                      </a:r>
                    </a:p>
                  </a:txBody>
                  <a:tcPr/>
                </a:tc>
                <a:extLst>
                  <a:ext uri="{0D108BD9-81ED-4DB2-BD59-A6C34878D82A}">
                    <a16:rowId xmlns:a16="http://schemas.microsoft.com/office/drawing/2014/main" val="10002"/>
                  </a:ext>
                </a:extLst>
              </a:tr>
              <a:tr h="366192">
                <a:tc vMerge="1">
                  <a:txBody>
                    <a:bodyPr/>
                    <a:lstStyle/>
                    <a:p>
                      <a:endParaRPr lang="ru-RU" dirty="0"/>
                    </a:p>
                  </a:txBody>
                  <a:tcPr/>
                </a:tc>
                <a:tc>
                  <a:txBody>
                    <a:bodyPr/>
                    <a:lstStyle/>
                    <a:p>
                      <a:r>
                        <a:rPr lang="ru-RU" sz="1400" b="1" dirty="0">
                          <a:solidFill>
                            <a:srgbClr val="002060"/>
                          </a:solidFill>
                        </a:rPr>
                        <a:t>Стресс</a:t>
                      </a:r>
                    </a:p>
                  </a:txBody>
                  <a:tcPr/>
                </a:tc>
                <a:tc>
                  <a:txBody>
                    <a:bodyPr/>
                    <a:lstStyle/>
                    <a:p>
                      <a:pPr algn="ctr"/>
                      <a:r>
                        <a:rPr lang="ru-RU" dirty="0"/>
                        <a:t>10</a:t>
                      </a:r>
                    </a:p>
                  </a:txBody>
                  <a:tcPr/>
                </a:tc>
                <a:extLst>
                  <a:ext uri="{0D108BD9-81ED-4DB2-BD59-A6C34878D82A}">
                    <a16:rowId xmlns:a16="http://schemas.microsoft.com/office/drawing/2014/main" val="10003"/>
                  </a:ext>
                </a:extLst>
              </a:tr>
              <a:tr h="366192">
                <a:tc vMerge="1">
                  <a:txBody>
                    <a:bodyPr/>
                    <a:lstStyle/>
                    <a:p>
                      <a:endParaRPr lang="ru-RU" dirty="0"/>
                    </a:p>
                  </a:txBody>
                  <a:tcPr/>
                </a:tc>
                <a:tc>
                  <a:txBody>
                    <a:bodyPr/>
                    <a:lstStyle/>
                    <a:p>
                      <a:r>
                        <a:rPr lang="ru-RU" sz="1400" dirty="0"/>
                        <a:t>Опухоли</a:t>
                      </a:r>
                    </a:p>
                  </a:txBody>
                  <a:tcPr/>
                </a:tc>
                <a:tc>
                  <a:txBody>
                    <a:bodyPr/>
                    <a:lstStyle/>
                    <a:p>
                      <a:pPr algn="ctr"/>
                      <a:r>
                        <a:rPr lang="ru-RU" dirty="0"/>
                        <a:t>&lt; 1</a:t>
                      </a:r>
                    </a:p>
                  </a:txBody>
                  <a:tcPr/>
                </a:tc>
                <a:extLst>
                  <a:ext uri="{0D108BD9-81ED-4DB2-BD59-A6C34878D82A}">
                    <a16:rowId xmlns:a16="http://schemas.microsoft.com/office/drawing/2014/main" val="10004"/>
                  </a:ext>
                </a:extLst>
              </a:tr>
              <a:tr h="366192">
                <a:tc rowSpan="4">
                  <a:txBody>
                    <a:bodyPr/>
                    <a:lstStyle/>
                    <a:p>
                      <a:r>
                        <a:rPr lang="ru-RU" b="1" dirty="0">
                          <a:solidFill>
                            <a:srgbClr val="002060"/>
                          </a:solidFill>
                        </a:rPr>
                        <a:t>Гипофиз</a:t>
                      </a:r>
                    </a:p>
                  </a:txBody>
                  <a:tcPr/>
                </a:tc>
                <a:tc>
                  <a:txBody>
                    <a:bodyPr/>
                    <a:lstStyle/>
                    <a:p>
                      <a:r>
                        <a:rPr lang="ru-RU" sz="1400" b="1" dirty="0" err="1">
                          <a:solidFill>
                            <a:srgbClr val="002060"/>
                          </a:solidFill>
                        </a:rPr>
                        <a:t>Пролактинома</a:t>
                      </a:r>
                      <a:endParaRPr lang="ru-RU" sz="1400" b="1" dirty="0">
                        <a:solidFill>
                          <a:srgbClr val="002060"/>
                        </a:solidFill>
                      </a:endParaRPr>
                    </a:p>
                  </a:txBody>
                  <a:tcPr/>
                </a:tc>
                <a:tc>
                  <a:txBody>
                    <a:bodyPr/>
                    <a:lstStyle/>
                    <a:p>
                      <a:pPr algn="ctr"/>
                      <a:r>
                        <a:rPr lang="ru-RU" b="1" dirty="0">
                          <a:solidFill>
                            <a:srgbClr val="002060"/>
                          </a:solidFill>
                        </a:rPr>
                        <a:t>18</a:t>
                      </a:r>
                    </a:p>
                  </a:txBody>
                  <a:tcPr/>
                </a:tc>
                <a:extLst>
                  <a:ext uri="{0D108BD9-81ED-4DB2-BD59-A6C34878D82A}">
                    <a16:rowId xmlns:a16="http://schemas.microsoft.com/office/drawing/2014/main" val="10005"/>
                  </a:ext>
                </a:extLst>
              </a:tr>
              <a:tr h="366192">
                <a:tc vMerge="1">
                  <a:txBody>
                    <a:bodyPr/>
                    <a:lstStyle/>
                    <a:p>
                      <a:endParaRPr lang="ru-RU" dirty="0"/>
                    </a:p>
                  </a:txBody>
                  <a:tcPr/>
                </a:tc>
                <a:tc>
                  <a:txBody>
                    <a:bodyPr/>
                    <a:lstStyle/>
                    <a:p>
                      <a:r>
                        <a:rPr lang="ru-RU" sz="1400" dirty="0"/>
                        <a:t>«Пустое» турецкое седло</a:t>
                      </a:r>
                    </a:p>
                  </a:txBody>
                  <a:tcPr/>
                </a:tc>
                <a:tc>
                  <a:txBody>
                    <a:bodyPr/>
                    <a:lstStyle/>
                    <a:p>
                      <a:pPr algn="ctr"/>
                      <a:r>
                        <a:rPr lang="ru-RU" dirty="0"/>
                        <a:t>1</a:t>
                      </a:r>
                    </a:p>
                  </a:txBody>
                  <a:tcPr/>
                </a:tc>
                <a:extLst>
                  <a:ext uri="{0D108BD9-81ED-4DB2-BD59-A6C34878D82A}">
                    <a16:rowId xmlns:a16="http://schemas.microsoft.com/office/drawing/2014/main" val="10006"/>
                  </a:ext>
                </a:extLst>
              </a:tr>
              <a:tr h="366192">
                <a:tc vMerge="1">
                  <a:txBody>
                    <a:bodyPr/>
                    <a:lstStyle/>
                    <a:p>
                      <a:endParaRPr lang="ru-RU" dirty="0"/>
                    </a:p>
                  </a:txBody>
                  <a:tcPr/>
                </a:tc>
                <a:tc>
                  <a:txBody>
                    <a:bodyPr/>
                    <a:lstStyle/>
                    <a:p>
                      <a:r>
                        <a:rPr lang="ru-RU" sz="1400" dirty="0"/>
                        <a:t>Синдром Шихана</a:t>
                      </a:r>
                    </a:p>
                  </a:txBody>
                  <a:tcPr/>
                </a:tc>
                <a:tc>
                  <a:txBody>
                    <a:bodyPr/>
                    <a:lstStyle/>
                    <a:p>
                      <a:pPr algn="ctr"/>
                      <a:r>
                        <a:rPr lang="ru-RU" dirty="0"/>
                        <a:t>&lt; 1</a:t>
                      </a:r>
                    </a:p>
                  </a:txBody>
                  <a:tcPr/>
                </a:tc>
                <a:extLst>
                  <a:ext uri="{0D108BD9-81ED-4DB2-BD59-A6C34878D82A}">
                    <a16:rowId xmlns:a16="http://schemas.microsoft.com/office/drawing/2014/main" val="10007"/>
                  </a:ext>
                </a:extLst>
              </a:tr>
              <a:tr h="436865">
                <a:tc vMerge="1">
                  <a:txBody>
                    <a:bodyPr/>
                    <a:lstStyle/>
                    <a:p>
                      <a:endParaRPr lang="ru-RU" dirty="0"/>
                    </a:p>
                  </a:txBody>
                  <a:tcPr/>
                </a:tc>
                <a:tc>
                  <a:txBody>
                    <a:bodyPr/>
                    <a:lstStyle/>
                    <a:p>
                      <a:r>
                        <a:rPr lang="ru-RU" sz="1400" dirty="0"/>
                        <a:t>АКТГ-секретирующая</a:t>
                      </a:r>
                      <a:r>
                        <a:rPr lang="ru-RU" sz="1400" baseline="0" dirty="0"/>
                        <a:t> аденома (Б-</a:t>
                      </a:r>
                      <a:r>
                        <a:rPr lang="ru-RU" sz="1400" baseline="0" dirty="0" err="1"/>
                        <a:t>нь</a:t>
                      </a:r>
                      <a:r>
                        <a:rPr lang="ru-RU" sz="1400" baseline="0" dirty="0"/>
                        <a:t> </a:t>
                      </a:r>
                      <a:r>
                        <a:rPr lang="ru-RU" sz="1400" baseline="0" dirty="0" err="1"/>
                        <a:t>Кушинга</a:t>
                      </a:r>
                      <a:r>
                        <a:rPr lang="ru-RU" sz="1400" baseline="0" dirty="0"/>
                        <a:t>)</a:t>
                      </a:r>
                      <a:endParaRPr lang="ru-RU" sz="1400" dirty="0"/>
                    </a:p>
                  </a:txBody>
                  <a:tcPr/>
                </a:tc>
                <a:tc>
                  <a:txBody>
                    <a:bodyPr/>
                    <a:lstStyle/>
                    <a:p>
                      <a:pPr algn="ctr"/>
                      <a:r>
                        <a:rPr lang="ru-RU" dirty="0"/>
                        <a:t>&lt; 1</a:t>
                      </a:r>
                    </a:p>
                  </a:txBody>
                  <a:tcPr/>
                </a:tc>
                <a:extLst>
                  <a:ext uri="{0D108BD9-81ED-4DB2-BD59-A6C34878D82A}">
                    <a16:rowId xmlns:a16="http://schemas.microsoft.com/office/drawing/2014/main" val="10008"/>
                  </a:ext>
                </a:extLst>
              </a:tr>
              <a:tr h="366192">
                <a:tc rowSpan="3">
                  <a:txBody>
                    <a:bodyPr/>
                    <a:lstStyle/>
                    <a:p>
                      <a:r>
                        <a:rPr lang="ru-RU" b="1" dirty="0">
                          <a:solidFill>
                            <a:srgbClr val="002060"/>
                          </a:solidFill>
                        </a:rPr>
                        <a:t>Яичники</a:t>
                      </a:r>
                    </a:p>
                  </a:txBody>
                  <a:tcPr/>
                </a:tc>
                <a:tc>
                  <a:txBody>
                    <a:bodyPr/>
                    <a:lstStyle/>
                    <a:p>
                      <a:r>
                        <a:rPr lang="ru-RU" sz="1400" b="1" dirty="0">
                          <a:solidFill>
                            <a:srgbClr val="FF0000"/>
                          </a:solidFill>
                        </a:rPr>
                        <a:t>ПНЯ, аутоиммунное поражение </a:t>
                      </a:r>
                    </a:p>
                  </a:txBody>
                  <a:tcPr/>
                </a:tc>
                <a:tc>
                  <a:txBody>
                    <a:bodyPr/>
                    <a:lstStyle/>
                    <a:p>
                      <a:pPr algn="ctr"/>
                      <a:r>
                        <a:rPr lang="ru-RU" b="1" dirty="0">
                          <a:solidFill>
                            <a:srgbClr val="FF0000"/>
                          </a:solidFill>
                        </a:rPr>
                        <a:t>10</a:t>
                      </a:r>
                    </a:p>
                  </a:txBody>
                  <a:tcPr/>
                </a:tc>
                <a:extLst>
                  <a:ext uri="{0D108BD9-81ED-4DB2-BD59-A6C34878D82A}">
                    <a16:rowId xmlns:a16="http://schemas.microsoft.com/office/drawing/2014/main" val="10009"/>
                  </a:ext>
                </a:extLst>
              </a:tr>
              <a:tr h="366192">
                <a:tc vMerge="1">
                  <a:txBody>
                    <a:bodyPr/>
                    <a:lstStyle/>
                    <a:p>
                      <a:endParaRPr lang="ru-RU" dirty="0"/>
                    </a:p>
                  </a:txBody>
                  <a:tcPr/>
                </a:tc>
                <a:tc>
                  <a:txBody>
                    <a:bodyPr/>
                    <a:lstStyle/>
                    <a:p>
                      <a:r>
                        <a:rPr lang="ru-RU" sz="1400" b="1" dirty="0">
                          <a:solidFill>
                            <a:srgbClr val="FF0000"/>
                          </a:solidFill>
                        </a:rPr>
                        <a:t>СПКЯ</a:t>
                      </a:r>
                    </a:p>
                  </a:txBody>
                  <a:tcPr/>
                </a:tc>
                <a:tc>
                  <a:txBody>
                    <a:bodyPr/>
                    <a:lstStyle/>
                    <a:p>
                      <a:pPr algn="ctr"/>
                      <a:r>
                        <a:rPr lang="en-US" b="1" dirty="0">
                          <a:solidFill>
                            <a:srgbClr val="FF0000"/>
                          </a:solidFill>
                        </a:rPr>
                        <a:t>18</a:t>
                      </a:r>
                      <a:endParaRPr lang="ru-RU" b="1" dirty="0">
                        <a:solidFill>
                          <a:srgbClr val="FF0000"/>
                        </a:solidFill>
                      </a:endParaRPr>
                    </a:p>
                  </a:txBody>
                  <a:tcPr/>
                </a:tc>
                <a:extLst>
                  <a:ext uri="{0D108BD9-81ED-4DB2-BD59-A6C34878D82A}">
                    <a16:rowId xmlns:a16="http://schemas.microsoft.com/office/drawing/2014/main" val="10010"/>
                  </a:ext>
                </a:extLst>
              </a:tr>
              <a:tr h="366192">
                <a:tc vMerge="1">
                  <a:txBody>
                    <a:bodyPr/>
                    <a:lstStyle/>
                    <a:p>
                      <a:endParaRPr lang="ru-RU" dirty="0"/>
                    </a:p>
                  </a:txBody>
                  <a:tcPr/>
                </a:tc>
                <a:tc>
                  <a:txBody>
                    <a:bodyPr/>
                    <a:lstStyle/>
                    <a:p>
                      <a:r>
                        <a:rPr lang="ru-RU" sz="1400" dirty="0"/>
                        <a:t>Опухоли</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a:t>&lt; 1</a:t>
                      </a:r>
                    </a:p>
                  </a:txBody>
                  <a:tcPr/>
                </a:tc>
                <a:extLst>
                  <a:ext uri="{0D108BD9-81ED-4DB2-BD59-A6C34878D82A}">
                    <a16:rowId xmlns:a16="http://schemas.microsoft.com/office/drawing/2014/main" val="10011"/>
                  </a:ext>
                </a:extLst>
              </a:tr>
              <a:tr h="366192">
                <a:tc>
                  <a:txBody>
                    <a:bodyPr/>
                    <a:lstStyle/>
                    <a:p>
                      <a:r>
                        <a:rPr lang="ru-RU" b="1" dirty="0">
                          <a:solidFill>
                            <a:srgbClr val="002060"/>
                          </a:solidFill>
                        </a:rPr>
                        <a:t>Матка</a:t>
                      </a:r>
                    </a:p>
                  </a:txBody>
                  <a:tcPr/>
                </a:tc>
                <a:tc>
                  <a:txBody>
                    <a:bodyPr/>
                    <a:lstStyle/>
                    <a:p>
                      <a:r>
                        <a:rPr lang="ru-RU" sz="1400" dirty="0"/>
                        <a:t>С-м </a:t>
                      </a:r>
                      <a:r>
                        <a:rPr lang="ru-RU" sz="1400" dirty="0" err="1"/>
                        <a:t>Ашермана</a:t>
                      </a:r>
                      <a:endParaRPr lang="ru-RU" sz="1400" dirty="0"/>
                    </a:p>
                  </a:txBody>
                  <a:tcPr/>
                </a:tc>
                <a:tc>
                  <a:txBody>
                    <a:bodyPr/>
                    <a:lstStyle/>
                    <a:p>
                      <a:pPr algn="ctr"/>
                      <a:r>
                        <a:rPr lang="ru-RU" dirty="0"/>
                        <a:t>5</a:t>
                      </a:r>
                    </a:p>
                  </a:txBody>
                  <a:tcPr/>
                </a:tc>
                <a:extLst>
                  <a:ext uri="{0D108BD9-81ED-4DB2-BD59-A6C34878D82A}">
                    <a16:rowId xmlns:a16="http://schemas.microsoft.com/office/drawing/2014/main" val="10012"/>
                  </a:ext>
                </a:extLst>
              </a:tr>
              <a:tr h="366192">
                <a:tc rowSpan="2">
                  <a:txBody>
                    <a:bodyPr/>
                    <a:lstStyle/>
                    <a:p>
                      <a:r>
                        <a:rPr lang="ru-RU" b="1" dirty="0">
                          <a:solidFill>
                            <a:srgbClr val="002060"/>
                          </a:solidFill>
                        </a:rPr>
                        <a:t>Другие эндокринные железы</a:t>
                      </a:r>
                    </a:p>
                  </a:txBody>
                  <a:tcPr/>
                </a:tc>
                <a:tc>
                  <a:txBody>
                    <a:bodyPr/>
                    <a:lstStyle/>
                    <a:p>
                      <a:r>
                        <a:rPr lang="ru-RU" sz="1400" dirty="0"/>
                        <a:t>ВДКН «стертая» форма</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a:t>&lt; 1</a:t>
                      </a:r>
                    </a:p>
                  </a:txBody>
                  <a:tcPr/>
                </a:tc>
                <a:extLst>
                  <a:ext uri="{0D108BD9-81ED-4DB2-BD59-A6C34878D82A}">
                    <a16:rowId xmlns:a16="http://schemas.microsoft.com/office/drawing/2014/main" val="10013"/>
                  </a:ext>
                </a:extLst>
              </a:tr>
              <a:tr h="549288">
                <a:tc vMerge="1">
                  <a:txBody>
                    <a:bodyPr/>
                    <a:lstStyle/>
                    <a:p>
                      <a:endParaRPr lang="ru-RU" dirty="0"/>
                    </a:p>
                  </a:txBody>
                  <a:tcPr/>
                </a:tc>
                <a:tc>
                  <a:txBody>
                    <a:bodyPr/>
                    <a:lstStyle/>
                    <a:p>
                      <a:r>
                        <a:rPr lang="ru-RU" sz="1400" dirty="0" err="1"/>
                        <a:t>Гипер</a:t>
                      </a:r>
                      <a:r>
                        <a:rPr lang="ru-RU" sz="1400" dirty="0"/>
                        <a:t>- или гипотиреоз</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a:t>&lt; 1</a:t>
                      </a:r>
                    </a:p>
                  </a:txBody>
                  <a:tcPr/>
                </a:tc>
                <a:extLst>
                  <a:ext uri="{0D108BD9-81ED-4DB2-BD59-A6C34878D82A}">
                    <a16:rowId xmlns:a16="http://schemas.microsoft.com/office/drawing/2014/main" val="10014"/>
                  </a:ext>
                </a:extLst>
              </a:tr>
            </a:tbl>
          </a:graphicData>
        </a:graphic>
      </p:graphicFrame>
      <p:pic>
        <p:nvPicPr>
          <p:cNvPr id="2053"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740352" y="1772816"/>
            <a:ext cx="487363" cy="317500"/>
          </a:xfrm>
          <a:prstGeom prst="rect">
            <a:avLst/>
          </a:prstGeom>
          <a:solidFill>
            <a:schemeClr val="accent2">
              <a:lumMod val="60000"/>
              <a:lumOff val="40000"/>
            </a:schemeClr>
          </a:solidFill>
          <a:ln>
            <a:noFill/>
          </a:ln>
          <a:effectLst/>
        </p:spPr>
      </p:pic>
      <p:sp>
        <p:nvSpPr>
          <p:cNvPr id="5" name="Скругленный прямоугольник 4"/>
          <p:cNvSpPr/>
          <p:nvPr/>
        </p:nvSpPr>
        <p:spPr>
          <a:xfrm>
            <a:off x="8172400" y="1412776"/>
            <a:ext cx="648072" cy="1028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835696" y="4437112"/>
            <a:ext cx="2880320" cy="10801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Tree>
    <p:extLst>
      <p:ext uri="{BB962C8B-B14F-4D97-AF65-F5344CB8AC3E}">
        <p14:creationId xmlns:p14="http://schemas.microsoft.com/office/powerpoint/2010/main" val="2834942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02F8DF-42AC-4CC5-9E6D-B27A0861FD50}"/>
              </a:ext>
            </a:extLst>
          </p:cNvPr>
          <p:cNvSpPr>
            <a:spLocks noGrp="1"/>
          </p:cNvSpPr>
          <p:nvPr>
            <p:ph type="title"/>
          </p:nvPr>
        </p:nvSpPr>
        <p:spPr>
          <a:xfrm>
            <a:off x="152400" y="215849"/>
            <a:ext cx="8839200" cy="1325563"/>
          </a:xfrm>
        </p:spPr>
        <p:txBody>
          <a:bodyPr>
            <a:noAutofit/>
          </a:bodyPr>
          <a:lstStyle/>
          <a:p>
            <a:pPr algn="ctr"/>
            <a:r>
              <a:rPr lang="ru-RU" sz="2400" b="1" dirty="0">
                <a:solidFill>
                  <a:srgbClr val="006EAB"/>
                </a:solidFill>
              </a:rPr>
              <a:t>Рекомендуется провести пробу с </a:t>
            </a:r>
            <a:r>
              <a:rPr lang="ru-RU" sz="2400" b="1" dirty="0" err="1">
                <a:solidFill>
                  <a:srgbClr val="006EAB"/>
                </a:solidFill>
              </a:rPr>
              <a:t>прогестагенами</a:t>
            </a:r>
            <a:r>
              <a:rPr lang="ru-RU" sz="2400" b="1" dirty="0">
                <a:solidFill>
                  <a:srgbClr val="006EAB"/>
                </a:solidFill>
              </a:rPr>
              <a:t> после исключения беременности пациенткам с аменореей с целью оценки степени выраженности </a:t>
            </a:r>
            <a:r>
              <a:rPr lang="ru-RU" sz="2400" b="1" dirty="0" err="1">
                <a:solidFill>
                  <a:srgbClr val="006EAB"/>
                </a:solidFill>
              </a:rPr>
              <a:t>гипоэстрогении</a:t>
            </a:r>
            <a:r>
              <a:rPr lang="ru-RU" sz="2400" b="1" dirty="0">
                <a:solidFill>
                  <a:srgbClr val="006EAB"/>
                </a:solidFill>
              </a:rPr>
              <a:t> и маточной формы аменореи</a:t>
            </a:r>
          </a:p>
        </p:txBody>
      </p:sp>
      <p:sp>
        <p:nvSpPr>
          <p:cNvPr id="3" name="Объект 2">
            <a:extLst>
              <a:ext uri="{FF2B5EF4-FFF2-40B4-BE49-F238E27FC236}">
                <a16:creationId xmlns:a16="http://schemas.microsoft.com/office/drawing/2014/main" id="{F261561B-3F1C-4341-BCC6-F5B541E87346}"/>
              </a:ext>
            </a:extLst>
          </p:cNvPr>
          <p:cNvSpPr>
            <a:spLocks noGrp="1"/>
          </p:cNvSpPr>
          <p:nvPr>
            <p:ph idx="1"/>
          </p:nvPr>
        </p:nvSpPr>
        <p:spPr>
          <a:xfrm>
            <a:off x="2605088" y="1927325"/>
            <a:ext cx="6324600" cy="3782913"/>
          </a:xfrm>
        </p:spPr>
        <p:txBody>
          <a:bodyPr>
            <a:normAutofit fontScale="92500" lnSpcReduction="10000"/>
          </a:bodyPr>
          <a:lstStyle/>
          <a:p>
            <a:pPr algn="just"/>
            <a:r>
              <a:rPr lang="ru-RU" sz="2000" dirty="0"/>
              <a:t>Пробу с </a:t>
            </a:r>
            <a:r>
              <a:rPr lang="ru-RU" sz="2000" dirty="0" err="1"/>
              <a:t>прогестагенами</a:t>
            </a:r>
            <a:r>
              <a:rPr lang="ru-RU" sz="2000" dirty="0"/>
              <a:t> целесообразно выполнять после УЗИ органов малого таза </a:t>
            </a:r>
          </a:p>
          <a:p>
            <a:pPr algn="just"/>
            <a:r>
              <a:rPr lang="ru-RU" sz="2000" dirty="0"/>
              <a:t>Вариантом проведения </a:t>
            </a:r>
            <a:r>
              <a:rPr lang="ru-RU" sz="2000" dirty="0" err="1"/>
              <a:t>прогестагеновой</a:t>
            </a:r>
            <a:r>
              <a:rPr lang="ru-RU" sz="2000" dirty="0"/>
              <a:t> пробы является </a:t>
            </a:r>
            <a:r>
              <a:rPr lang="ru-RU" sz="2000" b="1" dirty="0"/>
              <a:t>10-дневный прием микронизированного прогестерона 400 мг/сут</a:t>
            </a:r>
            <a:r>
              <a:rPr lang="ru-RU" sz="2000" dirty="0"/>
              <a:t> </a:t>
            </a:r>
          </a:p>
          <a:p>
            <a:pPr algn="just"/>
            <a:r>
              <a:rPr lang="ru-RU" sz="2000" dirty="0"/>
              <a:t>Появление закономерной </a:t>
            </a:r>
            <a:r>
              <a:rPr lang="ru-RU" sz="2000" dirty="0" err="1"/>
              <a:t>менструалоподобной</a:t>
            </a:r>
            <a:r>
              <a:rPr lang="ru-RU" sz="2000" dirty="0"/>
              <a:t> реакции (положительная проба) позволяет исключить маточную форму аменореи и низкую эстрогенную насыщенность </a:t>
            </a:r>
          </a:p>
          <a:p>
            <a:pPr algn="just"/>
            <a:r>
              <a:rPr lang="ru-RU" sz="2000" dirty="0"/>
              <a:t>Отсутствие закономерной </a:t>
            </a:r>
            <a:r>
              <a:rPr lang="ru-RU" sz="2000" dirty="0" err="1"/>
              <a:t>менструалоподобной</a:t>
            </a:r>
            <a:r>
              <a:rPr lang="ru-RU" sz="2000" dirty="0"/>
              <a:t> реакции (отрицательная проба) указывает на выраженную </a:t>
            </a:r>
            <a:r>
              <a:rPr lang="ru-RU" sz="2000" dirty="0" err="1"/>
              <a:t>гипоэстрогению</a:t>
            </a:r>
            <a:r>
              <a:rPr lang="ru-RU" sz="2000" dirty="0"/>
              <a:t> или маточную форму аменореи</a:t>
            </a:r>
          </a:p>
        </p:txBody>
      </p:sp>
      <p:sp>
        <p:nvSpPr>
          <p:cNvPr id="4" name="Номер слайда 3">
            <a:extLst>
              <a:ext uri="{FF2B5EF4-FFF2-40B4-BE49-F238E27FC236}">
                <a16:creationId xmlns:a16="http://schemas.microsoft.com/office/drawing/2014/main" id="{2F5D3658-22B7-46B9-926A-C991A0EC9C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D47513-8094-40A0-80A6-00C1ACD7A7DD}"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Рисунок 4">
            <a:extLst>
              <a:ext uri="{FF2B5EF4-FFF2-40B4-BE49-F238E27FC236}">
                <a16:creationId xmlns:a16="http://schemas.microsoft.com/office/drawing/2014/main" id="{60742146-4871-4418-B984-A95FFB040A0A}"/>
              </a:ext>
            </a:extLst>
          </p:cNvPr>
          <p:cNvPicPr>
            <a:picLocks noChangeAspect="1"/>
          </p:cNvPicPr>
          <p:nvPr/>
        </p:nvPicPr>
        <p:blipFill>
          <a:blip r:embed="rId3" cstate="print"/>
          <a:stretch>
            <a:fillRect/>
          </a:stretch>
        </p:blipFill>
        <p:spPr>
          <a:xfrm>
            <a:off x="276225" y="2211537"/>
            <a:ext cx="2328863" cy="3214487"/>
          </a:xfrm>
          <a:prstGeom prst="rect">
            <a:avLst/>
          </a:prstGeom>
        </p:spPr>
      </p:pic>
      <p:sp>
        <p:nvSpPr>
          <p:cNvPr id="6" name="Прямоугольник 5">
            <a:extLst>
              <a:ext uri="{FF2B5EF4-FFF2-40B4-BE49-F238E27FC236}">
                <a16:creationId xmlns:a16="http://schemas.microsoft.com/office/drawing/2014/main" id="{ED2DB683-1657-410D-B7A3-EBF8FFA9AC1D}"/>
              </a:ext>
            </a:extLst>
          </p:cNvPr>
          <p:cNvSpPr/>
          <p:nvPr/>
        </p:nvSpPr>
        <p:spPr>
          <a:xfrm>
            <a:off x="352425" y="6079352"/>
            <a:ext cx="5572125"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prstClr val="black"/>
                </a:solidFill>
                <a:effectLst/>
                <a:uLnTx/>
                <a:uFillTx/>
                <a:latin typeface="Calibri" panose="020F0502020204030204"/>
                <a:ea typeface="+mn-ea"/>
                <a:cs typeface="+mn-cs"/>
              </a:rPr>
              <a:t>Клинические рекомендации МЗ РФ «Аменорея и олигоменорея», 2021</a:t>
            </a:r>
          </a:p>
        </p:txBody>
      </p:sp>
    </p:spTree>
    <p:extLst>
      <p:ext uri="{BB962C8B-B14F-4D97-AF65-F5344CB8AC3E}">
        <p14:creationId xmlns:p14="http://schemas.microsoft.com/office/powerpoint/2010/main" val="1576792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1763688" y="188640"/>
            <a:ext cx="5943600" cy="622300"/>
          </a:xfrm>
        </p:spPr>
        <p:txBody>
          <a:bodyPr/>
          <a:lstStyle/>
          <a:p>
            <a:r>
              <a:rPr lang="ru-RU" altLang="ru-RU" sz="2800" b="1" u="sng" dirty="0">
                <a:solidFill>
                  <a:srgbClr val="002060"/>
                </a:solidFill>
              </a:rPr>
              <a:t>Проба с гестагенами</a:t>
            </a:r>
            <a:endParaRPr lang="ru-RU" altLang="ru-RU" sz="2800" b="1" dirty="0">
              <a:solidFill>
                <a:srgbClr val="002060"/>
              </a:solidFill>
            </a:endParaRPr>
          </a:p>
        </p:txBody>
      </p:sp>
      <p:sp>
        <p:nvSpPr>
          <p:cNvPr id="3" name="Объект 2"/>
          <p:cNvSpPr>
            <a:spLocks noGrp="1"/>
          </p:cNvSpPr>
          <p:nvPr>
            <p:ph idx="1"/>
          </p:nvPr>
        </p:nvSpPr>
        <p:spPr>
          <a:xfrm>
            <a:off x="179388" y="836613"/>
            <a:ext cx="8713787" cy="5472112"/>
          </a:xfrm>
        </p:spPr>
        <p:txBody>
          <a:bodyPr>
            <a:normAutofit/>
          </a:bodyPr>
          <a:lstStyle/>
          <a:p>
            <a:pPr marL="0" indent="0">
              <a:buFontTx/>
              <a:buNone/>
              <a:defRPr/>
            </a:pPr>
            <a:r>
              <a:rPr lang="ru-RU" sz="2000" b="1" dirty="0">
                <a:solidFill>
                  <a:schemeClr val="tx1">
                    <a:lumMod val="75000"/>
                  </a:schemeClr>
                </a:solidFill>
              </a:rPr>
              <a:t>Цель: у</a:t>
            </a:r>
            <a:r>
              <a:rPr lang="ru-RU" sz="2000" dirty="0">
                <a:solidFill>
                  <a:schemeClr val="tx1">
                    <a:lumMod val="75000"/>
                  </a:schemeClr>
                </a:solidFill>
              </a:rPr>
              <a:t>точнение функционального состояния эндометрия, оценка эстрогенной насыщенности на уровне эндометрия.</a:t>
            </a:r>
          </a:p>
          <a:p>
            <a:pPr>
              <a:defRPr/>
            </a:pPr>
            <a:r>
              <a:rPr lang="ru-RU" sz="2000" b="1" dirty="0"/>
              <a:t>10-дневный прием </a:t>
            </a:r>
            <a:r>
              <a:rPr lang="ru-RU" sz="2000" b="1" dirty="0" err="1"/>
              <a:t>микронизированного</a:t>
            </a:r>
            <a:r>
              <a:rPr lang="ru-RU" sz="2000" b="1" dirty="0"/>
              <a:t> прогестерона 400 мг/</a:t>
            </a:r>
            <a:r>
              <a:rPr lang="ru-RU" sz="2000" b="1" dirty="0" err="1"/>
              <a:t>сут</a:t>
            </a:r>
            <a:r>
              <a:rPr lang="ru-RU" sz="2000" dirty="0">
                <a:solidFill>
                  <a:schemeClr val="tx1">
                    <a:lumMod val="75000"/>
                  </a:schemeClr>
                </a:solidFill>
              </a:rPr>
              <a:t>.</a:t>
            </a:r>
          </a:p>
          <a:p>
            <a:pPr>
              <a:defRPr/>
            </a:pPr>
            <a:r>
              <a:rPr lang="ru-RU" sz="2000" dirty="0">
                <a:solidFill>
                  <a:schemeClr val="tx1">
                    <a:lumMod val="75000"/>
                  </a:schemeClr>
                </a:solidFill>
              </a:rPr>
              <a:t>При достаточной чувствительности эндометрия к прогестерону возникает увеличение объема матки и срединного М-эха к дню окончания применения препарата, а на отмену спустя 3-7 дней возникает реакция отторжения эндометрия. Отсутствие кровяных выделений может свидетельствовать о беременности, слабой пролиферативной трансформации эндометрия вследствие недостаточности предшествующего воздействия эстрогенов, </a:t>
            </a:r>
            <a:r>
              <a:rPr lang="ru-RU" sz="2000" dirty="0" err="1">
                <a:solidFill>
                  <a:schemeClr val="tx1">
                    <a:lumMod val="75000"/>
                  </a:schemeClr>
                </a:solidFill>
              </a:rPr>
              <a:t>рефрактерности</a:t>
            </a:r>
            <a:r>
              <a:rPr lang="ru-RU" sz="2000" dirty="0">
                <a:solidFill>
                  <a:schemeClr val="tx1">
                    <a:lumMod val="75000"/>
                  </a:schemeClr>
                </a:solidFill>
              </a:rPr>
              <a:t> рецепторного аппарата слизистой оболочки матки органической или врожденной природы или об анатомическом дефекте. </a:t>
            </a:r>
          </a:p>
          <a:p>
            <a:pPr>
              <a:defRPr/>
            </a:pPr>
            <a:r>
              <a:rPr lang="ru-RU" sz="2000" dirty="0">
                <a:solidFill>
                  <a:schemeClr val="tx1">
                    <a:lumMod val="75000"/>
                  </a:schemeClr>
                </a:solidFill>
              </a:rPr>
              <a:t>Считается, что проба может быть положительной, если уровень эстрадиола в сыворотке крови не менее 50 </a:t>
            </a:r>
            <a:r>
              <a:rPr lang="ru-RU" sz="2000" dirty="0" err="1">
                <a:solidFill>
                  <a:schemeClr val="tx1">
                    <a:lumMod val="75000"/>
                  </a:schemeClr>
                </a:solidFill>
              </a:rPr>
              <a:t>пг</a:t>
            </a:r>
            <a:r>
              <a:rPr lang="ru-RU" sz="2000" dirty="0">
                <a:solidFill>
                  <a:schemeClr val="tx1">
                    <a:lumMod val="75000"/>
                  </a:schemeClr>
                </a:solidFill>
              </a:rPr>
              <a:t>/мл (A). </a:t>
            </a:r>
          </a:p>
        </p:txBody>
      </p:sp>
    </p:spTree>
    <p:extLst>
      <p:ext uri="{BB962C8B-B14F-4D97-AF65-F5344CB8AC3E}">
        <p14:creationId xmlns:p14="http://schemas.microsoft.com/office/powerpoint/2010/main" val="137623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DF4A12-AD5F-4D04-B12D-24E290557D61}"/>
              </a:ext>
            </a:extLst>
          </p:cNvPr>
          <p:cNvSpPr>
            <a:spLocks noGrp="1"/>
          </p:cNvSpPr>
          <p:nvPr>
            <p:ph type="title"/>
          </p:nvPr>
        </p:nvSpPr>
        <p:spPr>
          <a:xfrm>
            <a:off x="323528" y="199053"/>
            <a:ext cx="8568952" cy="1000187"/>
          </a:xfrm>
        </p:spPr>
        <p:txBody>
          <a:bodyPr>
            <a:normAutofit fontScale="90000"/>
          </a:bodyPr>
          <a:lstStyle/>
          <a:p>
            <a:pPr algn="ctr"/>
            <a:r>
              <a:rPr lang="ru-RU" sz="2400" b="1" dirty="0">
                <a:solidFill>
                  <a:srgbClr val="006EAB"/>
                </a:solidFill>
              </a:rPr>
              <a:t>Применение микронизированного прогестерона способствует инициации менструального цикла в случае его нарушения</a:t>
            </a:r>
            <a:endParaRPr lang="ru-RU" altLang="ru-RU" sz="2400" b="1" dirty="0">
              <a:solidFill>
                <a:srgbClr val="006EAB"/>
              </a:solidFill>
            </a:endParaRPr>
          </a:p>
        </p:txBody>
      </p:sp>
      <p:sp>
        <p:nvSpPr>
          <p:cNvPr id="4" name="Номер слайда 3">
            <a:extLst>
              <a:ext uri="{FF2B5EF4-FFF2-40B4-BE49-F238E27FC236}">
                <a16:creationId xmlns:a16="http://schemas.microsoft.com/office/drawing/2014/main" id="{C5EAFD6E-BF02-4BEA-B8D8-0BACA71669BF}"/>
              </a:ext>
            </a:extLst>
          </p:cNvPr>
          <p:cNvSpPr>
            <a:spLocks noGrp="1"/>
          </p:cNvSpPr>
          <p:nvPr>
            <p:ph type="sldNum" sz="quarter" idx="12"/>
          </p:nvPr>
        </p:nvSpPr>
        <p:spPr/>
        <p:txBody>
          <a:bodyPr/>
          <a:lstStyle/>
          <a:p>
            <a:fld id="{96D47513-8094-40A0-80A6-00C1ACD7A7DD}" type="slidenum">
              <a:rPr lang="ru-RU" smtClean="0"/>
              <a:pPr/>
              <a:t>19</a:t>
            </a:fld>
            <a:endParaRPr lang="ru-RU"/>
          </a:p>
        </p:txBody>
      </p:sp>
      <p:pic>
        <p:nvPicPr>
          <p:cNvPr id="5" name="Объект 4">
            <a:extLst>
              <a:ext uri="{FF2B5EF4-FFF2-40B4-BE49-F238E27FC236}">
                <a16:creationId xmlns:a16="http://schemas.microsoft.com/office/drawing/2014/main" id="{747FC5DE-DFEC-4F11-AC9D-B68A2C519727}"/>
              </a:ext>
            </a:extLst>
          </p:cNvPr>
          <p:cNvPicPr>
            <a:picLocks noChangeAspect="1"/>
          </p:cNvPicPr>
          <p:nvPr/>
        </p:nvPicPr>
        <p:blipFill rotWithShape="1">
          <a:blip r:embed="rId3" cstate="print"/>
          <a:srcRect t="9655" b="5597"/>
          <a:stretch/>
        </p:blipFill>
        <p:spPr bwMode="auto">
          <a:xfrm>
            <a:off x="0" y="1189993"/>
            <a:ext cx="9090795" cy="470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AF793CA8-CE31-4811-B54F-7AA9179C4C50}"/>
              </a:ext>
            </a:extLst>
          </p:cNvPr>
          <p:cNvSpPr/>
          <p:nvPr/>
        </p:nvSpPr>
        <p:spPr>
          <a:xfrm>
            <a:off x="154822" y="6363461"/>
            <a:ext cx="9144000" cy="415498"/>
          </a:xfrm>
          <a:prstGeom prst="rect">
            <a:avLst/>
          </a:prstGeom>
        </p:spPr>
        <p:txBody>
          <a:bodyPr wrap="square">
            <a:spAutoFit/>
          </a:bodyPr>
          <a:lstStyle/>
          <a:p>
            <a:r>
              <a:rPr lang="en-US" sz="1050" dirty="0" err="1"/>
              <a:t>Shangold</a:t>
            </a:r>
            <a:r>
              <a:rPr lang="en-US" sz="1050" dirty="0"/>
              <a:t> M et al. Factors associated with withdrawal bleeding after administration of oral micronized progesterone in women with secondary amenorrhea, Fertility and Sterility, 1991, 56, 1040–1046. </a:t>
            </a:r>
            <a:endParaRPr lang="ru-RU" sz="1050" dirty="0"/>
          </a:p>
        </p:txBody>
      </p:sp>
      <p:sp>
        <p:nvSpPr>
          <p:cNvPr id="2" name="Прямоугольник 1">
            <a:extLst>
              <a:ext uri="{FF2B5EF4-FFF2-40B4-BE49-F238E27FC236}">
                <a16:creationId xmlns:a16="http://schemas.microsoft.com/office/drawing/2014/main" id="{3B900913-24F9-4D21-91F2-1D4B12AD690C}"/>
              </a:ext>
            </a:extLst>
          </p:cNvPr>
          <p:cNvSpPr/>
          <p:nvPr/>
        </p:nvSpPr>
        <p:spPr bwMode="auto">
          <a:xfrm>
            <a:off x="755576" y="1196752"/>
            <a:ext cx="5426765" cy="5963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Arial" charset="0"/>
              </a:rPr>
              <a:t>Восстановление менструального цикла после 10 дневного лечения </a:t>
            </a:r>
            <a:r>
              <a:rPr kumimoji="0" lang="ru-RU" sz="1600" b="0" i="0" u="none" strike="noStrike" cap="none" normalizeH="0" baseline="0" dirty="0" err="1">
                <a:ln>
                  <a:noFill/>
                </a:ln>
                <a:solidFill>
                  <a:schemeClr val="tx1"/>
                </a:solidFill>
                <a:effectLst/>
                <a:latin typeface="Arial" charset="0"/>
              </a:rPr>
              <a:t>микронизированным</a:t>
            </a:r>
            <a:r>
              <a:rPr kumimoji="0" lang="ru-RU" sz="1600" b="0" i="0" u="none" strike="noStrike" cap="none" normalizeH="0" baseline="0" dirty="0">
                <a:ln>
                  <a:noFill/>
                </a:ln>
                <a:solidFill>
                  <a:schemeClr val="tx1"/>
                </a:solidFill>
                <a:effectLst/>
                <a:latin typeface="Arial" charset="0"/>
              </a:rPr>
              <a:t> прогестероном</a:t>
            </a:r>
          </a:p>
        </p:txBody>
      </p:sp>
      <p:sp>
        <p:nvSpPr>
          <p:cNvPr id="8" name="Прямоугольник 7"/>
          <p:cNvSpPr/>
          <p:nvPr/>
        </p:nvSpPr>
        <p:spPr>
          <a:xfrm>
            <a:off x="3059832" y="4941168"/>
            <a:ext cx="1224136" cy="535531"/>
          </a:xfrm>
          <a:prstGeom prst="rect">
            <a:avLst/>
          </a:prstGeom>
          <a:solidFill>
            <a:schemeClr val="bg1"/>
          </a:solidFill>
        </p:spPr>
        <p:txBody>
          <a:bodyPr wrap="square">
            <a:spAutoFit/>
          </a:bodyPr>
          <a:lstStyle/>
          <a:p>
            <a:pPr marL="228600" lvl="1" indent="-228600" defTabSz="1066800">
              <a:lnSpc>
                <a:spcPct val="90000"/>
              </a:lnSpc>
              <a:spcBef>
                <a:spcPct val="0"/>
              </a:spcBef>
              <a:spcAft>
                <a:spcPct val="15000"/>
              </a:spcAft>
            </a:pPr>
            <a:r>
              <a:rPr lang="ru-RU" sz="1600" dirty="0">
                <a:solidFill>
                  <a:schemeClr val="accent1">
                    <a:lumMod val="50000"/>
                  </a:schemeClr>
                </a:solidFill>
              </a:rPr>
              <a:t>Микрон. ПГ 20</a:t>
            </a:r>
            <a:r>
              <a:rPr lang="en-US" sz="1600" dirty="0">
                <a:solidFill>
                  <a:schemeClr val="accent1">
                    <a:lumMod val="50000"/>
                  </a:schemeClr>
                </a:solidFill>
              </a:rPr>
              <a:t>0</a:t>
            </a:r>
            <a:r>
              <a:rPr lang="ru-RU" sz="1600" dirty="0">
                <a:solidFill>
                  <a:schemeClr val="accent1">
                    <a:lumMod val="50000"/>
                  </a:schemeClr>
                </a:solidFill>
              </a:rPr>
              <a:t> мг</a:t>
            </a:r>
          </a:p>
        </p:txBody>
      </p:sp>
      <p:sp>
        <p:nvSpPr>
          <p:cNvPr id="9" name="Прямоугольник 8"/>
          <p:cNvSpPr/>
          <p:nvPr/>
        </p:nvSpPr>
        <p:spPr>
          <a:xfrm>
            <a:off x="4283968" y="5013176"/>
            <a:ext cx="1224136" cy="535531"/>
          </a:xfrm>
          <a:prstGeom prst="rect">
            <a:avLst/>
          </a:prstGeom>
          <a:solidFill>
            <a:schemeClr val="bg1"/>
          </a:solidFill>
        </p:spPr>
        <p:txBody>
          <a:bodyPr wrap="square">
            <a:spAutoFit/>
          </a:bodyPr>
          <a:lstStyle/>
          <a:p>
            <a:pPr marL="228600" lvl="1" indent="-228600" defTabSz="1066800">
              <a:lnSpc>
                <a:spcPct val="90000"/>
              </a:lnSpc>
              <a:spcBef>
                <a:spcPct val="0"/>
              </a:spcBef>
              <a:spcAft>
                <a:spcPct val="15000"/>
              </a:spcAft>
            </a:pPr>
            <a:r>
              <a:rPr lang="ru-RU" sz="1600" dirty="0">
                <a:solidFill>
                  <a:schemeClr val="accent1">
                    <a:lumMod val="50000"/>
                  </a:schemeClr>
                </a:solidFill>
              </a:rPr>
              <a:t>Микрон. ПГ 30</a:t>
            </a:r>
            <a:r>
              <a:rPr lang="en-US" sz="1600" dirty="0">
                <a:solidFill>
                  <a:schemeClr val="accent1">
                    <a:lumMod val="50000"/>
                  </a:schemeClr>
                </a:solidFill>
              </a:rPr>
              <a:t>0</a:t>
            </a:r>
            <a:r>
              <a:rPr lang="ru-RU" sz="1600" dirty="0">
                <a:solidFill>
                  <a:schemeClr val="accent1">
                    <a:lumMod val="50000"/>
                  </a:schemeClr>
                </a:solidFill>
              </a:rPr>
              <a:t> мг</a:t>
            </a:r>
          </a:p>
        </p:txBody>
      </p:sp>
    </p:spTree>
    <p:extLst>
      <p:ext uri="{BB962C8B-B14F-4D97-AF65-F5344CB8AC3E}">
        <p14:creationId xmlns:p14="http://schemas.microsoft.com/office/powerpoint/2010/main" val="1960483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2"/>
          <p:cNvGrpSpPr/>
          <p:nvPr/>
        </p:nvGrpSpPr>
        <p:grpSpPr>
          <a:xfrm>
            <a:off x="-408995" y="844955"/>
            <a:ext cx="9361039" cy="1791957"/>
            <a:chOff x="2118337" y="1011162"/>
            <a:chExt cx="3389767" cy="1791957"/>
          </a:xfrm>
        </p:grpSpPr>
        <p:sp>
          <p:nvSpPr>
            <p:cNvPr id="28" name="Скругленный прямоугольник 27"/>
            <p:cNvSpPr/>
            <p:nvPr/>
          </p:nvSpPr>
          <p:spPr>
            <a:xfrm>
              <a:off x="2483768" y="1484783"/>
              <a:ext cx="3024336" cy="1318336"/>
            </a:xfrm>
            <a:prstGeom prst="roundRect">
              <a:avLst/>
            </a:prstGeom>
            <a:solidFill>
              <a:schemeClr val="bg1">
                <a:lumMod val="85000"/>
                <a:alpha val="7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endParaRPr>
            </a:p>
          </p:txBody>
        </p:sp>
        <p:pic>
          <p:nvPicPr>
            <p:cNvPr id="29" name="Рисунок 28" descr="all.jpg"/>
            <p:cNvPicPr>
              <a:picLocks noChangeAspect="1"/>
            </p:cNvPicPr>
            <p:nvPr/>
          </p:nvPicPr>
          <p:blipFill>
            <a:blip r:embed="rId3" cstate="print"/>
            <a:stretch>
              <a:fillRect/>
            </a:stretch>
          </p:blipFill>
          <p:spPr>
            <a:xfrm>
              <a:off x="2118337" y="1011162"/>
              <a:ext cx="730862" cy="746667"/>
            </a:xfrm>
            <a:prstGeom prst="rect">
              <a:avLst/>
            </a:prstGeom>
            <a:ln>
              <a:noFill/>
            </a:ln>
            <a:effectLst>
              <a:softEdge rad="112500"/>
            </a:effectLst>
          </p:spPr>
        </p:pic>
      </p:grpSp>
      <p:sp>
        <p:nvSpPr>
          <p:cNvPr id="4" name="Заголовок 3"/>
          <p:cNvSpPr>
            <a:spLocks noGrp="1"/>
          </p:cNvSpPr>
          <p:nvPr>
            <p:ph type="title"/>
          </p:nvPr>
        </p:nvSpPr>
        <p:spPr>
          <a:xfrm>
            <a:off x="1979712" y="1124744"/>
            <a:ext cx="6861448" cy="562074"/>
          </a:xfrm>
        </p:spPr>
        <p:txBody>
          <a:bodyPr>
            <a:normAutofit fontScale="90000"/>
          </a:bodyPr>
          <a:lstStyle/>
          <a:p>
            <a:br>
              <a:rPr lang="ru-RU" altLang="ru-RU" sz="2400" dirty="0"/>
            </a:br>
            <a:r>
              <a:rPr lang="ru-RU" sz="2400" b="1" dirty="0">
                <a:solidFill>
                  <a:srgbClr val="FF0000"/>
                </a:solidFill>
                <a:latin typeface="Times New Roman" panose="02020603050405020304" pitchFamily="18" charset="0"/>
                <a:cs typeface="Times New Roman" panose="02020603050405020304" pitchFamily="18" charset="0"/>
              </a:rPr>
              <a:t>Олигоменорея </a:t>
            </a:r>
            <a:r>
              <a:rPr lang="ru-RU" sz="2400" b="1" dirty="0">
                <a:solidFill>
                  <a:srgbClr val="FF0000"/>
                </a:solidFill>
                <a:latin typeface="Times New Roman" pitchFamily="18" charset="0"/>
                <a:ea typeface="Times New Roman" pitchFamily="18" charset="0"/>
                <a:cs typeface="Times New Roman" pitchFamily="18" charset="0"/>
              </a:rPr>
              <a:t>(</a:t>
            </a:r>
            <a:r>
              <a:rPr lang="en-US" sz="2400" b="1" dirty="0">
                <a:solidFill>
                  <a:srgbClr val="FF0000"/>
                </a:solidFill>
                <a:latin typeface="Times New Roman" pitchFamily="18" charset="0"/>
                <a:ea typeface="Times New Roman" pitchFamily="18" charset="0"/>
                <a:cs typeface="Times New Roman" pitchFamily="18" charset="0"/>
              </a:rPr>
              <a:t>N91</a:t>
            </a:r>
            <a:r>
              <a:rPr lang="ru-RU" sz="2400" b="1" dirty="0">
                <a:solidFill>
                  <a:srgbClr val="FF0000"/>
                </a:solidFill>
                <a:latin typeface="Times New Roman" pitchFamily="18" charset="0"/>
                <a:ea typeface="Times New Roman" pitchFamily="18" charset="0"/>
                <a:cs typeface="Times New Roman" pitchFamily="18" charset="0"/>
              </a:rPr>
              <a:t>.3, </a:t>
            </a:r>
            <a:r>
              <a:rPr lang="en-US" sz="2400" b="1" dirty="0">
                <a:solidFill>
                  <a:srgbClr val="FF0000"/>
                </a:solidFill>
                <a:latin typeface="Times New Roman" pitchFamily="18" charset="0"/>
                <a:ea typeface="Times New Roman" pitchFamily="18" charset="0"/>
                <a:cs typeface="Times New Roman" pitchFamily="18" charset="0"/>
              </a:rPr>
              <a:t>N91</a:t>
            </a:r>
            <a:r>
              <a:rPr lang="ru-RU" sz="2400" b="1" dirty="0">
                <a:solidFill>
                  <a:srgbClr val="FF0000"/>
                </a:solidFill>
                <a:latin typeface="Times New Roman" pitchFamily="18" charset="0"/>
                <a:ea typeface="Times New Roman" pitchFamily="18" charset="0"/>
                <a:cs typeface="Times New Roman" pitchFamily="18" charset="0"/>
              </a:rPr>
              <a:t>.4 по МКБ-Х)</a:t>
            </a:r>
            <a:br>
              <a:rPr lang="ru-RU" sz="2400" b="1" dirty="0">
                <a:solidFill>
                  <a:srgbClr val="FF0000"/>
                </a:solidFill>
                <a:latin typeface="Times New Roman" pitchFamily="18" charset="0"/>
                <a:ea typeface="Times New Roman" pitchFamily="18" charset="0"/>
                <a:cs typeface="Times New Roman" pitchFamily="18" charset="0"/>
              </a:rPr>
            </a:br>
            <a:r>
              <a:rPr lang="ru-RU" sz="2400" b="1" dirty="0">
                <a:solidFill>
                  <a:srgbClr val="FF0000"/>
                </a:solidFill>
                <a:latin typeface="Times New Roman" pitchFamily="18" charset="0"/>
                <a:ea typeface="Times New Roman" pitchFamily="18" charset="0"/>
                <a:cs typeface="Times New Roman" pitchFamily="18" charset="0"/>
              </a:rPr>
              <a:t>Аменорея (</a:t>
            </a:r>
            <a:r>
              <a:rPr lang="en-US" sz="2400" b="1" dirty="0">
                <a:solidFill>
                  <a:srgbClr val="FF0000"/>
                </a:solidFill>
                <a:latin typeface="Times New Roman" pitchFamily="18" charset="0"/>
                <a:ea typeface="Times New Roman" pitchFamily="18" charset="0"/>
                <a:cs typeface="Times New Roman" pitchFamily="18" charset="0"/>
              </a:rPr>
              <a:t>N91</a:t>
            </a:r>
            <a:r>
              <a:rPr lang="ru-RU" sz="2400" b="1" dirty="0">
                <a:solidFill>
                  <a:srgbClr val="FF0000"/>
                </a:solidFill>
                <a:latin typeface="Times New Roman" pitchFamily="18" charset="0"/>
                <a:ea typeface="Times New Roman" pitchFamily="18" charset="0"/>
                <a:cs typeface="Times New Roman" pitchFamily="18" charset="0"/>
              </a:rPr>
              <a:t>.0, </a:t>
            </a:r>
            <a:r>
              <a:rPr lang="en-US" sz="2400" b="1" dirty="0">
                <a:solidFill>
                  <a:srgbClr val="FF0000"/>
                </a:solidFill>
                <a:latin typeface="Times New Roman" pitchFamily="18" charset="0"/>
                <a:ea typeface="Times New Roman" pitchFamily="18" charset="0"/>
                <a:cs typeface="Times New Roman" pitchFamily="18" charset="0"/>
              </a:rPr>
              <a:t>N91</a:t>
            </a:r>
            <a:r>
              <a:rPr lang="ru-RU" sz="2400" b="1" dirty="0">
                <a:solidFill>
                  <a:srgbClr val="FF0000"/>
                </a:solidFill>
                <a:latin typeface="Times New Roman" pitchFamily="18" charset="0"/>
                <a:ea typeface="Times New Roman" pitchFamily="18" charset="0"/>
                <a:cs typeface="Times New Roman" pitchFamily="18" charset="0"/>
              </a:rPr>
              <a:t>.1 по МКБ-Х)</a:t>
            </a:r>
            <a:br>
              <a:rPr lang="ru-RU" sz="2400" b="1" dirty="0">
                <a:solidFill>
                  <a:srgbClr val="FF0000"/>
                </a:solidFill>
                <a:latin typeface="Arial" pitchFamily="34" charset="0"/>
                <a:cs typeface="Arial" pitchFamily="34" charset="0"/>
              </a:rPr>
            </a:br>
            <a:br>
              <a:rPr lang="en-US" altLang="ru-RU" sz="2400" kern="0" dirty="0"/>
            </a:br>
            <a:endParaRPr lang="ru-RU" sz="2400" dirty="0"/>
          </a:p>
        </p:txBody>
      </p:sp>
      <p:sp>
        <p:nvSpPr>
          <p:cNvPr id="7" name="Rectangle 22"/>
          <p:cNvSpPr txBox="1">
            <a:spLocks noChangeArrowheads="1"/>
          </p:cNvSpPr>
          <p:nvPr/>
        </p:nvSpPr>
        <p:spPr>
          <a:xfrm>
            <a:off x="259525" y="433133"/>
            <a:ext cx="8229600" cy="1156057"/>
          </a:xfrm>
          <a:prstGeom prst="rect">
            <a:avLst/>
          </a:prstGeom>
        </p:spPr>
        <p:txBody>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itchFamily="34" charset="0"/>
              </a:defRPr>
            </a:lvl2pPr>
            <a:lvl3pPr algn="l" rtl="0" eaLnBrk="1" fontAlgn="base" hangingPunct="1">
              <a:spcBef>
                <a:spcPct val="0"/>
              </a:spcBef>
              <a:spcAft>
                <a:spcPct val="0"/>
              </a:spcAft>
              <a:defRPr sz="4400" b="1">
                <a:solidFill>
                  <a:schemeClr val="tx2"/>
                </a:solidFill>
                <a:latin typeface="Arial" pitchFamily="34" charset="0"/>
              </a:defRPr>
            </a:lvl3pPr>
            <a:lvl4pPr algn="l" rtl="0" eaLnBrk="1" fontAlgn="base" hangingPunct="1">
              <a:spcBef>
                <a:spcPct val="0"/>
              </a:spcBef>
              <a:spcAft>
                <a:spcPct val="0"/>
              </a:spcAft>
              <a:defRPr sz="4400" b="1">
                <a:solidFill>
                  <a:schemeClr val="tx2"/>
                </a:solidFill>
                <a:latin typeface="Arial" pitchFamily="34" charset="0"/>
              </a:defRPr>
            </a:lvl4pPr>
            <a:lvl5pPr algn="l" rtl="0" eaLnBrk="1" fontAlgn="base" hangingPunct="1">
              <a:spcBef>
                <a:spcPct val="0"/>
              </a:spcBef>
              <a:spcAft>
                <a:spcPct val="0"/>
              </a:spcAft>
              <a:defRPr sz="4400" b="1">
                <a:solidFill>
                  <a:schemeClr val="tx2"/>
                </a:solidFill>
                <a:latin typeface="Arial" pitchFamily="34" charset="0"/>
              </a:defRPr>
            </a:lvl5pPr>
            <a:lvl6pPr marL="457200" algn="l" rtl="0" eaLnBrk="1" fontAlgn="base" hangingPunct="1">
              <a:spcBef>
                <a:spcPct val="0"/>
              </a:spcBef>
              <a:spcAft>
                <a:spcPct val="0"/>
              </a:spcAft>
              <a:defRPr sz="4400" b="1">
                <a:solidFill>
                  <a:schemeClr val="tx2"/>
                </a:solidFill>
                <a:latin typeface="Arial" pitchFamily="34" charset="0"/>
              </a:defRPr>
            </a:lvl6pPr>
            <a:lvl7pPr marL="914400" algn="l" rtl="0" eaLnBrk="1" fontAlgn="base" hangingPunct="1">
              <a:spcBef>
                <a:spcPct val="0"/>
              </a:spcBef>
              <a:spcAft>
                <a:spcPct val="0"/>
              </a:spcAft>
              <a:defRPr sz="4400" b="1">
                <a:solidFill>
                  <a:schemeClr val="tx2"/>
                </a:solidFill>
                <a:latin typeface="Arial" pitchFamily="34" charset="0"/>
              </a:defRPr>
            </a:lvl7pPr>
            <a:lvl8pPr marL="1371600" algn="l" rtl="0" eaLnBrk="1" fontAlgn="base" hangingPunct="1">
              <a:spcBef>
                <a:spcPct val="0"/>
              </a:spcBef>
              <a:spcAft>
                <a:spcPct val="0"/>
              </a:spcAft>
              <a:defRPr sz="4400" b="1">
                <a:solidFill>
                  <a:schemeClr val="tx2"/>
                </a:solidFill>
                <a:latin typeface="Arial" pitchFamily="34" charset="0"/>
              </a:defRPr>
            </a:lvl8pPr>
            <a:lvl9pPr marL="1828800" algn="l" rtl="0" eaLnBrk="1" fontAlgn="base" hangingPunct="1">
              <a:spcBef>
                <a:spcPct val="0"/>
              </a:spcBef>
              <a:spcAft>
                <a:spcPct val="0"/>
              </a:spcAft>
              <a:defRPr sz="4400" b="1">
                <a:solidFill>
                  <a:schemeClr val="tx2"/>
                </a:solidFill>
                <a:latin typeface="Arial" pitchFamily="34" charset="0"/>
              </a:defRPr>
            </a:lvl9pPr>
          </a:lstStyle>
          <a:p>
            <a:endParaRPr lang="en-US" altLang="ru-RU" sz="2400" kern="0" dirty="0">
              <a:solidFill>
                <a:srgbClr val="FF0000"/>
              </a:solidFill>
            </a:endParaRPr>
          </a:p>
        </p:txBody>
      </p:sp>
      <p:grpSp>
        <p:nvGrpSpPr>
          <p:cNvPr id="5" name="Группа 7"/>
          <p:cNvGrpSpPr/>
          <p:nvPr/>
        </p:nvGrpSpPr>
        <p:grpSpPr>
          <a:xfrm>
            <a:off x="0" y="3717032"/>
            <a:ext cx="8696563" cy="1938318"/>
            <a:chOff x="754163" y="4307594"/>
            <a:chExt cx="5428649" cy="1521875"/>
          </a:xfrm>
        </p:grpSpPr>
        <p:sp>
          <p:nvSpPr>
            <p:cNvPr id="20" name="Скругленный прямоугольник 19"/>
            <p:cNvSpPr/>
            <p:nvPr/>
          </p:nvSpPr>
          <p:spPr>
            <a:xfrm>
              <a:off x="968725" y="4862193"/>
              <a:ext cx="5214087" cy="967276"/>
            </a:xfrm>
            <a:prstGeom prst="roundRect">
              <a:avLst/>
            </a:prstGeom>
            <a:solidFill>
              <a:schemeClr val="bg1">
                <a:lumMod val="85000"/>
                <a:alpha val="7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1267106" y="4767329"/>
              <a:ext cx="4806512" cy="338554"/>
            </a:xfrm>
            <a:prstGeom prst="rect">
              <a:avLst/>
            </a:prstGeom>
          </p:spPr>
          <p:txBody>
            <a:bodyPr wrap="square">
              <a:spAutoFit/>
            </a:bodyPr>
            <a:lstStyle/>
            <a:p>
              <a:pPr algn="ctr"/>
              <a:endParaRPr lang="ru-RU" sz="1600" i="1" dirty="0">
                <a:solidFill>
                  <a:srgbClr val="002060"/>
                </a:solidFill>
              </a:endParaRPr>
            </a:p>
          </p:txBody>
        </p:sp>
        <p:pic>
          <p:nvPicPr>
            <p:cNvPr id="19" name="Рисунок 18" descr="all.jpg"/>
            <p:cNvPicPr>
              <a:picLocks noChangeAspect="1"/>
            </p:cNvPicPr>
            <p:nvPr/>
          </p:nvPicPr>
          <p:blipFill>
            <a:blip r:embed="rId3" cstate="print"/>
            <a:stretch>
              <a:fillRect/>
            </a:stretch>
          </p:blipFill>
          <p:spPr>
            <a:xfrm>
              <a:off x="754163" y="4307594"/>
              <a:ext cx="730862" cy="746667"/>
            </a:xfrm>
            <a:prstGeom prst="rect">
              <a:avLst/>
            </a:prstGeom>
            <a:ln>
              <a:noFill/>
            </a:ln>
            <a:effectLst>
              <a:softEdge rad="112500"/>
            </a:effectLst>
          </p:spPr>
        </p:pic>
      </p:grpSp>
      <p:grpSp>
        <p:nvGrpSpPr>
          <p:cNvPr id="6" name="Группа 12"/>
          <p:cNvGrpSpPr/>
          <p:nvPr/>
        </p:nvGrpSpPr>
        <p:grpSpPr>
          <a:xfrm>
            <a:off x="-540568" y="2564904"/>
            <a:ext cx="9361039" cy="1532394"/>
            <a:chOff x="2118337" y="1011162"/>
            <a:chExt cx="3389767" cy="1532394"/>
          </a:xfrm>
        </p:grpSpPr>
        <p:sp>
          <p:nvSpPr>
            <p:cNvPr id="25" name="Скругленный прямоугольник 24"/>
            <p:cNvSpPr/>
            <p:nvPr/>
          </p:nvSpPr>
          <p:spPr>
            <a:xfrm>
              <a:off x="2483768" y="1484783"/>
              <a:ext cx="3024336" cy="1058773"/>
            </a:xfrm>
            <a:prstGeom prst="roundRect">
              <a:avLst/>
            </a:prstGeom>
            <a:solidFill>
              <a:schemeClr val="bg1">
                <a:lumMod val="85000"/>
                <a:alpha val="79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2060"/>
                </a:solidFill>
              </a:endParaRPr>
            </a:p>
          </p:txBody>
        </p:sp>
        <p:pic>
          <p:nvPicPr>
            <p:cNvPr id="26" name="Рисунок 25" descr="all.jpg"/>
            <p:cNvPicPr>
              <a:picLocks noChangeAspect="1"/>
            </p:cNvPicPr>
            <p:nvPr/>
          </p:nvPicPr>
          <p:blipFill>
            <a:blip r:embed="rId3" cstate="print"/>
            <a:stretch>
              <a:fillRect/>
            </a:stretch>
          </p:blipFill>
          <p:spPr>
            <a:xfrm>
              <a:off x="2118337" y="1011162"/>
              <a:ext cx="730862" cy="746667"/>
            </a:xfrm>
            <a:prstGeom prst="rect">
              <a:avLst/>
            </a:prstGeom>
            <a:ln>
              <a:noFill/>
            </a:ln>
            <a:effectLst>
              <a:softEdge rad="112500"/>
            </a:effectLst>
          </p:spPr>
        </p:pic>
      </p:grpSp>
      <p:pic>
        <p:nvPicPr>
          <p:cNvPr id="1026" name="Picture 2" descr="http://www.businessmir.ch/wp212/wp-content/uploads/02/%D0%92%D0%9E%D0%97%20%D0%B2%20%D0%96%D0%B5%D0%BD%D0%B5%D0%B2%D0%B5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3359" y="116632"/>
            <a:ext cx="1111531" cy="763807"/>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611560" y="2996952"/>
            <a:ext cx="8200335" cy="1077218"/>
          </a:xfrm>
          <a:prstGeom prst="rect">
            <a:avLst/>
          </a:prstGeom>
        </p:spPr>
        <p:txBody>
          <a:bodyPr wrap="square">
            <a:spAutoFit/>
          </a:bodyPr>
          <a:lstStyle/>
          <a:p>
            <a:r>
              <a:rPr lang="ru-RU" sz="1600" b="1" dirty="0">
                <a:solidFill>
                  <a:srgbClr val="002060"/>
                </a:solidFill>
              </a:rPr>
              <a:t>Вторичная аменорея - отсутствие менструаций в течение 6 месяцев при ранее нерегулярном менструальном цикле, отсутствие менструаций в течение 3 месяцев при ранее регулярном менструальном цикле [1]. </a:t>
            </a:r>
            <a:endParaRPr lang="ru-RU" sz="1600" dirty="0">
              <a:solidFill>
                <a:srgbClr val="002060"/>
              </a:solidFill>
            </a:endParaRPr>
          </a:p>
          <a:p>
            <a:endParaRPr lang="ru-RU" sz="1600" dirty="0">
              <a:solidFill>
                <a:srgbClr val="002060"/>
              </a:solidFill>
            </a:endParaRPr>
          </a:p>
        </p:txBody>
      </p:sp>
      <p:sp>
        <p:nvSpPr>
          <p:cNvPr id="22" name="Прямоугольник 21"/>
          <p:cNvSpPr/>
          <p:nvPr/>
        </p:nvSpPr>
        <p:spPr>
          <a:xfrm>
            <a:off x="467544" y="5949280"/>
            <a:ext cx="8305470" cy="276999"/>
          </a:xfrm>
          <a:prstGeom prst="rect">
            <a:avLst/>
          </a:prstGeom>
        </p:spPr>
        <p:txBody>
          <a:bodyPr wrap="square">
            <a:spAutoFit/>
          </a:bodyPr>
          <a:lstStyle/>
          <a:p>
            <a:pPr lvl="0"/>
            <a:r>
              <a:rPr lang="ru-RU" sz="1200" dirty="0">
                <a:solidFill>
                  <a:srgbClr val="002060"/>
                </a:solidFill>
              </a:rPr>
              <a:t>1 </a:t>
            </a:r>
            <a:r>
              <a:rPr lang="ru-RU" sz="1200" dirty="0"/>
              <a:t>Клинические рекомендации : Аменорея и </a:t>
            </a:r>
            <a:r>
              <a:rPr lang="ru-RU" sz="1200" dirty="0" err="1"/>
              <a:t>олигоменорея</a:t>
            </a:r>
            <a:r>
              <a:rPr lang="ru-RU" sz="1200" dirty="0"/>
              <a:t>. РОАГ. – 2021</a:t>
            </a:r>
            <a:endParaRPr lang="ru-RU" sz="1200" dirty="0">
              <a:solidFill>
                <a:srgbClr val="002060"/>
              </a:solidFill>
            </a:endParaRPr>
          </a:p>
        </p:txBody>
      </p:sp>
      <p:sp>
        <p:nvSpPr>
          <p:cNvPr id="2" name="Прямоугольник 1"/>
          <p:cNvSpPr/>
          <p:nvPr/>
        </p:nvSpPr>
        <p:spPr>
          <a:xfrm>
            <a:off x="863081" y="1340768"/>
            <a:ext cx="8280919" cy="1569660"/>
          </a:xfrm>
          <a:prstGeom prst="rect">
            <a:avLst/>
          </a:prstGeom>
        </p:spPr>
        <p:txBody>
          <a:bodyPr wrap="square">
            <a:spAutoFit/>
          </a:bodyPr>
          <a:lstStyle/>
          <a:p>
            <a:r>
              <a:rPr lang="ru-RU" sz="1600" b="1" dirty="0">
                <a:solidFill>
                  <a:srgbClr val="002060"/>
                </a:solidFill>
              </a:rPr>
              <a:t>Олигоменорея – доминирующий тип НМЦ, заболеваемость, которой составляет от 8% до 22% [1]. </a:t>
            </a:r>
            <a:r>
              <a:rPr lang="ru-RU" sz="1600" dirty="0">
                <a:solidFill>
                  <a:srgbClr val="002060"/>
                </a:solidFill>
              </a:rPr>
              <a:t>Истинная частота </a:t>
            </a:r>
            <a:r>
              <a:rPr lang="ru-RU" sz="1600" dirty="0" err="1">
                <a:solidFill>
                  <a:srgbClr val="002060"/>
                </a:solidFill>
              </a:rPr>
              <a:t>олигоменореи</a:t>
            </a:r>
            <a:r>
              <a:rPr lang="ru-RU" sz="1600" dirty="0">
                <a:solidFill>
                  <a:srgbClr val="002060"/>
                </a:solidFill>
              </a:rPr>
              <a:t> у подростков может быть гораздо выше и, в ряде случаев, обусловлена поздним обращением к гинекологу, неэффективными профилактическими осмотрами, недооценкой проблемы НМЦ участковыми педиатрами и эндокринологами.</a:t>
            </a:r>
          </a:p>
          <a:p>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755576" y="4509120"/>
            <a:ext cx="7848872" cy="923330"/>
          </a:xfrm>
          <a:prstGeom prst="rect">
            <a:avLst/>
          </a:prstGeom>
        </p:spPr>
        <p:txBody>
          <a:bodyPr wrap="square">
            <a:spAutoFit/>
          </a:bodyPr>
          <a:lstStyle/>
          <a:p>
            <a:r>
              <a:rPr lang="ru-RU" b="1" dirty="0">
                <a:solidFill>
                  <a:srgbClr val="002060"/>
                </a:solidFill>
              </a:rPr>
              <a:t>Термин «</a:t>
            </a:r>
            <a:r>
              <a:rPr lang="ru-RU" b="1" dirty="0" err="1">
                <a:solidFill>
                  <a:srgbClr val="002060"/>
                </a:solidFill>
              </a:rPr>
              <a:t>олигоменорея</a:t>
            </a:r>
            <a:r>
              <a:rPr lang="ru-RU" b="1" dirty="0">
                <a:solidFill>
                  <a:srgbClr val="002060"/>
                </a:solidFill>
              </a:rPr>
              <a:t>» подразумевает нарушение менструального цикла, при котором его длительность составляет более 35 дней [1,2]; или частоту менструаций менее 9 в год [1]. </a:t>
            </a:r>
          </a:p>
        </p:txBody>
      </p:sp>
      <p:sp>
        <p:nvSpPr>
          <p:cNvPr id="27" name="Прямоугольник 26"/>
          <p:cNvSpPr/>
          <p:nvPr/>
        </p:nvSpPr>
        <p:spPr>
          <a:xfrm>
            <a:off x="467544" y="6237312"/>
            <a:ext cx="7920880" cy="430887"/>
          </a:xfrm>
          <a:prstGeom prst="rect">
            <a:avLst/>
          </a:prstGeom>
        </p:spPr>
        <p:txBody>
          <a:bodyPr wrap="square">
            <a:spAutoFit/>
          </a:bodyPr>
          <a:lstStyle/>
          <a:p>
            <a:r>
              <a:rPr lang="ru-RU" sz="1100" dirty="0"/>
              <a:t>2. </a:t>
            </a:r>
            <a:r>
              <a:rPr lang="en-US" sz="1100" dirty="0"/>
              <a:t>Hickey M., </a:t>
            </a:r>
            <a:r>
              <a:rPr lang="en-US" sz="1100" dirty="0" err="1"/>
              <a:t>Balen</a:t>
            </a:r>
            <a:r>
              <a:rPr lang="en-US" sz="1100" dirty="0"/>
              <a:t> A. Menstrual disorders in adolescence: investigation and management //Human reproduction update. – 2003. – Т. 9. – №. 5. – С. 493-504.</a:t>
            </a:r>
            <a:endParaRPr lang="ru-RU" sz="1100" dirty="0"/>
          </a:p>
        </p:txBody>
      </p:sp>
    </p:spTree>
    <p:extLst>
      <p:ext uri="{BB962C8B-B14F-4D97-AF65-F5344CB8AC3E}">
        <p14:creationId xmlns:p14="http://schemas.microsoft.com/office/powerpoint/2010/main" val="34155484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3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3000"/>
                                        <p:tgtEl>
                                          <p:spTgt spid="1026"/>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561" y="524022"/>
            <a:ext cx="6792876" cy="863310"/>
          </a:xfrm>
        </p:spPr>
        <p:txBody>
          <a:bodyPr>
            <a:noAutofit/>
          </a:bodyPr>
          <a:lstStyle/>
          <a:p>
            <a:pPr algn="ctr"/>
            <a:br>
              <a:rPr lang="ru-RU" sz="3200" dirty="0"/>
            </a:br>
            <a:r>
              <a:rPr lang="ru-RU" sz="2800" b="1" dirty="0">
                <a:solidFill>
                  <a:srgbClr val="006EAB"/>
                </a:solidFill>
              </a:rPr>
              <a:t>Выбор дальнейшего лечения  функциональных НМЦ</a:t>
            </a:r>
            <a:br>
              <a:rPr lang="ru-RU" sz="3200" dirty="0"/>
            </a:br>
            <a:endParaRPr lang="ru-RU" sz="3200" dirty="0"/>
          </a:p>
        </p:txBody>
      </p:sp>
      <p:sp>
        <p:nvSpPr>
          <p:cNvPr id="3" name="Объект 2"/>
          <p:cNvSpPr>
            <a:spLocks noGrp="1"/>
          </p:cNvSpPr>
          <p:nvPr>
            <p:ph idx="1"/>
          </p:nvPr>
        </p:nvSpPr>
        <p:spPr>
          <a:xfrm>
            <a:off x="205450" y="1599767"/>
            <a:ext cx="8733099" cy="4893108"/>
          </a:xfrm>
        </p:spPr>
        <p:txBody>
          <a:bodyPr>
            <a:normAutofit/>
          </a:bodyPr>
          <a:lstStyle/>
          <a:p>
            <a:pPr algn="just">
              <a:lnSpc>
                <a:spcPct val="150000"/>
              </a:lnSpc>
            </a:pPr>
            <a:r>
              <a:rPr lang="ru-RU" sz="1800" dirty="0"/>
              <a:t>Если женщине необходима контрацепция и лечение гирсутизма и </a:t>
            </a:r>
            <a:r>
              <a:rPr lang="ru-RU" sz="1800" dirty="0" err="1"/>
              <a:t>акне</a:t>
            </a:r>
            <a:r>
              <a:rPr lang="ru-RU" sz="1800" dirty="0"/>
              <a:t>, а также при наличии у пациентки обильных менструаций, проявлений предменструального синдрома предпочтение лучше отдать </a:t>
            </a:r>
            <a:r>
              <a:rPr lang="ru-RU" sz="1800" dirty="0">
                <a:solidFill>
                  <a:srgbClr val="FF0000"/>
                </a:solidFill>
              </a:rPr>
              <a:t>КОК</a:t>
            </a:r>
            <a:r>
              <a:rPr lang="ru-RU" sz="1800" dirty="0"/>
              <a:t>.</a:t>
            </a:r>
          </a:p>
          <a:p>
            <a:pPr algn="just">
              <a:lnSpc>
                <a:spcPct val="150000"/>
              </a:lnSpc>
            </a:pPr>
            <a:r>
              <a:rPr lang="ru-RU" sz="1800" dirty="0"/>
              <a:t>Если женщина готовится к беременности, но у неё выявлена недостаточность лютеиновой фазы, предпочтительны </a:t>
            </a:r>
            <a:r>
              <a:rPr lang="ru-RU" sz="1800" dirty="0">
                <a:solidFill>
                  <a:srgbClr val="FF0000"/>
                </a:solidFill>
              </a:rPr>
              <a:t>гестагены в циклическом режиме</a:t>
            </a:r>
            <a:r>
              <a:rPr lang="ru-RU" sz="1800" dirty="0"/>
              <a:t>.</a:t>
            </a:r>
          </a:p>
          <a:p>
            <a:pPr algn="just">
              <a:lnSpc>
                <a:spcPct val="150000"/>
              </a:lnSpc>
            </a:pPr>
            <a:r>
              <a:rPr lang="ru-RU" sz="1800" dirty="0"/>
              <a:t>При </a:t>
            </a:r>
            <a:r>
              <a:rPr lang="ru-RU" sz="1800" dirty="0" err="1"/>
              <a:t>гипогонадотропной</a:t>
            </a:r>
            <a:r>
              <a:rPr lang="ru-RU" sz="1800" dirty="0"/>
              <a:t> аменореи, </a:t>
            </a:r>
            <a:r>
              <a:rPr lang="ru-RU" sz="1800" dirty="0" err="1"/>
              <a:t>гипоэстрогении</a:t>
            </a:r>
            <a:r>
              <a:rPr lang="ru-RU" sz="1800" dirty="0"/>
              <a:t>, ПНЯ - </a:t>
            </a:r>
            <a:r>
              <a:rPr lang="ru-RU" sz="1800" dirty="0">
                <a:solidFill>
                  <a:srgbClr val="FF0000"/>
                </a:solidFill>
              </a:rPr>
              <a:t>ЗГТ с натуральным </a:t>
            </a:r>
            <a:r>
              <a:rPr lang="ru-RU" sz="1800" dirty="0" err="1">
                <a:solidFill>
                  <a:srgbClr val="FF0000"/>
                </a:solidFill>
              </a:rPr>
              <a:t>эстрадиолом</a:t>
            </a:r>
            <a:r>
              <a:rPr lang="ru-RU" sz="1800" dirty="0"/>
              <a:t>,  при </a:t>
            </a:r>
            <a:r>
              <a:rPr lang="ru-RU" sz="1800" dirty="0" err="1"/>
              <a:t>нормогонадотропной</a:t>
            </a:r>
            <a:r>
              <a:rPr lang="ru-RU" sz="1800" dirty="0"/>
              <a:t> аменореи возможны назначение </a:t>
            </a:r>
            <a:r>
              <a:rPr lang="ru-RU" sz="1800" dirty="0">
                <a:solidFill>
                  <a:srgbClr val="FF0000"/>
                </a:solidFill>
              </a:rPr>
              <a:t>гестагенов в циклическом режиме</a:t>
            </a:r>
            <a:r>
              <a:rPr lang="ru-RU" sz="1800" dirty="0"/>
              <a:t>, если проба с гестагенами была положительная.</a:t>
            </a:r>
          </a:p>
        </p:txBody>
      </p:sp>
      <p:sp>
        <p:nvSpPr>
          <p:cNvPr id="5" name="Нижний колонтитул 3">
            <a:extLst>
              <a:ext uri="{FF2B5EF4-FFF2-40B4-BE49-F238E27FC236}">
                <a16:creationId xmlns:a16="http://schemas.microsoft.com/office/drawing/2014/main" id="{C955F1D4-518B-4879-A2A9-B93D9DEBFB7B}"/>
              </a:ext>
            </a:extLst>
          </p:cNvPr>
          <p:cNvSpPr>
            <a:spLocks noGrp="1"/>
          </p:cNvSpPr>
          <p:nvPr>
            <p:ph type="ftr" sz="quarter" idx="11"/>
          </p:nvPr>
        </p:nvSpPr>
        <p:spPr>
          <a:xfrm>
            <a:off x="347360" y="6340185"/>
            <a:ext cx="8408713" cy="365125"/>
          </a:xfrm>
          <a:solidFill>
            <a:schemeClr val="bg1"/>
          </a:solidFill>
        </p:spPr>
        <p:txBody>
          <a:bodyPr/>
          <a:lstStyle/>
          <a:p>
            <a:r>
              <a:rPr lang="ru-RU" sz="1050" dirty="0"/>
              <a:t>Чем на самом деле болеют женщины с нарушениями менструального</a:t>
            </a:r>
            <a:r>
              <a:rPr lang="en-US" sz="1050" dirty="0"/>
              <a:t> </a:t>
            </a:r>
            <a:r>
              <a:rPr lang="ru-RU" sz="1050" dirty="0"/>
              <a:t>цикла? Ставим диагноз, обследуем и выбираем терапию: научно-практическое издание / В. Н. </a:t>
            </a:r>
            <a:r>
              <a:rPr lang="ru-RU" sz="1050" dirty="0" err="1"/>
              <a:t>Касян</a:t>
            </a:r>
            <a:r>
              <a:rPr lang="ru-RU" sz="1050" dirty="0"/>
              <a:t>, И. Г. Шестакова. М. : Редакция</a:t>
            </a:r>
            <a:r>
              <a:rPr lang="en-US" sz="1050" dirty="0"/>
              <a:t> </a:t>
            </a:r>
            <a:r>
              <a:rPr lang="ru-RU" sz="1050" dirty="0"/>
              <a:t>журнала </a:t>
            </a:r>
            <a:r>
              <a:rPr lang="en-US" sz="1050" dirty="0" err="1"/>
              <a:t>StatusPraesens</a:t>
            </a:r>
            <a:r>
              <a:rPr lang="en-US" sz="1050" dirty="0"/>
              <a:t>, 2017. 24 </a:t>
            </a:r>
            <a:r>
              <a:rPr lang="ru-RU" sz="1050" dirty="0"/>
              <a:t>с.</a:t>
            </a:r>
            <a:endParaRPr lang="ru-RU" sz="800" dirty="0"/>
          </a:p>
        </p:txBody>
      </p:sp>
    </p:spTree>
    <p:extLst>
      <p:ext uri="{BB962C8B-B14F-4D97-AF65-F5344CB8AC3E}">
        <p14:creationId xmlns:p14="http://schemas.microsoft.com/office/powerpoint/2010/main" val="3372415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F35F09-B007-4C51-A232-FBA1AA7E1F1E}"/>
              </a:ext>
            </a:extLst>
          </p:cNvPr>
          <p:cNvSpPr>
            <a:spLocks noGrp="1"/>
          </p:cNvSpPr>
          <p:nvPr>
            <p:ph type="title"/>
          </p:nvPr>
        </p:nvSpPr>
        <p:spPr>
          <a:xfrm>
            <a:off x="0" y="303097"/>
            <a:ext cx="9144000" cy="1264794"/>
          </a:xfrm>
        </p:spPr>
        <p:txBody>
          <a:bodyPr>
            <a:noAutofit/>
          </a:bodyPr>
          <a:lstStyle/>
          <a:p>
            <a:pPr algn="ctr"/>
            <a:r>
              <a:rPr lang="ru-RU" sz="2400" b="1" dirty="0">
                <a:solidFill>
                  <a:srgbClr val="006EAB"/>
                </a:solidFill>
              </a:rPr>
              <a:t>Терапия микронизированным прогестероном для нормализации менструального цикла в рутинной клинической практике: результаты российского многоцентрового наблюдательного исследования</a:t>
            </a:r>
          </a:p>
        </p:txBody>
      </p:sp>
      <p:sp>
        <p:nvSpPr>
          <p:cNvPr id="3" name="Объект 2">
            <a:extLst>
              <a:ext uri="{FF2B5EF4-FFF2-40B4-BE49-F238E27FC236}">
                <a16:creationId xmlns:a16="http://schemas.microsoft.com/office/drawing/2014/main" id="{163ED911-B39D-4AED-8514-547944475192}"/>
              </a:ext>
            </a:extLst>
          </p:cNvPr>
          <p:cNvSpPr>
            <a:spLocks noGrp="1"/>
          </p:cNvSpPr>
          <p:nvPr>
            <p:ph idx="1"/>
          </p:nvPr>
        </p:nvSpPr>
        <p:spPr>
          <a:xfrm>
            <a:off x="370390" y="1783949"/>
            <a:ext cx="8183301" cy="2831593"/>
          </a:xfrm>
        </p:spPr>
        <p:txBody>
          <a:bodyPr>
            <a:normAutofit/>
          </a:bodyPr>
          <a:lstStyle/>
          <a:p>
            <a:pPr algn="just">
              <a:lnSpc>
                <a:spcPct val="150000"/>
              </a:lnSpc>
            </a:pPr>
            <a:r>
              <a:rPr lang="ru-RU" sz="1800" b="1" dirty="0"/>
              <a:t>76 ЛПУ (женские консультации) России </a:t>
            </a:r>
            <a:r>
              <a:rPr lang="ru-RU" sz="1800" dirty="0"/>
              <a:t>(от Калининграда до Хабаровска)</a:t>
            </a:r>
            <a:r>
              <a:rPr lang="en-US" sz="1800" dirty="0"/>
              <a:t>;</a:t>
            </a:r>
            <a:endParaRPr lang="ru-RU" sz="1800" dirty="0"/>
          </a:p>
          <a:p>
            <a:pPr algn="just">
              <a:lnSpc>
                <a:spcPct val="150000"/>
              </a:lnSpc>
            </a:pPr>
            <a:r>
              <a:rPr lang="ru-RU" sz="1800" b="1" dirty="0"/>
              <a:t>776 женщин 18-40 лет с НМЦ </a:t>
            </a:r>
            <a:r>
              <a:rPr lang="ru-RU" sz="1800" dirty="0"/>
              <a:t>(продолжительностью менее 24 или более 38 дней) на протяжении не менее 3 месяцев</a:t>
            </a:r>
            <a:r>
              <a:rPr lang="en-US" sz="1800" dirty="0"/>
              <a:t>;</a:t>
            </a:r>
            <a:endParaRPr lang="ru-RU" sz="1800" dirty="0"/>
          </a:p>
          <a:p>
            <a:pPr algn="just">
              <a:lnSpc>
                <a:spcPct val="150000"/>
              </a:lnSpc>
            </a:pPr>
            <a:r>
              <a:rPr lang="ru-RU" sz="1800" b="1" dirty="0"/>
              <a:t>Для терапии назначался микронизированный прогестерон  </a:t>
            </a:r>
            <a:r>
              <a:rPr lang="ru-RU" sz="1800" dirty="0"/>
              <a:t>перорально 200-400 мг в сутки в течение 10 дней с 17 по 26 день менструального цикла</a:t>
            </a:r>
            <a:r>
              <a:rPr lang="en-US" sz="1800" dirty="0"/>
              <a:t>;</a:t>
            </a:r>
            <a:endParaRPr lang="ru-RU" sz="1800" dirty="0"/>
          </a:p>
        </p:txBody>
      </p:sp>
      <p:sp>
        <p:nvSpPr>
          <p:cNvPr id="4" name="Прямоугольник 3">
            <a:extLst>
              <a:ext uri="{FF2B5EF4-FFF2-40B4-BE49-F238E27FC236}">
                <a16:creationId xmlns:a16="http://schemas.microsoft.com/office/drawing/2014/main" id="{5BAA2A9C-F9C5-4200-95FE-501B2A33064B}"/>
              </a:ext>
            </a:extLst>
          </p:cNvPr>
          <p:cNvSpPr/>
          <p:nvPr/>
        </p:nvSpPr>
        <p:spPr>
          <a:xfrm>
            <a:off x="125760" y="6193196"/>
            <a:ext cx="8892480" cy="577081"/>
          </a:xfrm>
          <a:prstGeom prst="rect">
            <a:avLst/>
          </a:prstGeom>
        </p:spPr>
        <p:txBody>
          <a:bodyPr wrap="square">
            <a:spAutoFit/>
          </a:bodyPr>
          <a:lstStyle/>
          <a:p>
            <a:pPr algn="just"/>
            <a:r>
              <a:rPr lang="ru-RU" sz="1050" dirty="0"/>
              <a:t>Манухин И.Б., Юрасова Е.А., Кулешов В.М., Ткаченко Л.В., </a:t>
            </a:r>
            <a:r>
              <a:rPr lang="ru-RU" sz="1050" dirty="0" err="1"/>
              <a:t>Синчихин</a:t>
            </a:r>
            <a:r>
              <a:rPr lang="ru-RU" sz="1050" dirty="0"/>
              <a:t> С.П., </a:t>
            </a:r>
            <a:r>
              <a:rPr lang="ru-RU" sz="1050" dirty="0" err="1"/>
              <a:t>Пашов</a:t>
            </a:r>
            <a:r>
              <a:rPr lang="ru-RU" sz="1050" dirty="0"/>
              <a:t> А.И., Герасимов А.М., </a:t>
            </a:r>
            <a:r>
              <a:rPr lang="ru-RU" sz="1050" dirty="0" err="1"/>
              <a:t>Карахалис</a:t>
            </a:r>
            <a:r>
              <a:rPr lang="ru-RU" sz="1050" dirty="0"/>
              <a:t> Л.Ю., Аксененко В.А., </a:t>
            </a:r>
            <a:r>
              <a:rPr lang="ru-RU" sz="1050" dirty="0" err="1"/>
              <a:t>Крамарский</a:t>
            </a:r>
            <a:r>
              <a:rPr lang="ru-RU" sz="1050" dirty="0"/>
              <a:t> В.А. Применение микронизированного прогестерона для нормализации менструального цикла в рутинной клинической практике: результаты Российского многоцентрового наблюдательного исследования. Проблемы репродукции. 2019;25(5):60-68 </a:t>
            </a:r>
          </a:p>
        </p:txBody>
      </p:sp>
      <p:pic>
        <p:nvPicPr>
          <p:cNvPr id="1026" name="Picture 2">
            <a:extLst>
              <a:ext uri="{FF2B5EF4-FFF2-40B4-BE49-F238E27FC236}">
                <a16:creationId xmlns:a16="http://schemas.microsoft.com/office/drawing/2014/main" id="{D954D5BC-BB7A-4EA8-AEC1-6C4195396E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8964" y="4099243"/>
            <a:ext cx="3307714" cy="182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96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D88A5-DF26-4FA6-AFD3-79D777DBD891}"/>
              </a:ext>
            </a:extLst>
          </p:cNvPr>
          <p:cNvSpPr>
            <a:spLocks noGrp="1"/>
          </p:cNvSpPr>
          <p:nvPr>
            <p:ph type="title"/>
          </p:nvPr>
        </p:nvSpPr>
        <p:spPr>
          <a:xfrm>
            <a:off x="457200" y="466918"/>
            <a:ext cx="8229600" cy="634082"/>
          </a:xfrm>
        </p:spPr>
        <p:txBody>
          <a:bodyPr>
            <a:normAutofit/>
          </a:bodyPr>
          <a:lstStyle/>
          <a:p>
            <a:pPr algn="ctr"/>
            <a:r>
              <a:rPr lang="ru-RU" sz="2800" b="1" dirty="0">
                <a:solidFill>
                  <a:srgbClr val="006EAB"/>
                </a:solidFill>
              </a:rPr>
              <a:t>Эффективность терапии НМЦ</a:t>
            </a:r>
          </a:p>
        </p:txBody>
      </p:sp>
      <p:graphicFrame>
        <p:nvGraphicFramePr>
          <p:cNvPr id="4" name="Диаграмма 3">
            <a:extLst>
              <a:ext uri="{FF2B5EF4-FFF2-40B4-BE49-F238E27FC236}">
                <a16:creationId xmlns:a16="http://schemas.microsoft.com/office/drawing/2014/main" id="{8FD8EB54-B9BB-44FE-8883-F85C91014818}"/>
              </a:ext>
            </a:extLst>
          </p:cNvPr>
          <p:cNvGraphicFramePr/>
          <p:nvPr>
            <p:extLst>
              <p:ext uri="{D42A27DB-BD31-4B8C-83A1-F6EECF244321}">
                <p14:modId xmlns:p14="http://schemas.microsoft.com/office/powerpoint/2010/main" val="1838560984"/>
              </p:ext>
            </p:extLst>
          </p:nvPr>
        </p:nvGraphicFramePr>
        <p:xfrm>
          <a:off x="125760" y="1362270"/>
          <a:ext cx="8651236" cy="4161453"/>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a:extLst>
              <a:ext uri="{FF2B5EF4-FFF2-40B4-BE49-F238E27FC236}">
                <a16:creationId xmlns:a16="http://schemas.microsoft.com/office/drawing/2014/main" id="{D64B18ED-21C8-49D2-B08A-C205B8094099}"/>
              </a:ext>
            </a:extLst>
          </p:cNvPr>
          <p:cNvSpPr/>
          <p:nvPr/>
        </p:nvSpPr>
        <p:spPr>
          <a:xfrm>
            <a:off x="124019" y="6186918"/>
            <a:ext cx="8892480" cy="577081"/>
          </a:xfrm>
          <a:prstGeom prst="rect">
            <a:avLst/>
          </a:prstGeom>
        </p:spPr>
        <p:txBody>
          <a:bodyPr wrap="square">
            <a:spAutoFit/>
          </a:bodyPr>
          <a:lstStyle/>
          <a:p>
            <a:pPr algn="just"/>
            <a:r>
              <a:rPr lang="ru-RU" sz="1050" dirty="0"/>
              <a:t>Манухин И.Б., Юрасова Е.А., Кулешов В.М., Ткаченко Л.В., </a:t>
            </a:r>
            <a:r>
              <a:rPr lang="ru-RU" sz="1050" dirty="0" err="1"/>
              <a:t>Синчихин</a:t>
            </a:r>
            <a:r>
              <a:rPr lang="ru-RU" sz="1050" dirty="0"/>
              <a:t> С.П., </a:t>
            </a:r>
            <a:r>
              <a:rPr lang="ru-RU" sz="1050" dirty="0" err="1"/>
              <a:t>Пашов</a:t>
            </a:r>
            <a:r>
              <a:rPr lang="ru-RU" sz="1050" dirty="0"/>
              <a:t> А.И., Герасимов А.М., </a:t>
            </a:r>
            <a:r>
              <a:rPr lang="ru-RU" sz="1050" dirty="0" err="1"/>
              <a:t>Карахалис</a:t>
            </a:r>
            <a:r>
              <a:rPr lang="ru-RU" sz="1050" dirty="0"/>
              <a:t> Л.Ю., Аксененко В.А., </a:t>
            </a:r>
            <a:r>
              <a:rPr lang="ru-RU" sz="1050" dirty="0" err="1"/>
              <a:t>Крамарский</a:t>
            </a:r>
            <a:r>
              <a:rPr lang="ru-RU" sz="1050" dirty="0"/>
              <a:t> В.А. Применение микронизированного прогестерона для нормализации менструального цикла в рутинной клинической практике: результаты Российского многоцентрового наблюдательного исследования. Проблемы репродукции. 2019;25(5):60-68 </a:t>
            </a:r>
          </a:p>
        </p:txBody>
      </p:sp>
      <p:sp>
        <p:nvSpPr>
          <p:cNvPr id="6" name="Правая фигурная скобка 5">
            <a:extLst>
              <a:ext uri="{FF2B5EF4-FFF2-40B4-BE49-F238E27FC236}">
                <a16:creationId xmlns:a16="http://schemas.microsoft.com/office/drawing/2014/main" id="{D317BFDA-C516-4EDE-9A06-0A4EC1C0CA4B}"/>
              </a:ext>
            </a:extLst>
          </p:cNvPr>
          <p:cNvSpPr/>
          <p:nvPr/>
        </p:nvSpPr>
        <p:spPr>
          <a:xfrm>
            <a:off x="5165490" y="2492896"/>
            <a:ext cx="216024" cy="216811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авая фигурная скобка 6">
            <a:extLst>
              <a:ext uri="{FF2B5EF4-FFF2-40B4-BE49-F238E27FC236}">
                <a16:creationId xmlns:a16="http://schemas.microsoft.com/office/drawing/2014/main" id="{AF298EF3-9C54-4FAA-B00C-33087E957596}"/>
              </a:ext>
            </a:extLst>
          </p:cNvPr>
          <p:cNvSpPr/>
          <p:nvPr/>
        </p:nvSpPr>
        <p:spPr>
          <a:xfrm>
            <a:off x="7880673" y="2770674"/>
            <a:ext cx="216024" cy="189033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Овал 7">
            <a:extLst>
              <a:ext uri="{FF2B5EF4-FFF2-40B4-BE49-F238E27FC236}">
                <a16:creationId xmlns:a16="http://schemas.microsoft.com/office/drawing/2014/main" id="{DC78055C-0D9B-4B52-B9B9-5D6523BD99BD}"/>
              </a:ext>
            </a:extLst>
          </p:cNvPr>
          <p:cNvSpPr/>
          <p:nvPr/>
        </p:nvSpPr>
        <p:spPr>
          <a:xfrm>
            <a:off x="5467744" y="3321641"/>
            <a:ext cx="896323"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a:t>98,3%</a:t>
            </a:r>
          </a:p>
        </p:txBody>
      </p:sp>
      <p:sp>
        <p:nvSpPr>
          <p:cNvPr id="9" name="Овал 8">
            <a:extLst>
              <a:ext uri="{FF2B5EF4-FFF2-40B4-BE49-F238E27FC236}">
                <a16:creationId xmlns:a16="http://schemas.microsoft.com/office/drawing/2014/main" id="{87CBB718-5754-469F-8306-1ADFD1696491}"/>
              </a:ext>
            </a:extLst>
          </p:cNvPr>
          <p:cNvSpPr/>
          <p:nvPr/>
        </p:nvSpPr>
        <p:spPr>
          <a:xfrm>
            <a:off x="8182927" y="3483389"/>
            <a:ext cx="896323"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a:t>97,9%</a:t>
            </a:r>
          </a:p>
        </p:txBody>
      </p:sp>
      <p:sp>
        <p:nvSpPr>
          <p:cNvPr id="10" name="Правая фигурная скобка 9">
            <a:extLst>
              <a:ext uri="{FF2B5EF4-FFF2-40B4-BE49-F238E27FC236}">
                <a16:creationId xmlns:a16="http://schemas.microsoft.com/office/drawing/2014/main" id="{7B22D0DF-09A5-4B89-87D8-4001CD0A987C}"/>
              </a:ext>
            </a:extLst>
          </p:cNvPr>
          <p:cNvSpPr/>
          <p:nvPr/>
        </p:nvSpPr>
        <p:spPr>
          <a:xfrm>
            <a:off x="2581700" y="2414318"/>
            <a:ext cx="216024" cy="224669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Овал 10">
            <a:extLst>
              <a:ext uri="{FF2B5EF4-FFF2-40B4-BE49-F238E27FC236}">
                <a16:creationId xmlns:a16="http://schemas.microsoft.com/office/drawing/2014/main" id="{69195EC3-AE86-412C-87A7-A75A263E0C0F}"/>
              </a:ext>
            </a:extLst>
          </p:cNvPr>
          <p:cNvSpPr/>
          <p:nvPr/>
        </p:nvSpPr>
        <p:spPr>
          <a:xfrm>
            <a:off x="2873680" y="3321641"/>
            <a:ext cx="896323"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dirty="0"/>
              <a:t>100%</a:t>
            </a:r>
          </a:p>
        </p:txBody>
      </p:sp>
    </p:spTree>
    <p:extLst>
      <p:ext uri="{BB962C8B-B14F-4D97-AF65-F5344CB8AC3E}">
        <p14:creationId xmlns:p14="http://schemas.microsoft.com/office/powerpoint/2010/main" val="408356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DF4A12-AD5F-4D04-B12D-24E290557D61}"/>
              </a:ext>
            </a:extLst>
          </p:cNvPr>
          <p:cNvSpPr>
            <a:spLocks noGrp="1"/>
          </p:cNvSpPr>
          <p:nvPr>
            <p:ph type="title"/>
          </p:nvPr>
        </p:nvSpPr>
        <p:spPr>
          <a:xfrm>
            <a:off x="596255" y="168048"/>
            <a:ext cx="7951489" cy="1000187"/>
          </a:xfrm>
        </p:spPr>
        <p:txBody>
          <a:bodyPr>
            <a:normAutofit fontScale="90000"/>
          </a:bodyPr>
          <a:lstStyle/>
          <a:p>
            <a:pPr algn="ctr"/>
            <a:r>
              <a:rPr lang="ru-RU" altLang="ru-RU" sz="2400" b="1">
                <a:solidFill>
                  <a:srgbClr val="006EAB"/>
                </a:solidFill>
              </a:rPr>
              <a:t>Аллопрегнанолон – физиологический метаболит эндогенного</a:t>
            </a:r>
            <a:br>
              <a:rPr lang="ru-RU" altLang="ru-RU" sz="2400" b="1">
                <a:solidFill>
                  <a:srgbClr val="006EAB"/>
                </a:solidFill>
              </a:rPr>
            </a:br>
            <a:r>
              <a:rPr lang="ru-RU" altLang="ru-RU" sz="2400" b="1">
                <a:solidFill>
                  <a:srgbClr val="006EAB"/>
                </a:solidFill>
              </a:rPr>
              <a:t>и микронизированного прогестерона</a:t>
            </a:r>
            <a:endParaRPr lang="ru-RU" altLang="ru-RU" sz="2400" b="1" dirty="0">
              <a:solidFill>
                <a:srgbClr val="006EAB"/>
              </a:solidFill>
            </a:endParaRPr>
          </a:p>
        </p:txBody>
      </p:sp>
      <p:sp>
        <p:nvSpPr>
          <p:cNvPr id="10" name="TextBox 9">
            <a:extLst>
              <a:ext uri="{FF2B5EF4-FFF2-40B4-BE49-F238E27FC236}">
                <a16:creationId xmlns:a16="http://schemas.microsoft.com/office/drawing/2014/main" id="{D48AD617-76E0-E549-81C4-CE588DF887F9}"/>
              </a:ext>
            </a:extLst>
          </p:cNvPr>
          <p:cNvSpPr txBox="1"/>
          <p:nvPr/>
        </p:nvSpPr>
        <p:spPr>
          <a:xfrm>
            <a:off x="91150" y="6519446"/>
            <a:ext cx="8961697" cy="21544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ru-RU" sz="800" dirty="0"/>
              <a:t>Ходжаева З.С. и др. Нейробиологические эффекты прогестерона и его метаболитов в акушерской практике. Акушерство и гинекология, №5, 2016</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8">
            <a:extLst>
              <a:ext uri="{FF2B5EF4-FFF2-40B4-BE49-F238E27FC236}">
                <a16:creationId xmlns:a16="http://schemas.microsoft.com/office/drawing/2014/main" id="{71BFE014-A480-29AC-9DD5-CDF11364F450}"/>
              </a:ext>
            </a:extLst>
          </p:cNvPr>
          <p:cNvGrpSpPr/>
          <p:nvPr/>
        </p:nvGrpSpPr>
        <p:grpSpPr>
          <a:xfrm>
            <a:off x="467544" y="980728"/>
            <a:ext cx="8440328" cy="4972744"/>
            <a:chOff x="467544" y="1211316"/>
            <a:chExt cx="8440328" cy="4972744"/>
          </a:xfrm>
        </p:grpSpPr>
        <p:pic>
          <p:nvPicPr>
            <p:cNvPr id="4" name="Picture 3">
              <a:extLst>
                <a:ext uri="{FF2B5EF4-FFF2-40B4-BE49-F238E27FC236}">
                  <a16:creationId xmlns:a16="http://schemas.microsoft.com/office/drawing/2014/main" id="{5688FAB3-935E-B844-91D6-4F482F1D4993}"/>
                </a:ext>
              </a:extLst>
            </p:cNvPr>
            <p:cNvPicPr>
              <a:picLocks noChangeAspect="1"/>
            </p:cNvPicPr>
            <p:nvPr/>
          </p:nvPicPr>
          <p:blipFill>
            <a:blip r:embed="rId3" cstate="print"/>
            <a:stretch>
              <a:fillRect/>
            </a:stretch>
          </p:blipFill>
          <p:spPr>
            <a:xfrm>
              <a:off x="467544" y="1211316"/>
              <a:ext cx="8440328" cy="4972744"/>
            </a:xfrm>
            <a:prstGeom prst="rect">
              <a:avLst/>
            </a:prstGeom>
          </p:spPr>
        </p:pic>
        <p:sp>
          <p:nvSpPr>
            <p:cNvPr id="8" name="Rectangle 7">
              <a:extLst>
                <a:ext uri="{FF2B5EF4-FFF2-40B4-BE49-F238E27FC236}">
                  <a16:creationId xmlns:a16="http://schemas.microsoft.com/office/drawing/2014/main" id="{1B4CF033-9D18-555D-7B34-6BB98D6D4C01}"/>
                </a:ext>
              </a:extLst>
            </p:cNvPr>
            <p:cNvSpPr/>
            <p:nvPr/>
          </p:nvSpPr>
          <p:spPr>
            <a:xfrm>
              <a:off x="1144988" y="1383414"/>
              <a:ext cx="6233823" cy="652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Прямоугольник 8"/>
          <p:cNvSpPr/>
          <p:nvPr/>
        </p:nvSpPr>
        <p:spPr>
          <a:xfrm>
            <a:off x="5868143" y="2276872"/>
            <a:ext cx="1123499"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716016" y="2708920"/>
            <a:ext cx="187220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3075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DF4A12-AD5F-4D04-B12D-24E290557D61}"/>
              </a:ext>
            </a:extLst>
          </p:cNvPr>
          <p:cNvSpPr>
            <a:spLocks noGrp="1"/>
          </p:cNvSpPr>
          <p:nvPr>
            <p:ph type="title"/>
          </p:nvPr>
        </p:nvSpPr>
        <p:spPr>
          <a:xfrm>
            <a:off x="-187569" y="199053"/>
            <a:ext cx="9566031" cy="1000187"/>
          </a:xfrm>
        </p:spPr>
        <p:txBody>
          <a:bodyPr>
            <a:normAutofit/>
          </a:bodyPr>
          <a:lstStyle/>
          <a:p>
            <a:pPr algn="ctr"/>
            <a:r>
              <a:rPr lang="ru-RU" altLang="ru-RU" sz="2400" b="1" dirty="0">
                <a:solidFill>
                  <a:srgbClr val="006EAB"/>
                </a:solidFill>
              </a:rPr>
              <a:t>Микронизированный прогестерон для стартовой терапии функциональных НМЦ</a:t>
            </a:r>
          </a:p>
        </p:txBody>
      </p:sp>
      <p:pic>
        <p:nvPicPr>
          <p:cNvPr id="8" name="Picture 7">
            <a:extLst>
              <a:ext uri="{FF2B5EF4-FFF2-40B4-BE49-F238E27FC236}">
                <a16:creationId xmlns:a16="http://schemas.microsoft.com/office/drawing/2014/main" id="{64C04C4B-2B2C-2EC5-D1E3-2684DCBC954A}"/>
              </a:ext>
            </a:extLst>
          </p:cNvPr>
          <p:cNvPicPr>
            <a:picLocks noChangeAspect="1"/>
          </p:cNvPicPr>
          <p:nvPr/>
        </p:nvPicPr>
        <p:blipFill>
          <a:blip r:embed="rId3" cstate="print"/>
          <a:stretch>
            <a:fillRect/>
          </a:stretch>
        </p:blipFill>
        <p:spPr>
          <a:xfrm>
            <a:off x="1426973" y="1358570"/>
            <a:ext cx="5625338" cy="3851832"/>
          </a:xfrm>
          <a:prstGeom prst="rect">
            <a:avLst/>
          </a:prstGeom>
        </p:spPr>
      </p:pic>
      <p:sp>
        <p:nvSpPr>
          <p:cNvPr id="10" name="TextBox 9">
            <a:extLst>
              <a:ext uri="{FF2B5EF4-FFF2-40B4-BE49-F238E27FC236}">
                <a16:creationId xmlns:a16="http://schemas.microsoft.com/office/drawing/2014/main" id="{D48AD617-76E0-E549-81C4-CE588DF887F9}"/>
              </a:ext>
            </a:extLst>
          </p:cNvPr>
          <p:cNvSpPr txBox="1"/>
          <p:nvPr/>
        </p:nvSpPr>
        <p:spPr>
          <a:xfrm>
            <a:off x="114597" y="5880099"/>
            <a:ext cx="8961697" cy="954107"/>
          </a:xfrm>
          <a:prstGeom prst="rect">
            <a:avLst/>
          </a:prstGeom>
          <a:noFill/>
        </p:spPr>
        <p:txBody>
          <a:bodyPr wrap="square">
            <a:spAutoFit/>
          </a:bodyPr>
          <a:lstStyle/>
          <a:p>
            <a:pPr algn="just"/>
            <a:r>
              <a:rPr lang="ru-RU" sz="800" dirty="0"/>
              <a:t>* Как минимум в течение 6 месяцев после отмены терапии; </a:t>
            </a:r>
          </a:p>
          <a:p>
            <a:pPr algn="just"/>
            <a:r>
              <a:rPr lang="ru-RU" sz="800" dirty="0"/>
              <a:t>** По шкале общего клинического впечатления «Clinical Global Impression». </a:t>
            </a:r>
          </a:p>
          <a:p>
            <a:pPr algn="just"/>
            <a:r>
              <a:rPr lang="ru-RU" sz="800" dirty="0"/>
              <a:t>НМЦ – нарушения менструального цикла. </a:t>
            </a:r>
          </a:p>
          <a:p>
            <a:pPr algn="just"/>
            <a:r>
              <a:rPr lang="ru-RU" sz="800" dirty="0"/>
              <a:t>1. Манухин И. Б., Юрасова Е. А., Кулешов В. М., Ткаченко Л. В., Синчихин С. П., Пашов А. И., Герасимов А. М., Карахалис Л. Ю., Аксененко В. А., Крамарский В. А. Применение микронизированного прогестерона для нормализации менструального цикла в рутинной клинической практике: результаты Российского многоцентрового наблюдательного исследования. Проблемы репродукции. 2019; 25 (5): 60–68; 2. Blois et al. J Immunol, 2004; 3. Иванова Г. П., Горобец Л. Н. и др. Роль прогестерона и его метаболитов в регуляции функций головного мозга. Журнал неврологии и психиатрии им. С.С. Корсакова. 2018; 118 (5): 129–137. https://doi.org/10.17116/jnevro201811851129; 4. Lancet 2021; 397: 1668–74. Published Online April 26, 2021 hiips://doi.org/10.1016/S0140-6736(21)00683-8</a:t>
            </a:r>
            <a:endParaRPr lang="en-US" sz="800" dirty="0"/>
          </a:p>
        </p:txBody>
      </p:sp>
      <p:grpSp>
        <p:nvGrpSpPr>
          <p:cNvPr id="2" name="Группа 14">
            <a:extLst>
              <a:ext uri="{FF2B5EF4-FFF2-40B4-BE49-F238E27FC236}">
                <a16:creationId xmlns:a16="http://schemas.microsoft.com/office/drawing/2014/main" id="{D51C7F7B-8F2D-21F4-E62D-B4DE48FB7302}"/>
              </a:ext>
            </a:extLst>
          </p:cNvPr>
          <p:cNvGrpSpPr/>
          <p:nvPr/>
        </p:nvGrpSpPr>
        <p:grpSpPr>
          <a:xfrm>
            <a:off x="3436322" y="5111241"/>
            <a:ext cx="3041970" cy="516982"/>
            <a:chOff x="189712" y="4253419"/>
            <a:chExt cx="3442201" cy="560400"/>
          </a:xfrm>
        </p:grpSpPr>
        <p:pic>
          <p:nvPicPr>
            <p:cNvPr id="12" name="Рисунок 8">
              <a:extLst>
                <a:ext uri="{FF2B5EF4-FFF2-40B4-BE49-F238E27FC236}">
                  <a16:creationId xmlns:a16="http://schemas.microsoft.com/office/drawing/2014/main" id="{255F08EE-FC4D-1459-8161-E36FB9FA611E}"/>
                </a:ext>
              </a:extLst>
            </p:cNvPr>
            <p:cNvPicPr>
              <a:picLocks noChangeAspect="1"/>
            </p:cNvPicPr>
            <p:nvPr/>
          </p:nvPicPr>
          <p:blipFill>
            <a:blip r:embed="rId4" cstate="print"/>
            <a:stretch>
              <a:fillRect/>
            </a:stretch>
          </p:blipFill>
          <p:spPr>
            <a:xfrm>
              <a:off x="189712" y="4261657"/>
              <a:ext cx="3442201" cy="5521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Прямоугольник 10">
              <a:extLst>
                <a:ext uri="{FF2B5EF4-FFF2-40B4-BE49-F238E27FC236}">
                  <a16:creationId xmlns:a16="http://schemas.microsoft.com/office/drawing/2014/main" id="{0F799E24-B954-A2C6-C340-B57BCAF6A8B2}"/>
                </a:ext>
              </a:extLst>
            </p:cNvPr>
            <p:cNvSpPr/>
            <p:nvPr/>
          </p:nvSpPr>
          <p:spPr>
            <a:xfrm>
              <a:off x="189712" y="4253419"/>
              <a:ext cx="2771780" cy="186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9D9BE930-FAD8-85D8-046A-C2EC66862FC5}"/>
                </a:ext>
              </a:extLst>
            </p:cNvPr>
            <p:cNvSpPr/>
            <p:nvPr/>
          </p:nvSpPr>
          <p:spPr>
            <a:xfrm>
              <a:off x="1550888" y="4605734"/>
              <a:ext cx="2035733" cy="161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5" name="Picture 4" descr="Журнал &amp;quot;The Lancet&amp;quot; организует вебинар на тему &amp;quot;Как публиковать в журналах  с высоким импакт фактором&amp;quot;">
            <a:extLst>
              <a:ext uri="{FF2B5EF4-FFF2-40B4-BE49-F238E27FC236}">
                <a16:creationId xmlns:a16="http://schemas.microsoft.com/office/drawing/2014/main" id="{CC499ECC-970B-4D1B-1B84-7BCF161FC430}"/>
              </a:ext>
            </a:extLst>
          </p:cNvPr>
          <p:cNvPicPr>
            <a:picLocks noChangeAspect="1" noChangeArrowheads="1"/>
          </p:cNvPicPr>
          <p:nvPr/>
        </p:nvPicPr>
        <p:blipFill>
          <a:blip r:embed="rId5" cstate="print">
            <a:alphaModFix amt="68000"/>
            <a:extLst>
              <a:ext uri="{28A0092B-C50C-407E-A947-70E740481C1C}">
                <a14:useLocalDpi xmlns:a14="http://schemas.microsoft.com/office/drawing/2010/main" val="0"/>
              </a:ext>
            </a:extLst>
          </a:blip>
          <a:srcRect/>
          <a:stretch>
            <a:fillRect/>
          </a:stretch>
        </p:blipFill>
        <p:spPr bwMode="auto">
          <a:xfrm>
            <a:off x="2208356" y="5120015"/>
            <a:ext cx="1055040" cy="508208"/>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7">
            <a:extLst>
              <a:ext uri="{FF2B5EF4-FFF2-40B4-BE49-F238E27FC236}">
                <a16:creationId xmlns:a16="http://schemas.microsoft.com/office/drawing/2014/main" id="{479C2044-4268-5956-6D34-9065A5334A63}"/>
              </a:ext>
            </a:extLst>
          </p:cNvPr>
          <p:cNvPicPr>
            <a:picLocks noChangeAspect="1"/>
          </p:cNvPicPr>
          <p:nvPr/>
        </p:nvPicPr>
        <p:blipFill>
          <a:blip r:embed="rId6" cstate="print"/>
          <a:stretch>
            <a:fillRect/>
          </a:stretch>
        </p:blipFill>
        <p:spPr>
          <a:xfrm>
            <a:off x="7225237" y="4157258"/>
            <a:ext cx="1501695" cy="1762607"/>
          </a:xfrm>
          <a:prstGeom prst="rect">
            <a:avLst/>
          </a:prstGeom>
        </p:spPr>
      </p:pic>
      <p:sp>
        <p:nvSpPr>
          <p:cNvPr id="11" name="Прямоугольник 10"/>
          <p:cNvSpPr/>
          <p:nvPr/>
        </p:nvSpPr>
        <p:spPr>
          <a:xfrm>
            <a:off x="1547664" y="1484784"/>
            <a:ext cx="5400600" cy="707886"/>
          </a:xfrm>
          <a:prstGeom prst="rect">
            <a:avLst/>
          </a:prstGeom>
          <a:solidFill>
            <a:srgbClr val="0070C0"/>
          </a:solidFill>
        </p:spPr>
        <p:txBody>
          <a:bodyPr wrap="square">
            <a:spAutoFit/>
          </a:bodyPr>
          <a:lstStyle/>
          <a:p>
            <a:r>
              <a:rPr lang="ru-RU" sz="2000" b="1" dirty="0" err="1">
                <a:solidFill>
                  <a:schemeClr val="bg1"/>
                </a:solidFill>
              </a:rPr>
              <a:t>Микронизированный</a:t>
            </a:r>
            <a:r>
              <a:rPr lang="ru-RU" sz="2000" b="1" dirty="0">
                <a:solidFill>
                  <a:schemeClr val="bg1"/>
                </a:solidFill>
              </a:rPr>
              <a:t> прогестерон</a:t>
            </a:r>
          </a:p>
          <a:p>
            <a:r>
              <a:rPr lang="ru-RU" sz="2000" b="1" dirty="0">
                <a:solidFill>
                  <a:schemeClr val="bg1"/>
                </a:solidFill>
              </a:rPr>
              <a:t> </a:t>
            </a:r>
          </a:p>
        </p:txBody>
      </p:sp>
    </p:spTree>
    <p:extLst>
      <p:ext uri="{BB962C8B-B14F-4D97-AF65-F5344CB8AC3E}">
        <p14:creationId xmlns:p14="http://schemas.microsoft.com/office/powerpoint/2010/main" val="2789101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15AD7C-C84D-428A-ACB1-842A01153B7E}"/>
              </a:ext>
            </a:extLst>
          </p:cNvPr>
          <p:cNvSpPr>
            <a:spLocks noGrp="1"/>
          </p:cNvSpPr>
          <p:nvPr>
            <p:ph type="title"/>
          </p:nvPr>
        </p:nvSpPr>
        <p:spPr>
          <a:xfrm>
            <a:off x="597018" y="327810"/>
            <a:ext cx="7949963" cy="654694"/>
          </a:xfrm>
        </p:spPr>
        <p:txBody>
          <a:bodyPr>
            <a:noAutofit/>
          </a:bodyPr>
          <a:lstStyle/>
          <a:p>
            <a:pPr algn="ctr"/>
            <a:r>
              <a:rPr lang="ru-RU" sz="2800" b="1" dirty="0">
                <a:solidFill>
                  <a:srgbClr val="006EAB"/>
                </a:solidFill>
              </a:rPr>
              <a:t>Микронизированный прогестерон снижает тревожность и уровень стресса</a:t>
            </a:r>
          </a:p>
        </p:txBody>
      </p:sp>
      <p:pic>
        <p:nvPicPr>
          <p:cNvPr id="4" name="Объект 3">
            <a:extLst>
              <a:ext uri="{FF2B5EF4-FFF2-40B4-BE49-F238E27FC236}">
                <a16:creationId xmlns:a16="http://schemas.microsoft.com/office/drawing/2014/main" id="{89B5A937-D8ED-4FCD-9268-A3B152B3EDA9}"/>
              </a:ext>
            </a:extLst>
          </p:cNvPr>
          <p:cNvPicPr>
            <a:picLocks noGrp="1" noChangeAspect="1"/>
          </p:cNvPicPr>
          <p:nvPr>
            <p:ph idx="1"/>
          </p:nvPr>
        </p:nvPicPr>
        <p:blipFill rotWithShape="1">
          <a:blip r:embed="rId3" cstate="print"/>
          <a:srcRect t="27062" b="5266"/>
          <a:stretch/>
        </p:blipFill>
        <p:spPr>
          <a:xfrm>
            <a:off x="0" y="1265382"/>
            <a:ext cx="9144000" cy="4610114"/>
          </a:xfrm>
          <a:prstGeom prst="rect">
            <a:avLst/>
          </a:prstGeom>
        </p:spPr>
      </p:pic>
      <p:sp>
        <p:nvSpPr>
          <p:cNvPr id="3" name="Прямоугольник 2">
            <a:extLst>
              <a:ext uri="{FF2B5EF4-FFF2-40B4-BE49-F238E27FC236}">
                <a16:creationId xmlns:a16="http://schemas.microsoft.com/office/drawing/2014/main" id="{5322DE14-947B-44B6-BED7-E8A14611F8C0}"/>
              </a:ext>
            </a:extLst>
          </p:cNvPr>
          <p:cNvSpPr/>
          <p:nvPr/>
        </p:nvSpPr>
        <p:spPr>
          <a:xfrm>
            <a:off x="117424" y="6220748"/>
            <a:ext cx="9144000" cy="577081"/>
          </a:xfrm>
          <a:prstGeom prst="rect">
            <a:avLst/>
          </a:prstGeom>
        </p:spPr>
        <p:txBody>
          <a:bodyPr wrap="square">
            <a:spAutoFit/>
          </a:bodyPr>
          <a:lstStyle/>
          <a:p>
            <a:r>
              <a:rPr lang="en-US" sz="1050" dirty="0"/>
              <a:t>*MDQ Menstrual Distress Questionnaire (</a:t>
            </a:r>
            <a:r>
              <a:rPr lang="ru-RU" sz="1050" dirty="0"/>
              <a:t>дистресс-опросник)</a:t>
            </a:r>
            <a:br>
              <a:rPr lang="ru-RU" sz="1050" dirty="0"/>
            </a:br>
            <a:r>
              <a:rPr lang="en-US" sz="1050" dirty="0" err="1"/>
              <a:t>Dennerstein</a:t>
            </a:r>
            <a:r>
              <a:rPr lang="en-US" sz="1050" dirty="0"/>
              <a:t> L et al. Br Med J 1985; 290: 1617–1621; </a:t>
            </a:r>
            <a:endParaRPr lang="ru-RU" sz="1050" dirty="0"/>
          </a:p>
          <a:p>
            <a:r>
              <a:rPr lang="ru-RU" sz="1050" dirty="0"/>
              <a:t>Бруно Де </a:t>
            </a:r>
            <a:r>
              <a:rPr lang="ru-RU" sz="1050" dirty="0" err="1"/>
              <a:t>Линьер</a:t>
            </a:r>
            <a:r>
              <a:rPr lang="ru-RU" sz="1050" dirty="0"/>
              <a:t>. Натуральный прогестерон и его особенности. Российский Вестник Акушера гинеколога, №3, 2003 </a:t>
            </a:r>
          </a:p>
        </p:txBody>
      </p:sp>
    </p:spTree>
    <p:extLst>
      <p:ext uri="{BB962C8B-B14F-4D97-AF65-F5344CB8AC3E}">
        <p14:creationId xmlns:p14="http://schemas.microsoft.com/office/powerpoint/2010/main" val="2442606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1AA0FF39-D74E-45BD-9F57-50E28D8D8E03}"/>
              </a:ext>
            </a:extLst>
          </p:cNvPr>
          <p:cNvSpPr/>
          <p:nvPr/>
        </p:nvSpPr>
        <p:spPr>
          <a:xfrm>
            <a:off x="0" y="0"/>
            <a:ext cx="9144000" cy="693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78C469DC-C986-432A-A05F-369DDEDE41BB}"/>
              </a:ext>
            </a:extLst>
          </p:cNvPr>
          <p:cNvSpPr>
            <a:spLocks noGrp="1"/>
          </p:cNvSpPr>
          <p:nvPr>
            <p:ph type="title"/>
          </p:nvPr>
        </p:nvSpPr>
        <p:spPr>
          <a:xfrm>
            <a:off x="1043608" y="548680"/>
            <a:ext cx="6545262" cy="914400"/>
          </a:xfrm>
        </p:spPr>
        <p:txBody>
          <a:bodyPr>
            <a:normAutofit fontScale="90000"/>
          </a:bodyPr>
          <a:lstStyle/>
          <a:p>
            <a:pPr algn="ctr">
              <a:defRPr/>
            </a:pPr>
            <a:r>
              <a:rPr lang="ru-RU" sz="2800" dirty="0"/>
              <a:t>Почему прием </a:t>
            </a:r>
            <a:r>
              <a:rPr lang="ru-RU" dirty="0" err="1"/>
              <a:t>микронизированного</a:t>
            </a:r>
            <a:r>
              <a:rPr lang="ru-RU" dirty="0"/>
              <a:t> прогестерона </a:t>
            </a:r>
            <a:r>
              <a:rPr lang="ru-RU" sz="2800" dirty="0"/>
              <a:t>необходим именно с 17 по 26 день цикла?*</a:t>
            </a:r>
          </a:p>
        </p:txBody>
      </p:sp>
      <p:pic>
        <p:nvPicPr>
          <p:cNvPr id="45059" name="Picture 2" descr="http://www.palantinbest.ru/knxulcwove/imgs275158.jpg">
            <a:extLst>
              <a:ext uri="{FF2B5EF4-FFF2-40B4-BE49-F238E27FC236}">
                <a16:creationId xmlns:a16="http://schemas.microsoft.com/office/drawing/2014/main" id="{39CD830B-5A32-47AA-9C9F-4F5F2B773B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852613"/>
            <a:ext cx="394017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http://helena-moscow.ru/uploads/posts/2017-05/1494567788_menstrual_cikle.jpg">
            <a:extLst>
              <a:ext uri="{FF2B5EF4-FFF2-40B4-BE49-F238E27FC236}">
                <a16:creationId xmlns:a16="http://schemas.microsoft.com/office/drawing/2014/main" id="{EECCF10F-A1AB-483C-BD02-D51E94497C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1844675"/>
            <a:ext cx="414655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скругленные углы 3">
            <a:extLst>
              <a:ext uri="{FF2B5EF4-FFF2-40B4-BE49-F238E27FC236}">
                <a16:creationId xmlns:a16="http://schemas.microsoft.com/office/drawing/2014/main" id="{978880D8-3191-4F99-BC06-01AEBA59F3B4}"/>
              </a:ext>
            </a:extLst>
          </p:cNvPr>
          <p:cNvSpPr/>
          <p:nvPr/>
        </p:nvSpPr>
        <p:spPr>
          <a:xfrm>
            <a:off x="323850" y="3213100"/>
            <a:ext cx="863600" cy="720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3014" name="TextBox 4">
            <a:extLst>
              <a:ext uri="{FF2B5EF4-FFF2-40B4-BE49-F238E27FC236}">
                <a16:creationId xmlns:a16="http://schemas.microsoft.com/office/drawing/2014/main" id="{C4047BA2-9EA1-4C06-A349-D8B21518653C}"/>
              </a:ext>
            </a:extLst>
          </p:cNvPr>
          <p:cNvSpPr txBox="1">
            <a:spLocks noChangeArrowheads="1"/>
          </p:cNvSpPr>
          <p:nvPr/>
        </p:nvSpPr>
        <p:spPr bwMode="auto">
          <a:xfrm>
            <a:off x="133350" y="4786313"/>
            <a:ext cx="4202113" cy="157003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defRPr/>
            </a:pPr>
            <a:r>
              <a:rPr lang="ru-RU" altLang="ru-RU" sz="1600" b="1" dirty="0">
                <a:solidFill>
                  <a:srgbClr val="002060"/>
                </a:solidFill>
              </a:rPr>
              <a:t>Физиология менструального цикла:</a:t>
            </a:r>
          </a:p>
          <a:p>
            <a:pPr algn="just">
              <a:buFont typeface="Arial" panose="020B0604020202020204" pitchFamily="34" charset="0"/>
              <a:buChar char="•"/>
              <a:defRPr/>
            </a:pPr>
            <a:r>
              <a:rPr lang="ru-RU" altLang="ru-RU" sz="1600" dirty="0">
                <a:solidFill>
                  <a:srgbClr val="002060"/>
                </a:solidFill>
              </a:rPr>
              <a:t>С 17 дня цикла начинается синтез прогестерона в желтом теле яичника</a:t>
            </a:r>
          </a:p>
          <a:p>
            <a:pPr algn="just">
              <a:buFont typeface="Arial" panose="020B0604020202020204" pitchFamily="34" charset="0"/>
              <a:buChar char="•"/>
              <a:defRPr/>
            </a:pPr>
            <a:r>
              <a:rPr lang="ru-RU" altLang="ru-RU" sz="1600" dirty="0">
                <a:solidFill>
                  <a:srgbClr val="002060"/>
                </a:solidFill>
              </a:rPr>
              <a:t>С 26 дня цикла желтое тело редуцируется и прекращает синтез прогестерона</a:t>
            </a:r>
          </a:p>
        </p:txBody>
      </p:sp>
      <p:cxnSp>
        <p:nvCxnSpPr>
          <p:cNvPr id="7" name="Прямая соединительная линия 6">
            <a:extLst>
              <a:ext uri="{FF2B5EF4-FFF2-40B4-BE49-F238E27FC236}">
                <a16:creationId xmlns:a16="http://schemas.microsoft.com/office/drawing/2014/main" id="{F29D9150-C54C-498A-8BF6-FD69162A1F89}"/>
              </a:ext>
            </a:extLst>
          </p:cNvPr>
          <p:cNvCxnSpPr/>
          <p:nvPr/>
        </p:nvCxnSpPr>
        <p:spPr>
          <a:xfrm>
            <a:off x="7235825" y="2133600"/>
            <a:ext cx="0" cy="4032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D401EF58-1E2C-4FBE-BA3E-0DBE7C091338}"/>
              </a:ext>
            </a:extLst>
          </p:cNvPr>
          <p:cNvCxnSpPr/>
          <p:nvPr/>
        </p:nvCxnSpPr>
        <p:spPr>
          <a:xfrm>
            <a:off x="8243888" y="2133600"/>
            <a:ext cx="0" cy="4032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Прямоугольник: скругленные углы 10">
            <a:extLst>
              <a:ext uri="{FF2B5EF4-FFF2-40B4-BE49-F238E27FC236}">
                <a16:creationId xmlns:a16="http://schemas.microsoft.com/office/drawing/2014/main" id="{8943E241-8356-4F3E-B74F-FDEB8697325B}"/>
              </a:ext>
            </a:extLst>
          </p:cNvPr>
          <p:cNvSpPr/>
          <p:nvPr/>
        </p:nvSpPr>
        <p:spPr>
          <a:xfrm>
            <a:off x="323850" y="1773238"/>
            <a:ext cx="1584325" cy="431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TextBox 4">
            <a:extLst>
              <a:ext uri="{FF2B5EF4-FFF2-40B4-BE49-F238E27FC236}">
                <a16:creationId xmlns:a16="http://schemas.microsoft.com/office/drawing/2014/main" id="{1BE83F7A-C9F0-4293-9127-559EE4EE97BE}"/>
              </a:ext>
            </a:extLst>
          </p:cNvPr>
          <p:cNvSpPr txBox="1"/>
          <p:nvPr/>
        </p:nvSpPr>
        <p:spPr>
          <a:xfrm>
            <a:off x="323850" y="6453963"/>
            <a:ext cx="8416113" cy="367525"/>
          </a:xfrm>
          <a:prstGeom prst="rect">
            <a:avLst/>
          </a:prstGeom>
          <a:noFill/>
        </p:spPr>
        <p:txBody>
          <a:bodyPr wrap="square" rtlCol="0">
            <a:spAutoFit/>
          </a:bodyPr>
          <a:lstStyle/>
          <a:p>
            <a:pPr algn="r"/>
            <a:r>
              <a:rPr lang="ru-RU" i="1" dirty="0"/>
              <a:t>*при 28 дневном менструальном цикле</a:t>
            </a:r>
          </a:p>
        </p:txBody>
      </p:sp>
    </p:spTree>
    <p:extLst>
      <p:ext uri="{BB962C8B-B14F-4D97-AF65-F5344CB8AC3E}">
        <p14:creationId xmlns:p14="http://schemas.microsoft.com/office/powerpoint/2010/main" val="1975459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530F9-C8E9-4B81-9170-445AC8AA2E5D}"/>
              </a:ext>
            </a:extLst>
          </p:cNvPr>
          <p:cNvSpPr>
            <a:spLocks noGrp="1"/>
          </p:cNvSpPr>
          <p:nvPr>
            <p:ph type="title"/>
          </p:nvPr>
        </p:nvSpPr>
        <p:spPr>
          <a:xfrm>
            <a:off x="228838" y="0"/>
            <a:ext cx="8686321" cy="1393940"/>
          </a:xfrm>
        </p:spPr>
        <p:txBody>
          <a:bodyPr>
            <a:normAutofit/>
          </a:bodyPr>
          <a:lstStyle/>
          <a:p>
            <a:pPr algn="ctr"/>
            <a:r>
              <a:rPr lang="ru-RU" sz="2400" b="1" dirty="0">
                <a:solidFill>
                  <a:srgbClr val="006EAB"/>
                </a:solidFill>
              </a:rPr>
              <a:t>Схема дозирования при состояниях, связанных с недостаточностью лютеиновой фазы в гинекологии </a:t>
            </a:r>
            <a:br>
              <a:rPr lang="ru-RU" sz="2400" b="1" dirty="0">
                <a:solidFill>
                  <a:srgbClr val="006EAB"/>
                </a:solidFill>
              </a:rPr>
            </a:br>
            <a:r>
              <a:rPr lang="ru-RU" sz="2400" b="1" dirty="0">
                <a:solidFill>
                  <a:srgbClr val="006EAB"/>
                </a:solidFill>
              </a:rPr>
              <a:t>(в том числе, при нарушениях менструального цикла) </a:t>
            </a:r>
          </a:p>
        </p:txBody>
      </p:sp>
      <p:pic>
        <p:nvPicPr>
          <p:cNvPr id="3" name="Рисунок 2">
            <a:extLst>
              <a:ext uri="{FF2B5EF4-FFF2-40B4-BE49-F238E27FC236}">
                <a16:creationId xmlns:a16="http://schemas.microsoft.com/office/drawing/2014/main" id="{38F46F57-B661-45BD-989E-1CAC8F0BA392}"/>
              </a:ext>
            </a:extLst>
          </p:cNvPr>
          <p:cNvPicPr>
            <a:picLocks noChangeAspect="1"/>
          </p:cNvPicPr>
          <p:nvPr/>
        </p:nvPicPr>
        <p:blipFill>
          <a:blip r:embed="rId3" cstate="print"/>
          <a:stretch>
            <a:fillRect/>
          </a:stretch>
        </p:blipFill>
        <p:spPr>
          <a:xfrm>
            <a:off x="0" y="1358401"/>
            <a:ext cx="9144000" cy="5499599"/>
          </a:xfrm>
          <a:prstGeom prst="rect">
            <a:avLst/>
          </a:prstGeom>
          <a:solidFill>
            <a:schemeClr val="bg1"/>
          </a:solidFill>
        </p:spPr>
      </p:pic>
      <p:sp>
        <p:nvSpPr>
          <p:cNvPr id="4" name="Прямоугольник 3"/>
          <p:cNvSpPr/>
          <p:nvPr/>
        </p:nvSpPr>
        <p:spPr>
          <a:xfrm>
            <a:off x="4139952" y="3097095"/>
            <a:ext cx="3828991" cy="646331"/>
          </a:xfrm>
          <a:prstGeom prst="rect">
            <a:avLst/>
          </a:prstGeom>
          <a:solidFill>
            <a:schemeClr val="bg1"/>
          </a:solidFill>
        </p:spPr>
        <p:txBody>
          <a:bodyPr wrap="square">
            <a:spAutoFit/>
          </a:bodyPr>
          <a:lstStyle/>
          <a:p>
            <a:r>
              <a:rPr lang="ru-RU" dirty="0" err="1"/>
              <a:t>микронизированного</a:t>
            </a:r>
            <a:r>
              <a:rPr lang="ru-RU" dirty="0"/>
              <a:t> прогестерона 300 мг </a:t>
            </a:r>
          </a:p>
        </p:txBody>
      </p:sp>
      <p:sp>
        <p:nvSpPr>
          <p:cNvPr id="5" name="Прямоугольник 4"/>
          <p:cNvSpPr/>
          <p:nvPr/>
        </p:nvSpPr>
        <p:spPr>
          <a:xfrm>
            <a:off x="6228184" y="3717032"/>
            <a:ext cx="2736304" cy="22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52418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2060"/>
                </a:solidFill>
              </a:rPr>
              <a:t>Ключевые моменты</a:t>
            </a:r>
          </a:p>
        </p:txBody>
      </p:sp>
      <p:sp>
        <p:nvSpPr>
          <p:cNvPr id="3" name="Прямоугольник 2"/>
          <p:cNvSpPr/>
          <p:nvPr/>
        </p:nvSpPr>
        <p:spPr>
          <a:xfrm>
            <a:off x="500034" y="1714488"/>
            <a:ext cx="8215370" cy="4154984"/>
          </a:xfrm>
          <a:prstGeom prst="rect">
            <a:avLst/>
          </a:prstGeom>
        </p:spPr>
        <p:txBody>
          <a:bodyPr wrap="square">
            <a:spAutoFit/>
          </a:bodyPr>
          <a:lstStyle/>
          <a:p>
            <a:pPr>
              <a:buFont typeface="Arial" pitchFamily="34" charset="0"/>
              <a:buChar char="•"/>
            </a:pPr>
            <a:r>
              <a:rPr lang="ru-RU" sz="2400" dirty="0"/>
              <a:t> 	</a:t>
            </a:r>
            <a:r>
              <a:rPr lang="ru-RU" sz="2400" dirty="0">
                <a:solidFill>
                  <a:srgbClr val="002060"/>
                </a:solidFill>
              </a:rPr>
              <a:t>Гипоталамические нарушения могут быть причиной как первичной, так и вторичной </a:t>
            </a:r>
            <a:r>
              <a:rPr lang="ru-RU" sz="2400" dirty="0" err="1">
                <a:solidFill>
                  <a:srgbClr val="002060"/>
                </a:solidFill>
              </a:rPr>
              <a:t>олигоменореи</a:t>
            </a:r>
            <a:r>
              <a:rPr lang="ru-RU" sz="2400" dirty="0">
                <a:solidFill>
                  <a:srgbClr val="002060"/>
                </a:solidFill>
              </a:rPr>
              <a:t> и аменореи.</a:t>
            </a:r>
          </a:p>
          <a:p>
            <a:pPr>
              <a:buFont typeface="Arial" pitchFamily="34" charset="0"/>
              <a:buChar char="•"/>
            </a:pPr>
            <a:endParaRPr lang="ru-RU" sz="2400" dirty="0">
              <a:solidFill>
                <a:srgbClr val="002060"/>
              </a:solidFill>
            </a:endParaRPr>
          </a:p>
          <a:p>
            <a:r>
              <a:rPr lang="ru-RU" sz="2400" dirty="0">
                <a:solidFill>
                  <a:srgbClr val="002060"/>
                </a:solidFill>
              </a:rPr>
              <a:t>	Аномальная масса тела – ожирение и дефицит питания – наиболее частые причины вторичной аменореи и олигоменореи у подростков. </a:t>
            </a:r>
          </a:p>
          <a:p>
            <a:endParaRPr lang="ru-RU" sz="2400" dirty="0">
              <a:solidFill>
                <a:srgbClr val="002060"/>
              </a:solidFill>
            </a:endParaRPr>
          </a:p>
          <a:p>
            <a:pPr>
              <a:buFont typeface="Arial" pitchFamily="34" charset="0"/>
              <a:buChar char="•"/>
            </a:pPr>
            <a:r>
              <a:rPr lang="ru-RU" sz="2400" dirty="0">
                <a:solidFill>
                  <a:srgbClr val="002060"/>
                </a:solidFill>
              </a:rPr>
              <a:t> 	 Вторичная аменорея и олигоменорея – диагнозы «исключения», лечебная тактика в каждом случае должна быть индивидуальной</a:t>
            </a:r>
          </a:p>
          <a:p>
            <a:r>
              <a:rPr lang="ru-RU" sz="2400" dirty="0"/>
              <a:t> 	</a:t>
            </a:r>
          </a:p>
        </p:txBody>
      </p:sp>
      <p:sp>
        <p:nvSpPr>
          <p:cNvPr id="4" name="Скругленный прямоугольник 3"/>
          <p:cNvSpPr/>
          <p:nvPr/>
        </p:nvSpPr>
        <p:spPr>
          <a:xfrm>
            <a:off x="357158" y="1428736"/>
            <a:ext cx="8215370" cy="46434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Group 9"/>
          <p:cNvGrpSpPr>
            <a:grpSpLocks/>
          </p:cNvGrpSpPr>
          <p:nvPr/>
        </p:nvGrpSpPr>
        <p:grpSpPr bwMode="auto">
          <a:xfrm>
            <a:off x="428596" y="1357298"/>
            <a:ext cx="1000132" cy="879333"/>
            <a:chOff x="728" y="2235"/>
            <a:chExt cx="778" cy="709"/>
          </a:xfrm>
        </p:grpSpPr>
        <p:sp>
          <p:nvSpPr>
            <p:cNvPr id="6" name="Oval 10"/>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p:spPr>
          <p:txBody>
            <a:bodyPr wrap="none" anchor="ctr"/>
            <a:lstStyle/>
            <a:p>
              <a:endParaRPr lang="ru-RU"/>
            </a:p>
          </p:txBody>
        </p:sp>
        <p:pic>
          <p:nvPicPr>
            <p:cNvPr id="7" name="Picture 11" descr="cir_lighteffect0"/>
            <p:cNvPicPr>
              <a:picLocks noChangeAspect="1" noChangeArrowheads="1"/>
            </p:cNvPicPr>
            <p:nvPr/>
          </p:nvPicPr>
          <p:blipFill>
            <a:blip r:embed="rId3" cstate="print">
              <a:lum bright="18000" contrast="-12000"/>
            </a:blip>
            <a:srcRect/>
            <a:stretch>
              <a:fillRect/>
            </a:stretch>
          </p:blipFill>
          <p:spPr bwMode="gray">
            <a:xfrm>
              <a:off x="755" y="2281"/>
              <a:ext cx="751" cy="644"/>
            </a:xfrm>
            <a:prstGeom prst="rect">
              <a:avLst/>
            </a:prstGeom>
            <a:noFill/>
          </p:spPr>
        </p:pic>
      </p:grpSp>
      <p:grpSp>
        <p:nvGrpSpPr>
          <p:cNvPr id="8" name="Group 13"/>
          <p:cNvGrpSpPr>
            <a:grpSpLocks/>
          </p:cNvGrpSpPr>
          <p:nvPr/>
        </p:nvGrpSpPr>
        <p:grpSpPr bwMode="auto">
          <a:xfrm>
            <a:off x="313888" y="2433169"/>
            <a:ext cx="1071570" cy="928694"/>
            <a:chOff x="708" y="2203"/>
            <a:chExt cx="751" cy="741"/>
          </a:xfrm>
        </p:grpSpPr>
        <p:sp>
          <p:nvSpPr>
            <p:cNvPr id="9" name="Oval 14"/>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headEnd/>
              <a:tailEnd/>
            </a:ln>
            <a:effectLst/>
          </p:spPr>
          <p:txBody>
            <a:bodyPr wrap="none" anchor="ctr"/>
            <a:lstStyle/>
            <a:p>
              <a:endParaRPr lang="ru-RU"/>
            </a:p>
          </p:txBody>
        </p:sp>
        <p:pic>
          <p:nvPicPr>
            <p:cNvPr id="10" name="Picture 15" descr="cir_lighteffect0"/>
            <p:cNvPicPr>
              <a:picLocks noChangeAspect="1" noChangeArrowheads="1"/>
            </p:cNvPicPr>
            <p:nvPr/>
          </p:nvPicPr>
          <p:blipFill>
            <a:blip r:embed="rId3" cstate="print">
              <a:lum bright="18000" contrast="-12000"/>
            </a:blip>
            <a:srcRect/>
            <a:stretch>
              <a:fillRect/>
            </a:stretch>
          </p:blipFill>
          <p:spPr bwMode="gray">
            <a:xfrm>
              <a:off x="708" y="2203"/>
              <a:ext cx="751" cy="644"/>
            </a:xfrm>
            <a:prstGeom prst="rect">
              <a:avLst/>
            </a:prstGeom>
            <a:noFill/>
          </p:spPr>
        </p:pic>
      </p:grpSp>
      <p:sp>
        <p:nvSpPr>
          <p:cNvPr id="11" name="Oval 14"/>
          <p:cNvSpPr>
            <a:spLocks noChangeArrowheads="1"/>
          </p:cNvSpPr>
          <p:nvPr/>
        </p:nvSpPr>
        <p:spPr bwMode="gray">
          <a:xfrm>
            <a:off x="500033" y="3933056"/>
            <a:ext cx="921403" cy="792088"/>
          </a:xfrm>
          <a:prstGeom prst="ellipse">
            <a:avLst/>
          </a:prstGeom>
          <a:solidFill>
            <a:srgbClr val="FF9900"/>
          </a:solidFill>
          <a:ln w="38100" algn="ctr">
            <a:solidFill>
              <a:srgbClr val="F8F8F8">
                <a:alpha val="80000"/>
              </a:srgbClr>
            </a:solidFill>
            <a:round/>
            <a:headEnd/>
            <a:tailEnd/>
          </a:ln>
          <a:effectLst/>
        </p:spPr>
        <p:txBody>
          <a:bodyPr wrap="none" anchor="ctr"/>
          <a:lstStyle/>
          <a:p>
            <a:r>
              <a:rPr lang="ru-RU" b="1" dirty="0">
                <a:solidFill>
                  <a:schemeClr val="bg1"/>
                </a:solidFill>
              </a:rPr>
              <a:t>   3</a:t>
            </a:r>
          </a:p>
        </p:txBody>
      </p:sp>
      <p:sp>
        <p:nvSpPr>
          <p:cNvPr id="12" name="Прямоугольник 11"/>
          <p:cNvSpPr/>
          <p:nvPr/>
        </p:nvSpPr>
        <p:spPr>
          <a:xfrm>
            <a:off x="785786" y="1643050"/>
            <a:ext cx="312906" cy="369332"/>
          </a:xfrm>
          <a:prstGeom prst="rect">
            <a:avLst/>
          </a:prstGeom>
        </p:spPr>
        <p:txBody>
          <a:bodyPr wrap="none">
            <a:spAutoFit/>
          </a:bodyPr>
          <a:lstStyle/>
          <a:p>
            <a:r>
              <a:rPr lang="ru-RU" b="1" dirty="0">
                <a:solidFill>
                  <a:schemeClr val="bg1"/>
                </a:solidFill>
              </a:rPr>
              <a:t>1</a:t>
            </a:r>
          </a:p>
        </p:txBody>
      </p:sp>
      <p:sp>
        <p:nvSpPr>
          <p:cNvPr id="13" name="Прямоугольник 12"/>
          <p:cNvSpPr/>
          <p:nvPr/>
        </p:nvSpPr>
        <p:spPr>
          <a:xfrm>
            <a:off x="783632" y="2753885"/>
            <a:ext cx="312906" cy="369332"/>
          </a:xfrm>
          <a:prstGeom prst="rect">
            <a:avLst/>
          </a:prstGeom>
        </p:spPr>
        <p:txBody>
          <a:bodyPr wrap="none">
            <a:spAutoFit/>
          </a:bodyPr>
          <a:lstStyle/>
          <a:p>
            <a:r>
              <a:rPr lang="ru-RU" b="1" dirty="0">
                <a:solidFill>
                  <a:schemeClr val="bg1"/>
                </a:solidFill>
              </a:rPr>
              <a:t>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ChangeArrowheads="1"/>
          </p:cNvSpPr>
          <p:nvPr/>
        </p:nvSpPr>
        <p:spPr bwMode="auto">
          <a:xfrm>
            <a:off x="1390652" y="4868868"/>
            <a:ext cx="661511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Arial" charset="0"/>
                <a:cs typeface="Arial" charset="0"/>
              </a:defRPr>
            </a:lvl1pPr>
            <a:lvl2pPr marL="742950" indent="-285750">
              <a:defRPr>
                <a:solidFill>
                  <a:schemeClr val="tx1"/>
                </a:solidFill>
                <a:latin typeface="Times New Roman" charset="0"/>
                <a:ea typeface="Arial" charset="0"/>
                <a:cs typeface="Arial" charset="0"/>
              </a:defRPr>
            </a:lvl2pPr>
            <a:lvl3pPr marL="1143000" indent="-228600">
              <a:defRPr>
                <a:solidFill>
                  <a:schemeClr val="tx1"/>
                </a:solidFill>
                <a:latin typeface="Times New Roman" charset="0"/>
                <a:ea typeface="Arial" charset="0"/>
                <a:cs typeface="Arial" charset="0"/>
              </a:defRPr>
            </a:lvl3pPr>
            <a:lvl4pPr marL="1600200" indent="-228600">
              <a:defRPr>
                <a:solidFill>
                  <a:schemeClr val="tx1"/>
                </a:solidFill>
                <a:latin typeface="Times New Roman" charset="0"/>
                <a:ea typeface="Arial" charset="0"/>
                <a:cs typeface="Arial" charset="0"/>
              </a:defRPr>
            </a:lvl4pPr>
            <a:lvl5pPr marL="2057400" indent="-22860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ru-RU" altLang="ru-RU" sz="4800" dirty="0">
                <a:solidFill>
                  <a:srgbClr val="002060"/>
                </a:solidFill>
                <a:latin typeface="Impact" charset="0"/>
              </a:rPr>
              <a:t>Спасибо за внимание</a:t>
            </a:r>
            <a:r>
              <a:rPr lang="en-US" altLang="ru-RU" sz="4800" dirty="0">
                <a:solidFill>
                  <a:srgbClr val="002060"/>
                </a:solidFill>
                <a:latin typeface="Impact" charset="0"/>
              </a:rPr>
              <a:t>!</a:t>
            </a:r>
          </a:p>
        </p:txBody>
      </p:sp>
      <p:pic>
        <p:nvPicPr>
          <p:cNvPr id="655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402" y="1196752"/>
            <a:ext cx="8815136" cy="291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Прямоугольник 1"/>
          <p:cNvSpPr>
            <a:spLocks noChangeArrowheads="1"/>
          </p:cNvSpPr>
          <p:nvPr/>
        </p:nvSpPr>
        <p:spPr bwMode="auto">
          <a:xfrm>
            <a:off x="3762378" y="6343650"/>
            <a:ext cx="2202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ea typeface="Arial" charset="0"/>
                <a:cs typeface="Arial" charset="0"/>
              </a:defRPr>
            </a:lvl1pPr>
            <a:lvl2pPr marL="742950" indent="-285750">
              <a:defRPr>
                <a:solidFill>
                  <a:schemeClr val="tx1"/>
                </a:solidFill>
                <a:latin typeface="Times New Roman" charset="0"/>
                <a:ea typeface="Arial" charset="0"/>
                <a:cs typeface="Arial" charset="0"/>
              </a:defRPr>
            </a:lvl2pPr>
            <a:lvl3pPr marL="1143000" indent="-228600">
              <a:defRPr>
                <a:solidFill>
                  <a:schemeClr val="tx1"/>
                </a:solidFill>
                <a:latin typeface="Times New Roman" charset="0"/>
                <a:ea typeface="Arial" charset="0"/>
                <a:cs typeface="Arial" charset="0"/>
              </a:defRPr>
            </a:lvl3pPr>
            <a:lvl4pPr marL="1600200" indent="-228600">
              <a:defRPr>
                <a:solidFill>
                  <a:schemeClr val="tx1"/>
                </a:solidFill>
                <a:latin typeface="Times New Roman" charset="0"/>
                <a:ea typeface="Arial" charset="0"/>
                <a:cs typeface="Arial" charset="0"/>
              </a:defRPr>
            </a:lvl4pPr>
            <a:lvl5pPr marL="2057400" indent="-22860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r>
              <a:rPr lang="ru-RU" altLang="ru-RU" sz="2000" b="1" dirty="0">
                <a:solidFill>
                  <a:schemeClr val="bg1"/>
                </a:solidFill>
              </a:rPr>
              <a:t>г. Ростов-на-Дону</a:t>
            </a:r>
          </a:p>
        </p:txBody>
      </p:sp>
      <p:sp>
        <p:nvSpPr>
          <p:cNvPr id="3" name="Прямоугольник 2"/>
          <p:cNvSpPr/>
          <p:nvPr/>
        </p:nvSpPr>
        <p:spPr>
          <a:xfrm>
            <a:off x="3563888" y="4009669"/>
            <a:ext cx="1931106" cy="646331"/>
          </a:xfrm>
          <a:prstGeom prst="rect">
            <a:avLst/>
          </a:prstGeom>
        </p:spPr>
        <p:txBody>
          <a:bodyPr wrap="none">
            <a:spAutoFit/>
          </a:bodyPr>
          <a:lstStyle/>
          <a:p>
            <a:r>
              <a:rPr lang="ru-RU" altLang="ru-RU" b="1" dirty="0">
                <a:solidFill>
                  <a:srgbClr val="002060"/>
                </a:solidFill>
              </a:rPr>
              <a:t>г. Ростов-на-Дону</a:t>
            </a:r>
          </a:p>
          <a:p>
            <a:r>
              <a:rPr lang="ru-RU" altLang="ru-RU" b="1">
                <a:solidFill>
                  <a:srgbClr val="002060"/>
                </a:solidFill>
              </a:rPr>
              <a:t>            2025</a:t>
            </a:r>
            <a:endParaRPr lang="ru-RU" altLang="ru-RU" b="1" dirty="0">
              <a:solidFill>
                <a:srgbClr val="002060"/>
              </a:solidFill>
            </a:endParaRPr>
          </a:p>
        </p:txBody>
      </p:sp>
    </p:spTree>
    <p:extLst>
      <p:ext uri="{BB962C8B-B14F-4D97-AF65-F5344CB8AC3E}">
        <p14:creationId xmlns:p14="http://schemas.microsoft.com/office/powerpoint/2010/main" val="166476028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2060"/>
                </a:solidFill>
              </a:rPr>
              <a:t>Ключевые моменты</a:t>
            </a:r>
          </a:p>
        </p:txBody>
      </p:sp>
      <p:sp>
        <p:nvSpPr>
          <p:cNvPr id="3" name="Прямоугольник 2"/>
          <p:cNvSpPr/>
          <p:nvPr/>
        </p:nvSpPr>
        <p:spPr>
          <a:xfrm>
            <a:off x="500034" y="1714488"/>
            <a:ext cx="8215370" cy="4893647"/>
          </a:xfrm>
          <a:prstGeom prst="rect">
            <a:avLst/>
          </a:prstGeom>
        </p:spPr>
        <p:txBody>
          <a:bodyPr wrap="square">
            <a:spAutoFit/>
          </a:bodyPr>
          <a:lstStyle/>
          <a:p>
            <a:pPr>
              <a:buFont typeface="Arial" pitchFamily="34" charset="0"/>
              <a:buChar char="•"/>
            </a:pPr>
            <a:r>
              <a:rPr lang="ru-RU" sz="2400" dirty="0"/>
              <a:t> 	</a:t>
            </a:r>
            <a:r>
              <a:rPr lang="ru-RU" sz="2400" dirty="0">
                <a:solidFill>
                  <a:srgbClr val="002060"/>
                </a:solidFill>
              </a:rPr>
              <a:t>Гипоталамические нарушения могут быть причиной как первичной, так и вторичной </a:t>
            </a:r>
            <a:r>
              <a:rPr lang="ru-RU" sz="2400" dirty="0" err="1">
                <a:solidFill>
                  <a:srgbClr val="002060"/>
                </a:solidFill>
              </a:rPr>
              <a:t>олигоменореи</a:t>
            </a:r>
            <a:r>
              <a:rPr lang="ru-RU" sz="2400" dirty="0">
                <a:solidFill>
                  <a:srgbClr val="002060"/>
                </a:solidFill>
              </a:rPr>
              <a:t> и аменореи.</a:t>
            </a:r>
          </a:p>
          <a:p>
            <a:pPr>
              <a:buFont typeface="Arial" pitchFamily="34" charset="0"/>
              <a:buChar char="•"/>
            </a:pPr>
            <a:endParaRPr lang="ru-RU" sz="2400" dirty="0">
              <a:solidFill>
                <a:srgbClr val="002060"/>
              </a:solidFill>
            </a:endParaRPr>
          </a:p>
          <a:p>
            <a:r>
              <a:rPr lang="ru-RU" sz="2400" dirty="0">
                <a:solidFill>
                  <a:srgbClr val="002060"/>
                </a:solidFill>
              </a:rPr>
              <a:t>	Аномальная масса тела – ожирение и дефицит питания, стресс, чрезмерные физические нагрузки  – наиболее частые причины функциональной гипоталамической аменореи (и </a:t>
            </a:r>
            <a:r>
              <a:rPr lang="ru-RU" sz="2400" dirty="0" err="1">
                <a:solidFill>
                  <a:srgbClr val="002060"/>
                </a:solidFill>
              </a:rPr>
              <a:t>олигоменореи</a:t>
            </a:r>
            <a:r>
              <a:rPr lang="en-US" sz="2400" dirty="0">
                <a:solidFill>
                  <a:srgbClr val="002060"/>
                </a:solidFill>
              </a:rPr>
              <a:t>)</a:t>
            </a:r>
            <a:r>
              <a:rPr lang="ru-RU" sz="2400" dirty="0">
                <a:solidFill>
                  <a:srgbClr val="002060"/>
                </a:solidFill>
              </a:rPr>
              <a:t> у подростков и молодых женщин. </a:t>
            </a:r>
          </a:p>
          <a:p>
            <a:endParaRPr lang="ru-RU" sz="2400" dirty="0">
              <a:solidFill>
                <a:srgbClr val="002060"/>
              </a:solidFill>
            </a:endParaRPr>
          </a:p>
          <a:p>
            <a:r>
              <a:rPr lang="ru-RU" sz="2400" dirty="0">
                <a:solidFill>
                  <a:srgbClr val="002060"/>
                </a:solidFill>
              </a:rPr>
              <a:t>	 Вторичная аменорея и олигоменорея – диагнозы «исключения», лечебная тактика в каждом случае должна быть индивидуальной</a:t>
            </a:r>
          </a:p>
          <a:p>
            <a:r>
              <a:rPr lang="ru-RU" sz="2400" dirty="0"/>
              <a:t> 	</a:t>
            </a:r>
          </a:p>
        </p:txBody>
      </p:sp>
      <p:sp>
        <p:nvSpPr>
          <p:cNvPr id="4" name="Скругленный прямоугольник 3"/>
          <p:cNvSpPr/>
          <p:nvPr/>
        </p:nvSpPr>
        <p:spPr>
          <a:xfrm>
            <a:off x="323528" y="1484784"/>
            <a:ext cx="8215370" cy="46434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Group 9"/>
          <p:cNvGrpSpPr>
            <a:grpSpLocks/>
          </p:cNvGrpSpPr>
          <p:nvPr/>
        </p:nvGrpSpPr>
        <p:grpSpPr bwMode="auto">
          <a:xfrm>
            <a:off x="467544" y="1412776"/>
            <a:ext cx="1000132" cy="879333"/>
            <a:chOff x="728" y="2235"/>
            <a:chExt cx="778" cy="709"/>
          </a:xfrm>
        </p:grpSpPr>
        <p:sp>
          <p:nvSpPr>
            <p:cNvPr id="6" name="Oval 10"/>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p:spPr>
          <p:txBody>
            <a:bodyPr wrap="none" anchor="ctr"/>
            <a:lstStyle/>
            <a:p>
              <a:endParaRPr lang="ru-RU"/>
            </a:p>
          </p:txBody>
        </p:sp>
        <p:pic>
          <p:nvPicPr>
            <p:cNvPr id="7" name="Picture 11" descr="cir_lighteffect0"/>
            <p:cNvPicPr>
              <a:picLocks noChangeAspect="1" noChangeArrowheads="1"/>
            </p:cNvPicPr>
            <p:nvPr/>
          </p:nvPicPr>
          <p:blipFill>
            <a:blip r:embed="rId3" cstate="print">
              <a:lum bright="18000" contrast="-12000"/>
            </a:blip>
            <a:srcRect/>
            <a:stretch>
              <a:fillRect/>
            </a:stretch>
          </p:blipFill>
          <p:spPr bwMode="gray">
            <a:xfrm>
              <a:off x="755" y="2281"/>
              <a:ext cx="751" cy="644"/>
            </a:xfrm>
            <a:prstGeom prst="rect">
              <a:avLst/>
            </a:prstGeom>
            <a:noFill/>
          </p:spPr>
        </p:pic>
      </p:grpSp>
      <p:grpSp>
        <p:nvGrpSpPr>
          <p:cNvPr id="8" name="Group 13"/>
          <p:cNvGrpSpPr>
            <a:grpSpLocks/>
          </p:cNvGrpSpPr>
          <p:nvPr/>
        </p:nvGrpSpPr>
        <p:grpSpPr bwMode="auto">
          <a:xfrm>
            <a:off x="395536" y="2420888"/>
            <a:ext cx="1071570" cy="928694"/>
            <a:chOff x="708" y="2203"/>
            <a:chExt cx="751" cy="741"/>
          </a:xfrm>
        </p:grpSpPr>
        <p:sp>
          <p:nvSpPr>
            <p:cNvPr id="9" name="Oval 14"/>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headEnd/>
              <a:tailEnd/>
            </a:ln>
            <a:effectLst/>
          </p:spPr>
          <p:txBody>
            <a:bodyPr wrap="none" anchor="ctr"/>
            <a:lstStyle/>
            <a:p>
              <a:endParaRPr lang="ru-RU"/>
            </a:p>
          </p:txBody>
        </p:sp>
        <p:pic>
          <p:nvPicPr>
            <p:cNvPr id="10" name="Picture 15" descr="cir_lighteffect0"/>
            <p:cNvPicPr>
              <a:picLocks noChangeAspect="1" noChangeArrowheads="1"/>
            </p:cNvPicPr>
            <p:nvPr/>
          </p:nvPicPr>
          <p:blipFill>
            <a:blip r:embed="rId3" cstate="print">
              <a:lum bright="18000" contrast="-12000"/>
            </a:blip>
            <a:srcRect/>
            <a:stretch>
              <a:fillRect/>
            </a:stretch>
          </p:blipFill>
          <p:spPr bwMode="gray">
            <a:xfrm>
              <a:off x="708" y="2203"/>
              <a:ext cx="751" cy="644"/>
            </a:xfrm>
            <a:prstGeom prst="rect">
              <a:avLst/>
            </a:prstGeom>
            <a:noFill/>
          </p:spPr>
        </p:pic>
      </p:grpSp>
      <p:sp>
        <p:nvSpPr>
          <p:cNvPr id="11" name="Oval 14"/>
          <p:cNvSpPr>
            <a:spLocks noChangeArrowheads="1"/>
          </p:cNvSpPr>
          <p:nvPr/>
        </p:nvSpPr>
        <p:spPr bwMode="gray">
          <a:xfrm>
            <a:off x="467544" y="4653136"/>
            <a:ext cx="921403" cy="792088"/>
          </a:xfrm>
          <a:prstGeom prst="ellipse">
            <a:avLst/>
          </a:prstGeom>
          <a:solidFill>
            <a:srgbClr val="FF9900"/>
          </a:solidFill>
          <a:ln w="38100" algn="ctr">
            <a:solidFill>
              <a:srgbClr val="F8F8F8">
                <a:alpha val="80000"/>
              </a:srgbClr>
            </a:solidFill>
            <a:round/>
            <a:headEnd/>
            <a:tailEnd/>
          </a:ln>
          <a:effectLst/>
        </p:spPr>
        <p:txBody>
          <a:bodyPr wrap="none" anchor="ctr"/>
          <a:lstStyle/>
          <a:p>
            <a:r>
              <a:rPr lang="ru-RU" b="1" dirty="0">
                <a:solidFill>
                  <a:schemeClr val="bg1"/>
                </a:solidFill>
              </a:rPr>
              <a:t>   3</a:t>
            </a:r>
          </a:p>
        </p:txBody>
      </p:sp>
      <p:sp>
        <p:nvSpPr>
          <p:cNvPr id="12" name="Прямоугольник 11"/>
          <p:cNvSpPr/>
          <p:nvPr/>
        </p:nvSpPr>
        <p:spPr>
          <a:xfrm>
            <a:off x="785786" y="1643050"/>
            <a:ext cx="312906" cy="369332"/>
          </a:xfrm>
          <a:prstGeom prst="rect">
            <a:avLst/>
          </a:prstGeom>
        </p:spPr>
        <p:txBody>
          <a:bodyPr wrap="none">
            <a:spAutoFit/>
          </a:bodyPr>
          <a:lstStyle/>
          <a:p>
            <a:r>
              <a:rPr lang="ru-RU" b="1" dirty="0">
                <a:solidFill>
                  <a:schemeClr val="bg1"/>
                </a:solidFill>
              </a:rPr>
              <a:t>1</a:t>
            </a:r>
          </a:p>
        </p:txBody>
      </p:sp>
      <p:sp>
        <p:nvSpPr>
          <p:cNvPr id="13" name="Прямоугольник 12"/>
          <p:cNvSpPr/>
          <p:nvPr/>
        </p:nvSpPr>
        <p:spPr>
          <a:xfrm>
            <a:off x="783632" y="2753885"/>
            <a:ext cx="312906" cy="369332"/>
          </a:xfrm>
          <a:prstGeom prst="rect">
            <a:avLst/>
          </a:prstGeom>
        </p:spPr>
        <p:txBody>
          <a:bodyPr wrap="none">
            <a:spAutoFit/>
          </a:bodyPr>
          <a:lstStyle/>
          <a:p>
            <a:r>
              <a:rPr lang="ru-RU" b="1" dirty="0">
                <a:solidFill>
                  <a:schemeClr val="bg1"/>
                </a:solidFill>
              </a:rPr>
              <a:t>2</a:t>
            </a:r>
          </a:p>
        </p:txBody>
      </p:sp>
    </p:spTree>
    <p:extLst>
      <p:ext uri="{BB962C8B-B14F-4D97-AF65-F5344CB8AC3E}">
        <p14:creationId xmlns:p14="http://schemas.microsoft.com/office/powerpoint/2010/main" val="191516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Тренинговый конгресс\2369932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000" y="190500"/>
            <a:ext cx="9001000" cy="6667500"/>
          </a:xfrm>
          <a:prstGeom prst="rect">
            <a:avLst/>
          </a:prstGeom>
          <a:noFill/>
          <a:extLst>
            <a:ext uri="{909E8E84-426E-40DD-AFC4-6F175D3DCCD1}">
              <a14:hiddenFill xmlns:a14="http://schemas.microsoft.com/office/drawing/2010/main">
                <a:solidFill>
                  <a:srgbClr val="FFFFFF"/>
                </a:solidFill>
              </a14:hiddenFill>
            </a:ext>
          </a:extLst>
        </p:spPr>
      </p:pic>
      <p:sp>
        <p:nvSpPr>
          <p:cNvPr id="13" name="Текст 12"/>
          <p:cNvSpPr>
            <a:spLocks noGrp="1"/>
          </p:cNvSpPr>
          <p:nvPr>
            <p:ph type="body" idx="1"/>
          </p:nvPr>
        </p:nvSpPr>
        <p:spPr>
          <a:xfrm>
            <a:off x="395536" y="404664"/>
            <a:ext cx="4040188" cy="685800"/>
          </a:xfrm>
        </p:spPr>
        <p:txBody>
          <a:bodyPr/>
          <a:lstStyle/>
          <a:p>
            <a:r>
              <a:rPr lang="ru-RU" dirty="0">
                <a:solidFill>
                  <a:srgbClr val="FF0000"/>
                </a:solidFill>
              </a:rPr>
              <a:t>МКБ-11</a:t>
            </a:r>
          </a:p>
        </p:txBody>
      </p:sp>
      <p:sp>
        <p:nvSpPr>
          <p:cNvPr id="15" name="Текст 14"/>
          <p:cNvSpPr>
            <a:spLocks noGrp="1"/>
          </p:cNvSpPr>
          <p:nvPr>
            <p:ph type="body" sz="half" idx="3"/>
          </p:nvPr>
        </p:nvSpPr>
        <p:spPr>
          <a:xfrm>
            <a:off x="4644008" y="404664"/>
            <a:ext cx="4041775" cy="685800"/>
          </a:xfrm>
        </p:spPr>
        <p:txBody>
          <a:bodyPr/>
          <a:lstStyle/>
          <a:p>
            <a:r>
              <a:rPr lang="ru-RU" dirty="0">
                <a:solidFill>
                  <a:srgbClr val="FF0000"/>
                </a:solidFill>
              </a:rPr>
              <a:t>МКБ-10</a:t>
            </a:r>
          </a:p>
        </p:txBody>
      </p:sp>
      <p:sp>
        <p:nvSpPr>
          <p:cNvPr id="16" name="Объект 15"/>
          <p:cNvSpPr>
            <a:spLocks noGrp="1"/>
          </p:cNvSpPr>
          <p:nvPr>
            <p:ph sz="quarter" idx="2"/>
          </p:nvPr>
        </p:nvSpPr>
        <p:spPr>
          <a:xfrm>
            <a:off x="4355976" y="1916832"/>
            <a:ext cx="4536504" cy="4038600"/>
          </a:xfrm>
        </p:spPr>
        <p:txBody>
          <a:bodyPr>
            <a:noAutofit/>
          </a:bodyPr>
          <a:lstStyle/>
          <a:p>
            <a:r>
              <a:rPr lang="ru-RU" sz="1800" b="1" dirty="0">
                <a:solidFill>
                  <a:srgbClr val="002060"/>
                </a:solidFill>
              </a:rPr>
              <a:t>N91.0 Первичная аменорея</a:t>
            </a:r>
            <a:endParaRPr lang="ru-RU" sz="1800" dirty="0">
              <a:solidFill>
                <a:srgbClr val="002060"/>
              </a:solidFill>
            </a:endParaRPr>
          </a:p>
          <a:p>
            <a:r>
              <a:rPr lang="ru-RU" sz="1800" b="1" dirty="0">
                <a:solidFill>
                  <a:srgbClr val="C00000"/>
                </a:solidFill>
              </a:rPr>
              <a:t>N91.1 Вторичная аменорея</a:t>
            </a:r>
            <a:endParaRPr lang="ru-RU" sz="1800" dirty="0">
              <a:solidFill>
                <a:srgbClr val="C00000"/>
              </a:solidFill>
            </a:endParaRPr>
          </a:p>
          <a:p>
            <a:pPr marL="0" indent="0">
              <a:buNone/>
            </a:pPr>
            <a:r>
              <a:rPr lang="ru-RU" sz="1800" dirty="0">
                <a:solidFill>
                  <a:srgbClr val="C00000"/>
                </a:solidFill>
              </a:rPr>
              <a:t>Отсутствие менструаций у женщин, у которых раньше они были</a:t>
            </a:r>
          </a:p>
          <a:p>
            <a:r>
              <a:rPr lang="ru-RU" sz="1800" b="1" dirty="0">
                <a:solidFill>
                  <a:srgbClr val="002060"/>
                </a:solidFill>
              </a:rPr>
              <a:t>N91.2 Аменорея неуточненная</a:t>
            </a:r>
            <a:endParaRPr lang="ru-RU" sz="1800" dirty="0">
              <a:solidFill>
                <a:srgbClr val="002060"/>
              </a:solidFill>
            </a:endParaRPr>
          </a:p>
          <a:p>
            <a:r>
              <a:rPr lang="ru-RU" sz="1800" b="1" dirty="0">
                <a:solidFill>
                  <a:srgbClr val="C00000"/>
                </a:solidFill>
              </a:rPr>
              <a:t>N91.3 Первичная олигоменорея</a:t>
            </a:r>
            <a:endParaRPr lang="ru-RU" sz="1800" dirty="0">
              <a:solidFill>
                <a:srgbClr val="C00000"/>
              </a:solidFill>
            </a:endParaRPr>
          </a:p>
          <a:p>
            <a:pPr marL="0" indent="0">
              <a:buNone/>
            </a:pPr>
            <a:r>
              <a:rPr lang="ru-RU" sz="1800" dirty="0">
                <a:solidFill>
                  <a:srgbClr val="C00000"/>
                </a:solidFill>
              </a:rPr>
              <a:t>Скудные или редкие менструации с начала их появления</a:t>
            </a:r>
          </a:p>
          <a:p>
            <a:r>
              <a:rPr lang="ru-RU" sz="1800" b="1" dirty="0">
                <a:solidFill>
                  <a:srgbClr val="C00000"/>
                </a:solidFill>
              </a:rPr>
              <a:t>N91.4 Вторичная олигоменорея</a:t>
            </a:r>
            <a:endParaRPr lang="ru-RU" sz="1800" dirty="0">
              <a:solidFill>
                <a:srgbClr val="C00000"/>
              </a:solidFill>
            </a:endParaRPr>
          </a:p>
          <a:p>
            <a:pPr marL="0" indent="0">
              <a:buNone/>
            </a:pPr>
            <a:r>
              <a:rPr lang="ru-RU" sz="1800" dirty="0">
                <a:solidFill>
                  <a:srgbClr val="C00000"/>
                </a:solidFill>
              </a:rPr>
              <a:t>Скудные или редкие менструации у женщин с ранее нормальными </a:t>
            </a:r>
            <a:r>
              <a:rPr lang="ru-RU" sz="1800" dirty="0">
                <a:solidFill>
                  <a:srgbClr val="FF0000"/>
                </a:solidFill>
              </a:rPr>
              <a:t>менструациями</a:t>
            </a:r>
          </a:p>
        </p:txBody>
      </p:sp>
      <p:sp>
        <p:nvSpPr>
          <p:cNvPr id="4" name="Прямоугольник 3"/>
          <p:cNvSpPr/>
          <p:nvPr/>
        </p:nvSpPr>
        <p:spPr>
          <a:xfrm>
            <a:off x="323528" y="1124744"/>
            <a:ext cx="3766864" cy="707886"/>
          </a:xfrm>
          <a:prstGeom prst="rect">
            <a:avLst/>
          </a:prstGeom>
        </p:spPr>
        <p:txBody>
          <a:bodyPr wrap="square">
            <a:spAutoFit/>
          </a:bodyPr>
          <a:lstStyle/>
          <a:p>
            <a:r>
              <a:rPr lang="ru-RU" sz="2000" b="1" dirty="0">
                <a:solidFill>
                  <a:srgbClr val="C00000"/>
                </a:solidFill>
              </a:rPr>
              <a:t>16 Болезни мочеполовой системы</a:t>
            </a:r>
          </a:p>
        </p:txBody>
      </p:sp>
      <p:sp>
        <p:nvSpPr>
          <p:cNvPr id="5" name="Прямоугольник 4"/>
          <p:cNvSpPr/>
          <p:nvPr/>
        </p:nvSpPr>
        <p:spPr>
          <a:xfrm>
            <a:off x="334285" y="2708920"/>
            <a:ext cx="3744416" cy="1754326"/>
          </a:xfrm>
          <a:prstGeom prst="rect">
            <a:avLst/>
          </a:prstGeom>
        </p:spPr>
        <p:txBody>
          <a:bodyPr wrap="square">
            <a:spAutoFit/>
          </a:bodyPr>
          <a:lstStyle/>
          <a:p>
            <a:r>
              <a:rPr lang="en-US" dirty="0">
                <a:solidFill>
                  <a:srgbClr val="002060"/>
                </a:solidFill>
              </a:rPr>
              <a:t>GA20.0 </a:t>
            </a:r>
            <a:r>
              <a:rPr lang="ru-RU" dirty="0">
                <a:solidFill>
                  <a:srgbClr val="002060"/>
                </a:solidFill>
              </a:rPr>
              <a:t>Аменорея</a:t>
            </a:r>
          </a:p>
          <a:p>
            <a:r>
              <a:rPr lang="en-US" dirty="0">
                <a:solidFill>
                  <a:srgbClr val="002060"/>
                </a:solidFill>
              </a:rPr>
              <a:t>GA20.00 </a:t>
            </a:r>
            <a:r>
              <a:rPr lang="ru-RU" dirty="0">
                <a:solidFill>
                  <a:srgbClr val="002060"/>
                </a:solidFill>
              </a:rPr>
              <a:t>Первичная аменорея</a:t>
            </a:r>
          </a:p>
          <a:p>
            <a:r>
              <a:rPr lang="en-US" dirty="0">
                <a:solidFill>
                  <a:srgbClr val="002060"/>
                </a:solidFill>
              </a:rPr>
              <a:t>GA20.01 </a:t>
            </a:r>
            <a:r>
              <a:rPr lang="ru-RU" dirty="0">
                <a:solidFill>
                  <a:srgbClr val="002060"/>
                </a:solidFill>
              </a:rPr>
              <a:t>Вторичная аменорея</a:t>
            </a:r>
          </a:p>
          <a:p>
            <a:r>
              <a:rPr lang="en-US" dirty="0">
                <a:solidFill>
                  <a:srgbClr val="002060"/>
                </a:solidFill>
              </a:rPr>
              <a:t>GA20.0Y </a:t>
            </a:r>
            <a:r>
              <a:rPr lang="ru-RU" dirty="0">
                <a:solidFill>
                  <a:srgbClr val="002060"/>
                </a:solidFill>
              </a:rPr>
              <a:t>Другая уточненная аменорея</a:t>
            </a:r>
          </a:p>
          <a:p>
            <a:r>
              <a:rPr lang="en-US" dirty="0">
                <a:solidFill>
                  <a:srgbClr val="002060"/>
                </a:solidFill>
              </a:rPr>
              <a:t>GA20.0Z </a:t>
            </a:r>
            <a:r>
              <a:rPr lang="ru-RU" dirty="0">
                <a:solidFill>
                  <a:srgbClr val="002060"/>
                </a:solidFill>
              </a:rPr>
              <a:t>Аменорея</a:t>
            </a:r>
            <a:r>
              <a:rPr lang="en-US" dirty="0">
                <a:solidFill>
                  <a:srgbClr val="002060"/>
                </a:solidFill>
              </a:rPr>
              <a:t> </a:t>
            </a:r>
            <a:r>
              <a:rPr lang="ru-RU" dirty="0">
                <a:solidFill>
                  <a:srgbClr val="002060"/>
                </a:solidFill>
              </a:rPr>
              <a:t>неуточненная</a:t>
            </a:r>
          </a:p>
        </p:txBody>
      </p:sp>
      <p:sp>
        <p:nvSpPr>
          <p:cNvPr id="6" name="Прямоугольник 5"/>
          <p:cNvSpPr/>
          <p:nvPr/>
        </p:nvSpPr>
        <p:spPr>
          <a:xfrm>
            <a:off x="332963" y="4498187"/>
            <a:ext cx="3722712" cy="646331"/>
          </a:xfrm>
          <a:prstGeom prst="rect">
            <a:avLst/>
          </a:prstGeom>
        </p:spPr>
        <p:txBody>
          <a:bodyPr wrap="square">
            <a:spAutoFit/>
          </a:bodyPr>
          <a:lstStyle/>
          <a:p>
            <a:r>
              <a:rPr lang="en-US" dirty="0">
                <a:solidFill>
                  <a:srgbClr val="002060"/>
                </a:solidFill>
              </a:rPr>
              <a:t>GA20.11 </a:t>
            </a:r>
            <a:r>
              <a:rPr lang="ru-RU" dirty="0">
                <a:solidFill>
                  <a:srgbClr val="002060"/>
                </a:solidFill>
              </a:rPr>
              <a:t>Редкое менструальное кровотечение</a:t>
            </a:r>
          </a:p>
        </p:txBody>
      </p:sp>
      <p:sp>
        <p:nvSpPr>
          <p:cNvPr id="9" name="Прямоугольник 8"/>
          <p:cNvSpPr/>
          <p:nvPr/>
        </p:nvSpPr>
        <p:spPr>
          <a:xfrm>
            <a:off x="4283968" y="1052736"/>
            <a:ext cx="4572000" cy="707886"/>
          </a:xfrm>
          <a:prstGeom prst="rect">
            <a:avLst/>
          </a:prstGeom>
        </p:spPr>
        <p:txBody>
          <a:bodyPr>
            <a:spAutoFit/>
          </a:bodyPr>
          <a:lstStyle/>
          <a:p>
            <a:r>
              <a:rPr lang="ru-RU" sz="2000" b="1" dirty="0">
                <a:solidFill>
                  <a:srgbClr val="C00000"/>
                </a:solidFill>
              </a:rPr>
              <a:t>XIV   Болезни мочеполовой системы</a:t>
            </a:r>
          </a:p>
          <a:p>
            <a:r>
              <a:rPr lang="ru-RU" sz="2000" b="1" dirty="0">
                <a:solidFill>
                  <a:srgbClr val="C00000"/>
                </a:solidFill>
              </a:rPr>
              <a:t>(N00-N99)</a:t>
            </a:r>
          </a:p>
        </p:txBody>
      </p:sp>
      <p:cxnSp>
        <p:nvCxnSpPr>
          <p:cNvPr id="11" name="Прямая соединительная линия 10"/>
          <p:cNvCxnSpPr/>
          <p:nvPr/>
        </p:nvCxnSpPr>
        <p:spPr>
          <a:xfrm>
            <a:off x="4211960" y="1268760"/>
            <a:ext cx="72008" cy="46085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66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692696"/>
            <a:ext cx="8229600" cy="990600"/>
          </a:xfrm>
        </p:spPr>
        <p:txBody>
          <a:bodyPr>
            <a:normAutofit fontScale="90000"/>
          </a:bodyPr>
          <a:lstStyle/>
          <a:p>
            <a:br>
              <a:rPr lang="ru-RU" sz="2400" b="1" dirty="0">
                <a:solidFill>
                  <a:schemeClr val="accent1">
                    <a:lumMod val="75000"/>
                  </a:schemeClr>
                </a:solidFill>
              </a:rPr>
            </a:br>
            <a:br>
              <a:rPr lang="ru-RU" sz="2400" b="1" dirty="0">
                <a:solidFill>
                  <a:schemeClr val="accent1">
                    <a:lumMod val="75000"/>
                  </a:schemeClr>
                </a:solidFill>
              </a:rPr>
            </a:br>
            <a:br>
              <a:rPr lang="ru-RU" sz="2400" b="1" dirty="0">
                <a:solidFill>
                  <a:schemeClr val="accent1">
                    <a:lumMod val="75000"/>
                  </a:schemeClr>
                </a:solidFill>
              </a:rPr>
            </a:br>
            <a:br>
              <a:rPr lang="ru-RU" sz="2400" b="1" dirty="0">
                <a:solidFill>
                  <a:schemeClr val="accent1">
                    <a:lumMod val="75000"/>
                  </a:schemeClr>
                </a:solidFill>
              </a:rPr>
            </a:br>
            <a:br>
              <a:rPr lang="ru-RU" sz="2400" b="1" dirty="0">
                <a:solidFill>
                  <a:schemeClr val="accent1">
                    <a:lumMod val="75000"/>
                  </a:schemeClr>
                </a:solidFill>
              </a:rPr>
            </a:br>
            <a:r>
              <a:rPr lang="en-US" sz="2400" b="1" dirty="0" err="1">
                <a:solidFill>
                  <a:schemeClr val="accent1">
                    <a:lumMod val="75000"/>
                  </a:schemeClr>
                </a:solidFill>
              </a:rPr>
              <a:t>Определение</a:t>
            </a:r>
            <a:r>
              <a:rPr lang="en-US" sz="2400" b="1" dirty="0">
                <a:solidFill>
                  <a:schemeClr val="accent1">
                    <a:lumMod val="75000"/>
                  </a:schemeClr>
                </a:solidFill>
              </a:rPr>
              <a:t> </a:t>
            </a:r>
            <a:r>
              <a:rPr lang="en-US" sz="2400" b="1" dirty="0" err="1">
                <a:solidFill>
                  <a:schemeClr val="accent1">
                    <a:lumMod val="75000"/>
                  </a:schemeClr>
                </a:solidFill>
              </a:rPr>
              <a:t>нерегулярных</a:t>
            </a:r>
            <a:r>
              <a:rPr lang="en-US" sz="2400" b="1" dirty="0">
                <a:solidFill>
                  <a:schemeClr val="accent1">
                    <a:lumMod val="75000"/>
                  </a:schemeClr>
                </a:solidFill>
              </a:rPr>
              <a:t> </a:t>
            </a:r>
            <a:r>
              <a:rPr lang="en-US" sz="2400" b="1" dirty="0" err="1">
                <a:solidFill>
                  <a:schemeClr val="accent1">
                    <a:lumMod val="75000"/>
                  </a:schemeClr>
                </a:solidFill>
              </a:rPr>
              <a:t>менструальных</a:t>
            </a:r>
            <a:r>
              <a:rPr lang="en-US" sz="2400" b="1" dirty="0">
                <a:solidFill>
                  <a:schemeClr val="accent1">
                    <a:lumMod val="75000"/>
                  </a:schemeClr>
                </a:solidFill>
              </a:rPr>
              <a:t> </a:t>
            </a:r>
            <a:r>
              <a:rPr lang="en-US" sz="2400" b="1" dirty="0" err="1">
                <a:solidFill>
                  <a:schemeClr val="accent1">
                    <a:lumMod val="75000"/>
                  </a:schemeClr>
                </a:solidFill>
              </a:rPr>
              <a:t>циклов</a:t>
            </a:r>
            <a:r>
              <a:rPr lang="en-US" sz="2400" b="1" dirty="0">
                <a:solidFill>
                  <a:schemeClr val="accent1">
                    <a:lumMod val="75000"/>
                  </a:schemeClr>
                </a:solidFill>
              </a:rPr>
              <a:t> у </a:t>
            </a:r>
            <a:r>
              <a:rPr lang="en-US" sz="2400" b="1" dirty="0" err="1">
                <a:solidFill>
                  <a:schemeClr val="accent1">
                    <a:lumMod val="75000"/>
                  </a:schemeClr>
                </a:solidFill>
              </a:rPr>
              <a:t>подростков</a:t>
            </a:r>
            <a:r>
              <a:rPr lang="en-US" sz="2400" b="1" dirty="0">
                <a:solidFill>
                  <a:schemeClr val="accent1">
                    <a:lumMod val="75000"/>
                  </a:schemeClr>
                </a:solidFill>
              </a:rPr>
              <a:t> </a:t>
            </a:r>
            <a:r>
              <a:rPr lang="ru-RU" sz="2400" b="1" dirty="0">
                <a:solidFill>
                  <a:schemeClr val="accent1">
                    <a:lumMod val="75000"/>
                  </a:schemeClr>
                </a:solidFill>
              </a:rPr>
              <a:t>(</a:t>
            </a:r>
            <a:r>
              <a:rPr lang="en-US" sz="2400" b="1" dirty="0" err="1">
                <a:solidFill>
                  <a:schemeClr val="accent1">
                    <a:lumMod val="75000"/>
                  </a:schemeClr>
                </a:solidFill>
              </a:rPr>
              <a:t>по</a:t>
            </a:r>
            <a:r>
              <a:rPr lang="en-US" sz="2400" b="1" dirty="0">
                <a:solidFill>
                  <a:schemeClr val="accent1">
                    <a:lumMod val="75000"/>
                  </a:schemeClr>
                </a:solidFill>
              </a:rPr>
              <a:t> </a:t>
            </a:r>
            <a:r>
              <a:rPr lang="ru-RU" sz="2400" b="1" dirty="0">
                <a:solidFill>
                  <a:schemeClr val="accent1">
                    <a:lumMod val="75000"/>
                  </a:schemeClr>
                </a:solidFill>
              </a:rPr>
              <a:t> числу лет</a:t>
            </a:r>
            <a:r>
              <a:rPr lang="en-US" sz="2400" b="1" dirty="0">
                <a:solidFill>
                  <a:schemeClr val="accent1">
                    <a:lumMod val="75000"/>
                  </a:schemeClr>
                </a:solidFill>
              </a:rPr>
              <a:t> </a:t>
            </a:r>
            <a:r>
              <a:rPr lang="en-US" sz="2400" b="1" dirty="0" err="1">
                <a:solidFill>
                  <a:schemeClr val="accent1">
                    <a:lumMod val="75000"/>
                  </a:schemeClr>
                </a:solidFill>
              </a:rPr>
              <a:t>после</a:t>
            </a:r>
            <a:r>
              <a:rPr lang="en-US" sz="2400" b="1" dirty="0">
                <a:solidFill>
                  <a:schemeClr val="accent1">
                    <a:lumMod val="75000"/>
                  </a:schemeClr>
                </a:solidFill>
              </a:rPr>
              <a:t> </a:t>
            </a:r>
            <a:r>
              <a:rPr lang="en-US" sz="2400" b="1" dirty="0" err="1">
                <a:solidFill>
                  <a:schemeClr val="accent1">
                    <a:lumMod val="75000"/>
                  </a:schemeClr>
                </a:solidFill>
              </a:rPr>
              <a:t>менархе</a:t>
            </a:r>
            <a:r>
              <a:rPr lang="ru-RU" sz="2400" b="1" dirty="0">
                <a:solidFill>
                  <a:schemeClr val="accent1">
                    <a:lumMod val="75000"/>
                  </a:schemeClr>
                </a:solidFill>
              </a:rPr>
              <a:t>)</a:t>
            </a:r>
            <a:br>
              <a:rPr lang="ru-RU" sz="2400" b="1" dirty="0">
                <a:solidFill>
                  <a:schemeClr val="accent1">
                    <a:lumMod val="75000"/>
                  </a:schemeClr>
                </a:solidFill>
              </a:rPr>
            </a:br>
            <a:br>
              <a:rPr lang="en-US" sz="2400" b="1" dirty="0">
                <a:solidFill>
                  <a:schemeClr val="accent1">
                    <a:lumMod val="75000"/>
                  </a:schemeClr>
                </a:solidFill>
              </a:rPr>
            </a:br>
            <a:endParaRPr lang="ru-RU" sz="2400" b="1" dirty="0">
              <a:solidFill>
                <a:schemeClr val="accent1">
                  <a:lumMod val="75000"/>
                </a:schemeClr>
              </a:solidFill>
            </a:endParaRPr>
          </a:p>
        </p:txBody>
      </p:sp>
      <p:graphicFrame>
        <p:nvGraphicFramePr>
          <p:cNvPr id="7" name="Содержимое 6"/>
          <p:cNvGraphicFramePr>
            <a:graphicFrameLocks noGrp="1"/>
          </p:cNvGraphicFramePr>
          <p:nvPr>
            <p:ph sz="quarter" idx="1"/>
          </p:nvPr>
        </p:nvGraphicFramePr>
        <p:xfrm>
          <a:off x="822323" y="1846263"/>
          <a:ext cx="7955916" cy="2931160"/>
        </p:xfrm>
        <a:graphic>
          <a:graphicData uri="http://schemas.openxmlformats.org/drawingml/2006/table">
            <a:tbl>
              <a:tblPr firstRow="1" bandRow="1">
                <a:tableStyleId>{5C22544A-7EE6-4342-B048-85BDC9FD1C3A}</a:tableStyleId>
              </a:tblPr>
              <a:tblGrid>
                <a:gridCol w="3977958">
                  <a:extLst>
                    <a:ext uri="{9D8B030D-6E8A-4147-A177-3AD203B41FA5}">
                      <a16:colId xmlns:a16="http://schemas.microsoft.com/office/drawing/2014/main" val="20000"/>
                    </a:ext>
                  </a:extLst>
                </a:gridCol>
                <a:gridCol w="3977958">
                  <a:extLst>
                    <a:ext uri="{9D8B030D-6E8A-4147-A177-3AD203B41FA5}">
                      <a16:colId xmlns:a16="http://schemas.microsoft.com/office/drawing/2014/main" val="20001"/>
                    </a:ext>
                  </a:extLst>
                </a:gridCol>
              </a:tblGrid>
              <a:tr h="370840">
                <a:tc>
                  <a:txBody>
                    <a:bodyPr/>
                    <a:lstStyle/>
                    <a:p>
                      <a:r>
                        <a:rPr lang="ru-RU" dirty="0"/>
                        <a:t>Число лет после </a:t>
                      </a:r>
                      <a:r>
                        <a:rPr lang="ru-RU" dirty="0" err="1"/>
                        <a:t>менархе</a:t>
                      </a:r>
                      <a:endParaRPr lang="ru-RU" dirty="0"/>
                    </a:p>
                  </a:txBody>
                  <a:tcPr/>
                </a:tc>
                <a:tc>
                  <a:txBody>
                    <a:bodyPr/>
                    <a:lstStyle/>
                    <a:p>
                      <a:r>
                        <a:rPr lang="ru-RU" dirty="0"/>
                        <a:t>Определение</a:t>
                      </a:r>
                      <a:r>
                        <a:rPr lang="ru-RU" baseline="0" dirty="0"/>
                        <a:t> нерегулярных менструальных циклов</a:t>
                      </a:r>
                      <a:endParaRPr lang="ru-RU" dirty="0"/>
                    </a:p>
                  </a:txBody>
                  <a:tcPr/>
                </a:tc>
                <a:extLst>
                  <a:ext uri="{0D108BD9-81ED-4DB2-BD59-A6C34878D82A}">
                    <a16:rowId xmlns:a16="http://schemas.microsoft.com/office/drawing/2014/main" val="10000"/>
                  </a:ext>
                </a:extLst>
              </a:tr>
              <a:tr h="370840">
                <a:tc>
                  <a:txBody>
                    <a:bodyPr/>
                    <a:lstStyle/>
                    <a:p>
                      <a:r>
                        <a:rPr lang="ru-RU" b="1" dirty="0">
                          <a:solidFill>
                            <a:schemeClr val="accent1">
                              <a:lumMod val="75000"/>
                            </a:schemeClr>
                          </a:solidFill>
                        </a:rPr>
                        <a:t>&lt; 1 года</a:t>
                      </a:r>
                    </a:p>
                  </a:txBody>
                  <a:tcPr/>
                </a:tc>
                <a:tc>
                  <a:txBody>
                    <a:bodyPr/>
                    <a:lstStyle/>
                    <a:p>
                      <a:r>
                        <a:rPr lang="ru-RU" b="1" dirty="0" err="1">
                          <a:solidFill>
                            <a:schemeClr val="accent1">
                              <a:lumMod val="75000"/>
                            </a:schemeClr>
                          </a:solidFill>
                        </a:rPr>
                        <a:t>Межменструальный</a:t>
                      </a:r>
                      <a:r>
                        <a:rPr lang="ru-RU" b="1" dirty="0">
                          <a:solidFill>
                            <a:schemeClr val="accent1">
                              <a:lumMod val="75000"/>
                            </a:schemeClr>
                          </a:solidFill>
                        </a:rPr>
                        <a:t> интервал до 90 дней является нормой</a:t>
                      </a:r>
                    </a:p>
                  </a:txBody>
                  <a:tcPr/>
                </a:tc>
                <a:extLst>
                  <a:ext uri="{0D108BD9-81ED-4DB2-BD59-A6C34878D82A}">
                    <a16:rowId xmlns:a16="http://schemas.microsoft.com/office/drawing/2014/main" val="10001"/>
                  </a:ext>
                </a:extLst>
              </a:tr>
              <a:tr h="370840">
                <a:tc>
                  <a:txBody>
                    <a:bodyPr/>
                    <a:lstStyle/>
                    <a:p>
                      <a:r>
                        <a:rPr lang="ru-RU" b="1" dirty="0">
                          <a:solidFill>
                            <a:schemeClr val="accent1">
                              <a:lumMod val="75000"/>
                            </a:schemeClr>
                          </a:solidFill>
                        </a:rPr>
                        <a:t>От</a:t>
                      </a:r>
                      <a:r>
                        <a:rPr lang="ru-RU" b="1" baseline="0" dirty="0">
                          <a:solidFill>
                            <a:schemeClr val="accent1">
                              <a:lumMod val="75000"/>
                            </a:schemeClr>
                          </a:solidFill>
                        </a:rPr>
                        <a:t> </a:t>
                      </a:r>
                      <a:r>
                        <a:rPr lang="ru-RU" b="1" dirty="0">
                          <a:solidFill>
                            <a:schemeClr val="accent1">
                              <a:lumMod val="75000"/>
                            </a:schemeClr>
                          </a:solidFill>
                        </a:rPr>
                        <a:t>1 до  3  лет</a:t>
                      </a:r>
                    </a:p>
                  </a:txBody>
                  <a:tcPr/>
                </a:tc>
                <a:tc>
                  <a:txBody>
                    <a:bodyPr/>
                    <a:lstStyle/>
                    <a:p>
                      <a:r>
                        <a:rPr lang="en-US" sz="1800" b="1" i="0" kern="1200" dirty="0">
                          <a:solidFill>
                            <a:schemeClr val="accent1">
                              <a:lumMod val="75000"/>
                            </a:schemeClr>
                          </a:solidFill>
                          <a:latin typeface="+mn-lt"/>
                          <a:ea typeface="+mn-ea"/>
                          <a:cs typeface="+mn-cs"/>
                        </a:rPr>
                        <a:t>&lt; 21 </a:t>
                      </a:r>
                      <a:r>
                        <a:rPr lang="ru-RU" sz="1800" b="1" i="0" kern="1200" dirty="0">
                          <a:solidFill>
                            <a:schemeClr val="accent1">
                              <a:lumMod val="75000"/>
                            </a:schemeClr>
                          </a:solidFill>
                          <a:latin typeface="+mn-lt"/>
                          <a:ea typeface="+mn-ea"/>
                          <a:cs typeface="+mn-cs"/>
                        </a:rPr>
                        <a:t>или </a:t>
                      </a:r>
                      <a:r>
                        <a:rPr lang="en-US" sz="1800" b="1" i="0" kern="1200" dirty="0">
                          <a:solidFill>
                            <a:schemeClr val="accent1">
                              <a:lumMod val="75000"/>
                            </a:schemeClr>
                          </a:solidFill>
                          <a:latin typeface="+mn-lt"/>
                          <a:ea typeface="+mn-ea"/>
                          <a:cs typeface="+mn-cs"/>
                        </a:rPr>
                        <a:t>&gt; 45 </a:t>
                      </a:r>
                      <a:r>
                        <a:rPr lang="ru-RU" sz="1800" b="1" i="0" kern="1200" dirty="0">
                          <a:solidFill>
                            <a:schemeClr val="accent1">
                              <a:lumMod val="75000"/>
                            </a:schemeClr>
                          </a:solidFill>
                          <a:latin typeface="+mn-lt"/>
                          <a:ea typeface="+mn-ea"/>
                          <a:cs typeface="+mn-cs"/>
                        </a:rPr>
                        <a:t>дней</a:t>
                      </a:r>
                      <a:endParaRPr lang="ru-RU" b="1" dirty="0">
                        <a:solidFill>
                          <a:schemeClr val="accent1">
                            <a:lumMod val="75000"/>
                          </a:schemeClr>
                        </a:solidFill>
                      </a:endParaRPr>
                    </a:p>
                  </a:txBody>
                  <a:tcPr/>
                </a:tc>
                <a:extLst>
                  <a:ext uri="{0D108BD9-81ED-4DB2-BD59-A6C34878D82A}">
                    <a16:rowId xmlns:a16="http://schemas.microsoft.com/office/drawing/2014/main" val="10002"/>
                  </a:ext>
                </a:extLst>
              </a:tr>
              <a:tr h="370840">
                <a:tc>
                  <a:txBody>
                    <a:bodyPr/>
                    <a:lstStyle/>
                    <a:p>
                      <a:r>
                        <a:rPr lang="ru-RU" sz="1800" b="1" i="0" kern="1200" dirty="0">
                          <a:solidFill>
                            <a:schemeClr val="accent1">
                              <a:lumMod val="75000"/>
                            </a:schemeClr>
                          </a:solidFill>
                          <a:latin typeface="+mn-lt"/>
                          <a:ea typeface="+mn-ea"/>
                          <a:cs typeface="+mn-cs"/>
                        </a:rPr>
                        <a:t>&gt; </a:t>
                      </a:r>
                      <a:r>
                        <a:rPr lang="ru-RU" b="1" dirty="0">
                          <a:solidFill>
                            <a:schemeClr val="accent1">
                              <a:lumMod val="75000"/>
                            </a:schemeClr>
                          </a:solidFill>
                        </a:rPr>
                        <a:t>3  лет</a:t>
                      </a:r>
                      <a:endParaRPr lang="ru-RU" b="0" dirty="0">
                        <a:solidFill>
                          <a:schemeClr val="accent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accent1">
                              <a:lumMod val="75000"/>
                            </a:schemeClr>
                          </a:solidFill>
                          <a:latin typeface="+mn-lt"/>
                          <a:ea typeface="+mn-ea"/>
                          <a:cs typeface="+mn-cs"/>
                        </a:rPr>
                        <a:t>&lt; 21 </a:t>
                      </a:r>
                      <a:r>
                        <a:rPr lang="ru-RU" sz="1800" b="1" i="0" kern="1200" dirty="0">
                          <a:solidFill>
                            <a:schemeClr val="accent1">
                              <a:lumMod val="75000"/>
                            </a:schemeClr>
                          </a:solidFill>
                          <a:latin typeface="+mn-lt"/>
                          <a:ea typeface="+mn-ea"/>
                          <a:cs typeface="+mn-cs"/>
                        </a:rPr>
                        <a:t>или</a:t>
                      </a:r>
                      <a:r>
                        <a:rPr lang="en-US" sz="1800" b="1" i="0" kern="1200" dirty="0">
                          <a:solidFill>
                            <a:schemeClr val="accent1">
                              <a:lumMod val="75000"/>
                            </a:schemeClr>
                          </a:solidFill>
                          <a:latin typeface="+mn-lt"/>
                          <a:ea typeface="+mn-ea"/>
                          <a:cs typeface="+mn-cs"/>
                        </a:rPr>
                        <a:t> &gt; 35 </a:t>
                      </a:r>
                      <a:r>
                        <a:rPr lang="ru-RU" sz="1800" b="1" i="0" kern="1200" dirty="0">
                          <a:solidFill>
                            <a:schemeClr val="accent1">
                              <a:lumMod val="75000"/>
                            </a:schemeClr>
                          </a:solidFill>
                          <a:latin typeface="+mn-lt"/>
                          <a:ea typeface="+mn-ea"/>
                          <a:cs typeface="+mn-cs"/>
                        </a:rPr>
                        <a:t>дней</a:t>
                      </a:r>
                      <a:endParaRPr lang="ru-RU" b="1" dirty="0">
                        <a:solidFill>
                          <a:schemeClr val="accent1">
                            <a:lumMod val="75000"/>
                          </a:schemeClr>
                        </a:solidFill>
                      </a:endParaRPr>
                    </a:p>
                    <a:p>
                      <a:r>
                        <a:rPr lang="en-US" sz="1800" b="1" i="0" kern="1200" dirty="0">
                          <a:solidFill>
                            <a:schemeClr val="accent1">
                              <a:lumMod val="75000"/>
                            </a:schemeClr>
                          </a:solidFill>
                          <a:latin typeface="+mn-lt"/>
                          <a:ea typeface="+mn-ea"/>
                          <a:cs typeface="+mn-cs"/>
                        </a:rPr>
                        <a:t> </a:t>
                      </a:r>
                      <a:r>
                        <a:rPr lang="ru-RU" sz="1800" b="1" i="0" kern="1200" dirty="0">
                          <a:solidFill>
                            <a:schemeClr val="accent1">
                              <a:lumMod val="75000"/>
                            </a:schemeClr>
                          </a:solidFill>
                          <a:latin typeface="+mn-lt"/>
                          <a:ea typeface="+mn-ea"/>
                          <a:cs typeface="+mn-cs"/>
                        </a:rPr>
                        <a:t>или</a:t>
                      </a:r>
                      <a:r>
                        <a:rPr lang="en-US" sz="1800" b="1" i="0" kern="1200" dirty="0">
                          <a:solidFill>
                            <a:schemeClr val="accent1">
                              <a:lumMod val="75000"/>
                            </a:schemeClr>
                          </a:solidFill>
                          <a:latin typeface="+mn-lt"/>
                          <a:ea typeface="+mn-ea"/>
                          <a:cs typeface="+mn-cs"/>
                        </a:rPr>
                        <a:t> &lt; 8 </a:t>
                      </a:r>
                      <a:r>
                        <a:rPr lang="ru-RU" sz="1800" b="1" i="0" kern="1200" dirty="0">
                          <a:solidFill>
                            <a:schemeClr val="accent1">
                              <a:lumMod val="75000"/>
                            </a:schemeClr>
                          </a:solidFill>
                          <a:latin typeface="+mn-lt"/>
                          <a:ea typeface="+mn-ea"/>
                          <a:cs typeface="+mn-cs"/>
                        </a:rPr>
                        <a:t>циклов в год</a:t>
                      </a:r>
                      <a:endParaRPr lang="ru-RU" b="1" dirty="0">
                        <a:solidFill>
                          <a:schemeClr val="accent1">
                            <a:lumMod val="75000"/>
                          </a:schemeClr>
                        </a:solidFill>
                      </a:endParaRPr>
                    </a:p>
                  </a:txBody>
                  <a:tcPr/>
                </a:tc>
                <a:extLst>
                  <a:ext uri="{0D108BD9-81ED-4DB2-BD59-A6C34878D82A}">
                    <a16:rowId xmlns:a16="http://schemas.microsoft.com/office/drawing/2014/main" val="10003"/>
                  </a:ext>
                </a:extLst>
              </a:tr>
              <a:tr h="370840">
                <a:tc gridSpan="2">
                  <a:txBody>
                    <a:bodyPr/>
                    <a:lstStyle/>
                    <a:p>
                      <a:r>
                        <a:rPr lang="ru-RU" sz="1800" b="1" kern="1200" dirty="0">
                          <a:solidFill>
                            <a:schemeClr val="accent1">
                              <a:lumMod val="75000"/>
                            </a:schemeClr>
                          </a:solidFill>
                          <a:latin typeface="+mn-lt"/>
                          <a:ea typeface="+mn-ea"/>
                          <a:cs typeface="+mn-cs"/>
                        </a:rPr>
                        <a:t>Первичная аменорея  диагностируется при отсутствии </a:t>
                      </a:r>
                      <a:r>
                        <a:rPr lang="ru-RU" sz="1800" b="1" kern="1200" dirty="0" err="1">
                          <a:solidFill>
                            <a:schemeClr val="accent1">
                              <a:lumMod val="75000"/>
                            </a:schemeClr>
                          </a:solidFill>
                          <a:latin typeface="+mn-lt"/>
                          <a:ea typeface="+mn-ea"/>
                          <a:cs typeface="+mn-cs"/>
                        </a:rPr>
                        <a:t>менархе</a:t>
                      </a:r>
                      <a:r>
                        <a:rPr lang="ru-RU" sz="1800" b="1" kern="1200" dirty="0">
                          <a:solidFill>
                            <a:schemeClr val="accent1">
                              <a:lumMod val="75000"/>
                            </a:schemeClr>
                          </a:solidFill>
                          <a:latin typeface="+mn-lt"/>
                          <a:ea typeface="+mn-ea"/>
                          <a:cs typeface="+mn-cs"/>
                        </a:rPr>
                        <a:t> в возрасте 15 лет или спустя 3 года после </a:t>
                      </a:r>
                      <a:r>
                        <a:rPr lang="ru-RU" sz="1800" b="1" kern="1200" dirty="0" err="1">
                          <a:solidFill>
                            <a:schemeClr val="accent1">
                              <a:lumMod val="75000"/>
                            </a:schemeClr>
                          </a:solidFill>
                          <a:latin typeface="+mn-lt"/>
                          <a:ea typeface="+mn-ea"/>
                          <a:cs typeface="+mn-cs"/>
                        </a:rPr>
                        <a:t>телархе</a:t>
                      </a:r>
                      <a:endParaRPr lang="ru-RU" sz="1800" b="1" kern="1200" dirty="0">
                        <a:solidFill>
                          <a:schemeClr val="accent1">
                            <a:lumMod val="75000"/>
                          </a:schemeClr>
                        </a:solidFill>
                        <a:latin typeface="+mn-lt"/>
                        <a:ea typeface="+mn-ea"/>
                        <a:cs typeface="+mn-cs"/>
                      </a:endParaRPr>
                    </a:p>
                  </a:txBody>
                  <a:tcPr/>
                </a:tc>
                <a:tc hMerge="1">
                  <a:txBody>
                    <a:bodyPr/>
                    <a:lstStyle/>
                    <a:p>
                      <a:endParaRPr lang="ru-RU" b="1" dirty="0">
                        <a:solidFill>
                          <a:schemeClr val="accent1">
                            <a:lumMod val="75000"/>
                          </a:schemeClr>
                        </a:solidFill>
                      </a:endParaRPr>
                    </a:p>
                  </a:txBody>
                  <a:tcPr/>
                </a:tc>
                <a:extLst>
                  <a:ext uri="{0D108BD9-81ED-4DB2-BD59-A6C34878D82A}">
                    <a16:rowId xmlns:a16="http://schemas.microsoft.com/office/drawing/2014/main" val="10004"/>
                  </a:ext>
                </a:extLst>
              </a:tr>
            </a:tbl>
          </a:graphicData>
        </a:graphic>
      </p:graphicFrame>
      <p:sp>
        <p:nvSpPr>
          <p:cNvPr id="9" name="Прямоугольник 8"/>
          <p:cNvSpPr/>
          <p:nvPr/>
        </p:nvSpPr>
        <p:spPr>
          <a:xfrm>
            <a:off x="0" y="6396335"/>
            <a:ext cx="9144000" cy="461665"/>
          </a:xfrm>
          <a:prstGeom prst="rect">
            <a:avLst/>
          </a:prstGeom>
          <a:solidFill>
            <a:schemeClr val="accent3">
              <a:lumMod val="20000"/>
              <a:lumOff val="80000"/>
            </a:schemeClr>
          </a:solidFill>
        </p:spPr>
        <p:txBody>
          <a:bodyPr wrap="square">
            <a:spAutoFit/>
          </a:bodyPr>
          <a:lstStyle/>
          <a:p>
            <a:r>
              <a:rPr lang="en-US" sz="1200" b="1" dirty="0" err="1">
                <a:solidFill>
                  <a:schemeClr val="bg2">
                    <a:lumMod val="50000"/>
                  </a:schemeClr>
                </a:solidFill>
                <a:latin typeface="Arial" pitchFamily="34" charset="0"/>
                <a:cs typeface="Arial" pitchFamily="34" charset="0"/>
              </a:rPr>
              <a:t>Pe</a:t>
            </a:r>
            <a:r>
              <a:rPr lang="ru-RU" sz="1200" b="1" dirty="0" err="1">
                <a:solidFill>
                  <a:schemeClr val="bg2">
                    <a:lumMod val="50000"/>
                  </a:schemeClr>
                </a:solidFill>
                <a:latin typeface="Arial" pitchFamily="34" charset="0"/>
                <a:cs typeface="Arial" pitchFamily="34" charset="0"/>
              </a:rPr>
              <a:t>ñ</a:t>
            </a:r>
            <a:r>
              <a:rPr lang="en-US" sz="1200" b="1" dirty="0">
                <a:solidFill>
                  <a:schemeClr val="bg2">
                    <a:lumMod val="50000"/>
                  </a:schemeClr>
                </a:solidFill>
                <a:latin typeface="Arial" pitchFamily="34" charset="0"/>
                <a:cs typeface="Arial" pitchFamily="34" charset="0"/>
              </a:rPr>
              <a:t>a</a:t>
            </a:r>
            <a:r>
              <a:rPr lang="ru-RU" sz="1200" b="1" dirty="0">
                <a:solidFill>
                  <a:schemeClr val="bg2">
                    <a:lumMod val="50000"/>
                  </a:schemeClr>
                </a:solidFill>
                <a:latin typeface="Arial" pitchFamily="34" charset="0"/>
                <a:cs typeface="Arial" pitchFamily="34" charset="0"/>
              </a:rPr>
              <a:t>, </a:t>
            </a:r>
            <a:r>
              <a:rPr lang="en-US" sz="1200" b="1" dirty="0">
                <a:solidFill>
                  <a:schemeClr val="bg2">
                    <a:lumMod val="50000"/>
                  </a:schemeClr>
                </a:solidFill>
                <a:latin typeface="Arial" pitchFamily="34" charset="0"/>
                <a:cs typeface="Arial" pitchFamily="34" charset="0"/>
              </a:rPr>
              <a:t>A</a:t>
            </a:r>
            <a:r>
              <a:rPr lang="ru-RU" sz="1200" b="1" dirty="0">
                <a:solidFill>
                  <a:schemeClr val="bg2">
                    <a:lumMod val="50000"/>
                  </a:schemeClr>
                </a:solidFill>
                <a:latin typeface="Arial" pitchFamily="34" charset="0"/>
                <a:cs typeface="Arial" pitchFamily="34" charset="0"/>
              </a:rPr>
              <a:t>.</a:t>
            </a:r>
            <a:r>
              <a:rPr lang="en-US" sz="1200" b="1" dirty="0">
                <a:solidFill>
                  <a:schemeClr val="bg2">
                    <a:lumMod val="50000"/>
                  </a:schemeClr>
                </a:solidFill>
                <a:latin typeface="Arial" pitchFamily="34" charset="0"/>
                <a:cs typeface="Arial" pitchFamily="34" charset="0"/>
              </a:rPr>
              <a:t>S</a:t>
            </a:r>
            <a:r>
              <a:rPr lang="ru-RU" sz="1200" b="1" dirty="0">
                <a:solidFill>
                  <a:schemeClr val="bg2">
                    <a:lumMod val="50000"/>
                  </a:schemeClr>
                </a:solidFill>
                <a:latin typeface="Arial" pitchFamily="34" charset="0"/>
                <a:cs typeface="Arial" pitchFamily="34" charset="0"/>
              </a:rPr>
              <a:t>., </a:t>
            </a:r>
            <a:r>
              <a:rPr lang="en-US" sz="1200" b="1" dirty="0" err="1">
                <a:solidFill>
                  <a:schemeClr val="bg2">
                    <a:lumMod val="50000"/>
                  </a:schemeClr>
                </a:solidFill>
                <a:latin typeface="Arial" pitchFamily="34" charset="0"/>
                <a:cs typeface="Arial" pitchFamily="34" charset="0"/>
              </a:rPr>
              <a:t>Witchel</a:t>
            </a:r>
            <a:r>
              <a:rPr lang="ru-RU" sz="1200" b="1" dirty="0">
                <a:solidFill>
                  <a:schemeClr val="bg2">
                    <a:lumMod val="50000"/>
                  </a:schemeClr>
                </a:solidFill>
                <a:latin typeface="Arial" pitchFamily="34" charset="0"/>
                <a:cs typeface="Arial" pitchFamily="34" charset="0"/>
              </a:rPr>
              <a:t>, </a:t>
            </a:r>
            <a:r>
              <a:rPr lang="en-US" sz="1200" b="1" dirty="0">
                <a:solidFill>
                  <a:schemeClr val="bg2">
                    <a:lumMod val="50000"/>
                  </a:schemeClr>
                </a:solidFill>
                <a:latin typeface="Arial" pitchFamily="34" charset="0"/>
                <a:cs typeface="Arial" pitchFamily="34" charset="0"/>
              </a:rPr>
              <a:t>S</a:t>
            </a:r>
            <a:r>
              <a:rPr lang="ru-RU" sz="1200" b="1" dirty="0">
                <a:solidFill>
                  <a:schemeClr val="bg2">
                    <a:lumMod val="50000"/>
                  </a:schemeClr>
                </a:solidFill>
                <a:latin typeface="Arial" pitchFamily="34" charset="0"/>
                <a:cs typeface="Arial" pitchFamily="34" charset="0"/>
              </a:rPr>
              <a:t>.</a:t>
            </a:r>
            <a:r>
              <a:rPr lang="en-US" sz="1200" b="1" dirty="0">
                <a:solidFill>
                  <a:schemeClr val="bg2">
                    <a:lumMod val="50000"/>
                  </a:schemeClr>
                </a:solidFill>
                <a:latin typeface="Arial" pitchFamily="34" charset="0"/>
                <a:cs typeface="Arial" pitchFamily="34" charset="0"/>
              </a:rPr>
              <a:t>F</a:t>
            </a:r>
            <a:r>
              <a:rPr lang="ru-RU" sz="1200" b="1" dirty="0">
                <a:solidFill>
                  <a:schemeClr val="bg2">
                    <a:lumMod val="50000"/>
                  </a:schemeClr>
                </a:solidFill>
                <a:latin typeface="Arial" pitchFamily="34" charset="0"/>
                <a:cs typeface="Arial" pitchFamily="34" charset="0"/>
              </a:rPr>
              <a:t>., </a:t>
            </a:r>
            <a:r>
              <a:rPr lang="en-US" sz="1200" b="1" dirty="0" err="1">
                <a:solidFill>
                  <a:schemeClr val="bg2">
                    <a:lumMod val="50000"/>
                  </a:schemeClr>
                </a:solidFill>
                <a:latin typeface="Arial" pitchFamily="34" charset="0"/>
                <a:cs typeface="Arial" pitchFamily="34" charset="0"/>
              </a:rPr>
              <a:t>Hoeger</a:t>
            </a:r>
            <a:r>
              <a:rPr lang="ru-RU" sz="1200" b="1" dirty="0">
                <a:solidFill>
                  <a:schemeClr val="bg2">
                    <a:lumMod val="50000"/>
                  </a:schemeClr>
                </a:solidFill>
                <a:latin typeface="Arial" pitchFamily="34" charset="0"/>
                <a:cs typeface="Arial" pitchFamily="34" charset="0"/>
              </a:rPr>
              <a:t>, </a:t>
            </a:r>
            <a:r>
              <a:rPr lang="en-US" sz="1200" b="1" dirty="0">
                <a:solidFill>
                  <a:schemeClr val="bg2">
                    <a:lumMod val="50000"/>
                  </a:schemeClr>
                </a:solidFill>
                <a:latin typeface="Arial" pitchFamily="34" charset="0"/>
                <a:cs typeface="Arial" pitchFamily="34" charset="0"/>
              </a:rPr>
              <a:t>K</a:t>
            </a:r>
            <a:r>
              <a:rPr lang="ru-RU" sz="1200" b="1" dirty="0">
                <a:solidFill>
                  <a:schemeClr val="bg2">
                    <a:lumMod val="50000"/>
                  </a:schemeClr>
                </a:solidFill>
                <a:latin typeface="Arial" pitchFamily="34" charset="0"/>
                <a:cs typeface="Arial" pitchFamily="34" charset="0"/>
              </a:rPr>
              <a:t>.</a:t>
            </a:r>
            <a:r>
              <a:rPr lang="en-US" sz="1200" b="1" dirty="0">
                <a:solidFill>
                  <a:schemeClr val="bg2">
                    <a:lumMod val="50000"/>
                  </a:schemeClr>
                </a:solidFill>
                <a:latin typeface="Arial" pitchFamily="34" charset="0"/>
                <a:cs typeface="Arial" pitchFamily="34" charset="0"/>
              </a:rPr>
              <a:t>M</a:t>
            </a:r>
            <a:r>
              <a:rPr lang="ru-RU" sz="1200" b="1" dirty="0">
                <a:solidFill>
                  <a:schemeClr val="bg2">
                    <a:lumMod val="50000"/>
                  </a:schemeClr>
                </a:solidFill>
                <a:latin typeface="Arial" pitchFamily="34" charset="0"/>
                <a:cs typeface="Arial" pitchFamily="34" charset="0"/>
              </a:rPr>
              <a:t>.</a:t>
            </a:r>
            <a:r>
              <a:rPr lang="en-US" sz="1200" b="1" dirty="0">
                <a:solidFill>
                  <a:schemeClr val="bg2">
                    <a:lumMod val="50000"/>
                  </a:schemeClr>
                </a:solidFill>
                <a:latin typeface="Arial" pitchFamily="34" charset="0"/>
                <a:cs typeface="Arial" pitchFamily="34" charset="0"/>
              </a:rPr>
              <a:t> </a:t>
            </a:r>
            <a:r>
              <a:rPr lang="en-US" sz="1200" b="1" i="1" dirty="0">
                <a:solidFill>
                  <a:schemeClr val="bg2">
                    <a:lumMod val="50000"/>
                  </a:schemeClr>
                </a:solidFill>
                <a:latin typeface="Arial" pitchFamily="34" charset="0"/>
                <a:cs typeface="Arial" pitchFamily="34" charset="0"/>
              </a:rPr>
              <a:t>et al</a:t>
            </a:r>
            <a:r>
              <a:rPr lang="ru-RU" sz="1200" b="1" i="1" dirty="0">
                <a:solidFill>
                  <a:schemeClr val="bg2">
                    <a:lumMod val="50000"/>
                  </a:schemeClr>
                </a:solidFill>
                <a:latin typeface="Arial" pitchFamily="34" charset="0"/>
                <a:cs typeface="Arial" pitchFamily="34" charset="0"/>
              </a:rPr>
              <a:t>.</a:t>
            </a:r>
            <a:r>
              <a:rPr lang="en-US" sz="1200" b="1" dirty="0">
                <a:solidFill>
                  <a:schemeClr val="bg2">
                    <a:lumMod val="50000"/>
                  </a:schemeClr>
                </a:solidFill>
                <a:latin typeface="Arial" pitchFamily="34" charset="0"/>
                <a:cs typeface="Arial" pitchFamily="34" charset="0"/>
              </a:rPr>
              <a:t> Adolescent polycystic ovary syndrome according to the international evidence-based guideline. </a:t>
            </a:r>
            <a:r>
              <a:rPr lang="ru-RU" sz="1200" b="1" i="1" dirty="0">
                <a:solidFill>
                  <a:schemeClr val="bg2">
                    <a:lumMod val="50000"/>
                  </a:schemeClr>
                </a:solidFill>
                <a:latin typeface="Arial" pitchFamily="34" charset="0"/>
                <a:cs typeface="Arial" pitchFamily="34" charset="0"/>
              </a:rPr>
              <a:t>BMC </a:t>
            </a:r>
            <a:r>
              <a:rPr lang="ru-RU" sz="1200" b="1" i="1" dirty="0" err="1">
                <a:solidFill>
                  <a:schemeClr val="bg2">
                    <a:lumMod val="50000"/>
                  </a:schemeClr>
                </a:solidFill>
                <a:latin typeface="Arial" pitchFamily="34" charset="0"/>
                <a:cs typeface="Arial" pitchFamily="34" charset="0"/>
              </a:rPr>
              <a:t>Med</a:t>
            </a:r>
            <a:r>
              <a:rPr lang="ru-RU" sz="1200" b="1" dirty="0">
                <a:solidFill>
                  <a:schemeClr val="bg2">
                    <a:lumMod val="50000"/>
                  </a:schemeClr>
                </a:solidFill>
                <a:latin typeface="Arial" pitchFamily="34" charset="0"/>
                <a:cs typeface="Arial" pitchFamily="34" charset="0"/>
              </a:rPr>
              <a:t> 18, 72 (2020). https://doi.org/10.1186/s12916-020-01516-x)</a:t>
            </a:r>
            <a:r>
              <a:rPr lang="ru-RU" sz="1200" b="1" dirty="0">
                <a:solidFill>
                  <a:schemeClr val="bg2">
                    <a:lumMod val="50000"/>
                  </a:schemeClr>
                </a:solidFill>
                <a:latin typeface="Arial" pitchFamily="34" charset="0"/>
                <a:ea typeface="Calibri" pitchFamily="34" charset="0"/>
                <a:cs typeface="Arial" pitchFamily="34" charset="0"/>
              </a:rPr>
              <a:t>.</a:t>
            </a:r>
            <a:r>
              <a:rPr lang="ru-RU" sz="1200" b="1" dirty="0">
                <a:solidFill>
                  <a:schemeClr val="bg2">
                    <a:lumMod val="50000"/>
                  </a:schemeClr>
                </a:solidFill>
                <a:latin typeface="Arial" pitchFamily="34" charset="0"/>
                <a:cs typeface="Arial" pitchFamily="34" charset="0"/>
              </a:rPr>
              <a:t> </a:t>
            </a:r>
            <a:endParaRPr lang="ru-RU" sz="1200" b="1" dirty="0">
              <a:solidFill>
                <a:schemeClr val="bg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5943600" cy="648072"/>
          </a:xfrm>
        </p:spPr>
        <p:txBody>
          <a:bodyPr/>
          <a:lstStyle/>
          <a:p>
            <a:r>
              <a:rPr lang="ru-RU" sz="3200" dirty="0">
                <a:solidFill>
                  <a:srgbClr val="002060"/>
                </a:solidFill>
              </a:rPr>
              <a:t>Олиго-аменорея </a:t>
            </a:r>
            <a:r>
              <a:rPr lang="en-US" sz="3200" dirty="0">
                <a:solidFill>
                  <a:srgbClr val="002060"/>
                </a:solidFill>
              </a:rPr>
              <a:t>II</a:t>
            </a:r>
            <a:endParaRPr lang="ru-RU" sz="3200" dirty="0">
              <a:solidFill>
                <a:srgbClr val="00206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28641479"/>
              </p:ext>
            </p:extLst>
          </p:nvPr>
        </p:nvGraphicFramePr>
        <p:xfrm>
          <a:off x="251520" y="764704"/>
          <a:ext cx="8784976" cy="6021292"/>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640835">
                <a:tc>
                  <a:txBody>
                    <a:bodyPr/>
                    <a:lstStyle/>
                    <a:p>
                      <a:r>
                        <a:rPr lang="ru-RU" dirty="0"/>
                        <a:t>Уровень поражения</a:t>
                      </a:r>
                    </a:p>
                  </a:txBody>
                  <a:tcPr/>
                </a:tc>
                <a:tc>
                  <a:txBody>
                    <a:bodyPr/>
                    <a:lstStyle/>
                    <a:p>
                      <a:r>
                        <a:rPr lang="ru-RU" dirty="0"/>
                        <a:t>Причины</a:t>
                      </a:r>
                    </a:p>
                  </a:txBody>
                  <a:tcPr/>
                </a:tc>
                <a:tc>
                  <a:txBody>
                    <a:bodyPr/>
                    <a:lstStyle/>
                    <a:p>
                      <a:r>
                        <a:rPr lang="ru-RU" dirty="0"/>
                        <a:t>Частота (%)</a:t>
                      </a:r>
                    </a:p>
                  </a:txBody>
                  <a:tcPr/>
                </a:tc>
                <a:extLst>
                  <a:ext uri="{0D108BD9-81ED-4DB2-BD59-A6C34878D82A}">
                    <a16:rowId xmlns:a16="http://schemas.microsoft.com/office/drawing/2014/main" val="10000"/>
                  </a:ext>
                </a:extLst>
              </a:tr>
              <a:tr h="366192">
                <a:tc rowSpan="4">
                  <a:txBody>
                    <a:bodyPr/>
                    <a:lstStyle/>
                    <a:p>
                      <a:r>
                        <a:rPr lang="ru-RU" b="1" dirty="0">
                          <a:solidFill>
                            <a:srgbClr val="002060"/>
                          </a:solidFill>
                        </a:rPr>
                        <a:t>Гипоталамус </a:t>
                      </a:r>
                    </a:p>
                  </a:txBody>
                  <a:tcPr/>
                </a:tc>
                <a:tc>
                  <a:txBody>
                    <a:bodyPr/>
                    <a:lstStyle/>
                    <a:p>
                      <a:r>
                        <a:rPr lang="ru-RU" sz="1400" b="1" dirty="0">
                          <a:solidFill>
                            <a:srgbClr val="002060"/>
                          </a:solidFill>
                        </a:rPr>
                        <a:t>Аномальная масса тела</a:t>
                      </a:r>
                    </a:p>
                  </a:txBody>
                  <a:tcPr/>
                </a:tc>
                <a:tc>
                  <a:txBody>
                    <a:bodyPr/>
                    <a:lstStyle/>
                    <a:p>
                      <a:pPr algn="ctr"/>
                      <a:r>
                        <a:rPr lang="ru-RU" dirty="0"/>
                        <a:t>15</a:t>
                      </a:r>
                    </a:p>
                  </a:txBody>
                  <a:tcPr/>
                </a:tc>
                <a:extLst>
                  <a:ext uri="{0D108BD9-81ED-4DB2-BD59-A6C34878D82A}">
                    <a16:rowId xmlns:a16="http://schemas.microsoft.com/office/drawing/2014/main" val="10001"/>
                  </a:ext>
                </a:extLst>
              </a:tr>
              <a:tr h="366192">
                <a:tc vMerge="1">
                  <a:txBody>
                    <a:bodyPr/>
                    <a:lstStyle/>
                    <a:p>
                      <a:endParaRPr lang="ru-RU" dirty="0"/>
                    </a:p>
                  </a:txBody>
                  <a:tcPr/>
                </a:tc>
                <a:tc>
                  <a:txBody>
                    <a:bodyPr/>
                    <a:lstStyle/>
                    <a:p>
                      <a:r>
                        <a:rPr lang="ru-RU" sz="1400" b="1" dirty="0">
                          <a:solidFill>
                            <a:srgbClr val="002060"/>
                          </a:solidFill>
                        </a:rPr>
                        <a:t>Спорт</a:t>
                      </a:r>
                    </a:p>
                  </a:txBody>
                  <a:tcPr/>
                </a:tc>
                <a:tc>
                  <a:txBody>
                    <a:bodyPr/>
                    <a:lstStyle/>
                    <a:p>
                      <a:pPr algn="ctr"/>
                      <a:r>
                        <a:rPr lang="ru-RU" dirty="0"/>
                        <a:t>10</a:t>
                      </a:r>
                    </a:p>
                  </a:txBody>
                  <a:tcPr/>
                </a:tc>
                <a:extLst>
                  <a:ext uri="{0D108BD9-81ED-4DB2-BD59-A6C34878D82A}">
                    <a16:rowId xmlns:a16="http://schemas.microsoft.com/office/drawing/2014/main" val="10002"/>
                  </a:ext>
                </a:extLst>
              </a:tr>
              <a:tr h="366192">
                <a:tc vMerge="1">
                  <a:txBody>
                    <a:bodyPr/>
                    <a:lstStyle/>
                    <a:p>
                      <a:endParaRPr lang="ru-RU" dirty="0"/>
                    </a:p>
                  </a:txBody>
                  <a:tcPr/>
                </a:tc>
                <a:tc>
                  <a:txBody>
                    <a:bodyPr/>
                    <a:lstStyle/>
                    <a:p>
                      <a:r>
                        <a:rPr lang="ru-RU" sz="1400" b="1" dirty="0">
                          <a:solidFill>
                            <a:srgbClr val="002060"/>
                          </a:solidFill>
                        </a:rPr>
                        <a:t>Стресс</a:t>
                      </a:r>
                    </a:p>
                  </a:txBody>
                  <a:tcPr/>
                </a:tc>
                <a:tc>
                  <a:txBody>
                    <a:bodyPr/>
                    <a:lstStyle/>
                    <a:p>
                      <a:pPr algn="ctr"/>
                      <a:r>
                        <a:rPr lang="ru-RU" dirty="0"/>
                        <a:t>10</a:t>
                      </a:r>
                    </a:p>
                  </a:txBody>
                  <a:tcPr/>
                </a:tc>
                <a:extLst>
                  <a:ext uri="{0D108BD9-81ED-4DB2-BD59-A6C34878D82A}">
                    <a16:rowId xmlns:a16="http://schemas.microsoft.com/office/drawing/2014/main" val="10003"/>
                  </a:ext>
                </a:extLst>
              </a:tr>
              <a:tr h="366192">
                <a:tc vMerge="1">
                  <a:txBody>
                    <a:bodyPr/>
                    <a:lstStyle/>
                    <a:p>
                      <a:endParaRPr lang="ru-RU" dirty="0"/>
                    </a:p>
                  </a:txBody>
                  <a:tcPr/>
                </a:tc>
                <a:tc>
                  <a:txBody>
                    <a:bodyPr/>
                    <a:lstStyle/>
                    <a:p>
                      <a:r>
                        <a:rPr lang="ru-RU" sz="1400" dirty="0"/>
                        <a:t>Опухоли</a:t>
                      </a:r>
                    </a:p>
                  </a:txBody>
                  <a:tcPr/>
                </a:tc>
                <a:tc>
                  <a:txBody>
                    <a:bodyPr/>
                    <a:lstStyle/>
                    <a:p>
                      <a:pPr algn="ctr"/>
                      <a:r>
                        <a:rPr lang="ru-RU" dirty="0"/>
                        <a:t>&lt; 1</a:t>
                      </a:r>
                    </a:p>
                  </a:txBody>
                  <a:tcPr/>
                </a:tc>
                <a:extLst>
                  <a:ext uri="{0D108BD9-81ED-4DB2-BD59-A6C34878D82A}">
                    <a16:rowId xmlns:a16="http://schemas.microsoft.com/office/drawing/2014/main" val="10004"/>
                  </a:ext>
                </a:extLst>
              </a:tr>
              <a:tr h="366192">
                <a:tc rowSpan="4">
                  <a:txBody>
                    <a:bodyPr/>
                    <a:lstStyle/>
                    <a:p>
                      <a:r>
                        <a:rPr lang="ru-RU" b="1" dirty="0">
                          <a:solidFill>
                            <a:srgbClr val="002060"/>
                          </a:solidFill>
                        </a:rPr>
                        <a:t>Гипофиз</a:t>
                      </a:r>
                    </a:p>
                  </a:txBody>
                  <a:tcPr/>
                </a:tc>
                <a:tc>
                  <a:txBody>
                    <a:bodyPr/>
                    <a:lstStyle/>
                    <a:p>
                      <a:r>
                        <a:rPr lang="ru-RU" sz="1400" b="1" dirty="0" err="1">
                          <a:solidFill>
                            <a:srgbClr val="002060"/>
                          </a:solidFill>
                        </a:rPr>
                        <a:t>Пролактинома</a:t>
                      </a:r>
                      <a:endParaRPr lang="ru-RU" sz="1400" b="1" dirty="0">
                        <a:solidFill>
                          <a:srgbClr val="002060"/>
                        </a:solidFill>
                      </a:endParaRPr>
                    </a:p>
                  </a:txBody>
                  <a:tcPr/>
                </a:tc>
                <a:tc>
                  <a:txBody>
                    <a:bodyPr/>
                    <a:lstStyle/>
                    <a:p>
                      <a:pPr algn="ctr"/>
                      <a:r>
                        <a:rPr lang="ru-RU" b="1" dirty="0">
                          <a:solidFill>
                            <a:srgbClr val="002060"/>
                          </a:solidFill>
                        </a:rPr>
                        <a:t>18</a:t>
                      </a:r>
                    </a:p>
                  </a:txBody>
                  <a:tcPr/>
                </a:tc>
                <a:extLst>
                  <a:ext uri="{0D108BD9-81ED-4DB2-BD59-A6C34878D82A}">
                    <a16:rowId xmlns:a16="http://schemas.microsoft.com/office/drawing/2014/main" val="10005"/>
                  </a:ext>
                </a:extLst>
              </a:tr>
              <a:tr h="366192">
                <a:tc vMerge="1">
                  <a:txBody>
                    <a:bodyPr/>
                    <a:lstStyle/>
                    <a:p>
                      <a:endParaRPr lang="ru-RU" dirty="0"/>
                    </a:p>
                  </a:txBody>
                  <a:tcPr/>
                </a:tc>
                <a:tc>
                  <a:txBody>
                    <a:bodyPr/>
                    <a:lstStyle/>
                    <a:p>
                      <a:r>
                        <a:rPr lang="ru-RU" sz="1400" dirty="0"/>
                        <a:t>«Пустое» турецкое седло</a:t>
                      </a:r>
                    </a:p>
                  </a:txBody>
                  <a:tcPr/>
                </a:tc>
                <a:tc>
                  <a:txBody>
                    <a:bodyPr/>
                    <a:lstStyle/>
                    <a:p>
                      <a:pPr algn="ctr"/>
                      <a:r>
                        <a:rPr lang="ru-RU" dirty="0"/>
                        <a:t>1</a:t>
                      </a:r>
                    </a:p>
                  </a:txBody>
                  <a:tcPr/>
                </a:tc>
                <a:extLst>
                  <a:ext uri="{0D108BD9-81ED-4DB2-BD59-A6C34878D82A}">
                    <a16:rowId xmlns:a16="http://schemas.microsoft.com/office/drawing/2014/main" val="10006"/>
                  </a:ext>
                </a:extLst>
              </a:tr>
              <a:tr h="366192">
                <a:tc vMerge="1">
                  <a:txBody>
                    <a:bodyPr/>
                    <a:lstStyle/>
                    <a:p>
                      <a:endParaRPr lang="ru-RU" dirty="0"/>
                    </a:p>
                  </a:txBody>
                  <a:tcPr/>
                </a:tc>
                <a:tc>
                  <a:txBody>
                    <a:bodyPr/>
                    <a:lstStyle/>
                    <a:p>
                      <a:r>
                        <a:rPr lang="ru-RU" sz="1400" dirty="0"/>
                        <a:t>Синдром Шихана</a:t>
                      </a:r>
                    </a:p>
                  </a:txBody>
                  <a:tcPr/>
                </a:tc>
                <a:tc>
                  <a:txBody>
                    <a:bodyPr/>
                    <a:lstStyle/>
                    <a:p>
                      <a:pPr algn="ctr"/>
                      <a:r>
                        <a:rPr lang="ru-RU" dirty="0"/>
                        <a:t>&lt; 1</a:t>
                      </a:r>
                    </a:p>
                  </a:txBody>
                  <a:tcPr/>
                </a:tc>
                <a:extLst>
                  <a:ext uri="{0D108BD9-81ED-4DB2-BD59-A6C34878D82A}">
                    <a16:rowId xmlns:a16="http://schemas.microsoft.com/office/drawing/2014/main" val="10007"/>
                  </a:ext>
                </a:extLst>
              </a:tr>
              <a:tr h="436865">
                <a:tc vMerge="1">
                  <a:txBody>
                    <a:bodyPr/>
                    <a:lstStyle/>
                    <a:p>
                      <a:endParaRPr lang="ru-RU" dirty="0"/>
                    </a:p>
                  </a:txBody>
                  <a:tcPr/>
                </a:tc>
                <a:tc>
                  <a:txBody>
                    <a:bodyPr/>
                    <a:lstStyle/>
                    <a:p>
                      <a:r>
                        <a:rPr lang="ru-RU" sz="1400" dirty="0"/>
                        <a:t>АКТГ-секретирующая</a:t>
                      </a:r>
                      <a:r>
                        <a:rPr lang="ru-RU" sz="1400" baseline="0" dirty="0"/>
                        <a:t> аденома (Б-</a:t>
                      </a:r>
                      <a:r>
                        <a:rPr lang="ru-RU" sz="1400" baseline="0" dirty="0" err="1"/>
                        <a:t>нь</a:t>
                      </a:r>
                      <a:r>
                        <a:rPr lang="ru-RU" sz="1400" baseline="0" dirty="0"/>
                        <a:t> </a:t>
                      </a:r>
                      <a:r>
                        <a:rPr lang="ru-RU" sz="1400" baseline="0" dirty="0" err="1"/>
                        <a:t>Кушинга</a:t>
                      </a:r>
                      <a:r>
                        <a:rPr lang="ru-RU" sz="1400" baseline="0" dirty="0"/>
                        <a:t>)</a:t>
                      </a:r>
                      <a:endParaRPr lang="ru-RU" sz="1400" dirty="0"/>
                    </a:p>
                  </a:txBody>
                  <a:tcPr/>
                </a:tc>
                <a:tc>
                  <a:txBody>
                    <a:bodyPr/>
                    <a:lstStyle/>
                    <a:p>
                      <a:pPr algn="ctr"/>
                      <a:r>
                        <a:rPr lang="ru-RU" dirty="0"/>
                        <a:t>&lt; 1</a:t>
                      </a:r>
                    </a:p>
                  </a:txBody>
                  <a:tcPr/>
                </a:tc>
                <a:extLst>
                  <a:ext uri="{0D108BD9-81ED-4DB2-BD59-A6C34878D82A}">
                    <a16:rowId xmlns:a16="http://schemas.microsoft.com/office/drawing/2014/main" val="10008"/>
                  </a:ext>
                </a:extLst>
              </a:tr>
              <a:tr h="366192">
                <a:tc rowSpan="3">
                  <a:txBody>
                    <a:bodyPr/>
                    <a:lstStyle/>
                    <a:p>
                      <a:r>
                        <a:rPr lang="ru-RU" b="1" dirty="0">
                          <a:solidFill>
                            <a:srgbClr val="002060"/>
                          </a:solidFill>
                        </a:rPr>
                        <a:t>Яичники</a:t>
                      </a:r>
                    </a:p>
                  </a:txBody>
                  <a:tcPr/>
                </a:tc>
                <a:tc>
                  <a:txBody>
                    <a:bodyPr/>
                    <a:lstStyle/>
                    <a:p>
                      <a:r>
                        <a:rPr lang="ru-RU" sz="1400" b="1" dirty="0">
                          <a:solidFill>
                            <a:srgbClr val="002060"/>
                          </a:solidFill>
                        </a:rPr>
                        <a:t>ПНЯ, аутоиммунное поражение </a:t>
                      </a:r>
                    </a:p>
                  </a:txBody>
                  <a:tcPr/>
                </a:tc>
                <a:tc>
                  <a:txBody>
                    <a:bodyPr/>
                    <a:lstStyle/>
                    <a:p>
                      <a:pPr algn="ctr"/>
                      <a:r>
                        <a:rPr lang="ru-RU" dirty="0"/>
                        <a:t>10</a:t>
                      </a:r>
                    </a:p>
                  </a:txBody>
                  <a:tcPr/>
                </a:tc>
                <a:extLst>
                  <a:ext uri="{0D108BD9-81ED-4DB2-BD59-A6C34878D82A}">
                    <a16:rowId xmlns:a16="http://schemas.microsoft.com/office/drawing/2014/main" val="10009"/>
                  </a:ext>
                </a:extLst>
              </a:tr>
              <a:tr h="366192">
                <a:tc vMerge="1">
                  <a:txBody>
                    <a:bodyPr/>
                    <a:lstStyle/>
                    <a:p>
                      <a:endParaRPr lang="ru-RU" dirty="0"/>
                    </a:p>
                  </a:txBody>
                  <a:tcPr/>
                </a:tc>
                <a:tc>
                  <a:txBody>
                    <a:bodyPr/>
                    <a:lstStyle/>
                    <a:p>
                      <a:r>
                        <a:rPr lang="ru-RU" sz="1400" b="1" dirty="0">
                          <a:solidFill>
                            <a:srgbClr val="002060"/>
                          </a:solidFill>
                        </a:rPr>
                        <a:t>СПКЯ</a:t>
                      </a:r>
                    </a:p>
                  </a:txBody>
                  <a:tcPr/>
                </a:tc>
                <a:tc>
                  <a:txBody>
                    <a:bodyPr/>
                    <a:lstStyle/>
                    <a:p>
                      <a:pPr algn="ctr"/>
                      <a:r>
                        <a:rPr lang="ru-RU" b="1" dirty="0">
                          <a:solidFill>
                            <a:srgbClr val="002060"/>
                          </a:solidFill>
                        </a:rPr>
                        <a:t>30</a:t>
                      </a:r>
                    </a:p>
                  </a:txBody>
                  <a:tcPr/>
                </a:tc>
                <a:extLst>
                  <a:ext uri="{0D108BD9-81ED-4DB2-BD59-A6C34878D82A}">
                    <a16:rowId xmlns:a16="http://schemas.microsoft.com/office/drawing/2014/main" val="10010"/>
                  </a:ext>
                </a:extLst>
              </a:tr>
              <a:tr h="366192">
                <a:tc vMerge="1">
                  <a:txBody>
                    <a:bodyPr/>
                    <a:lstStyle/>
                    <a:p>
                      <a:endParaRPr lang="ru-RU" dirty="0"/>
                    </a:p>
                  </a:txBody>
                  <a:tcPr/>
                </a:tc>
                <a:tc>
                  <a:txBody>
                    <a:bodyPr/>
                    <a:lstStyle/>
                    <a:p>
                      <a:r>
                        <a:rPr lang="ru-RU" sz="1400" dirty="0"/>
                        <a:t>Опухоли</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a:t>&lt; 1</a:t>
                      </a:r>
                    </a:p>
                  </a:txBody>
                  <a:tcPr/>
                </a:tc>
                <a:extLst>
                  <a:ext uri="{0D108BD9-81ED-4DB2-BD59-A6C34878D82A}">
                    <a16:rowId xmlns:a16="http://schemas.microsoft.com/office/drawing/2014/main" val="10011"/>
                  </a:ext>
                </a:extLst>
              </a:tr>
              <a:tr h="366192">
                <a:tc>
                  <a:txBody>
                    <a:bodyPr/>
                    <a:lstStyle/>
                    <a:p>
                      <a:r>
                        <a:rPr lang="ru-RU" b="1" dirty="0">
                          <a:solidFill>
                            <a:srgbClr val="002060"/>
                          </a:solidFill>
                        </a:rPr>
                        <a:t>Матка</a:t>
                      </a:r>
                    </a:p>
                  </a:txBody>
                  <a:tcPr/>
                </a:tc>
                <a:tc>
                  <a:txBody>
                    <a:bodyPr/>
                    <a:lstStyle/>
                    <a:p>
                      <a:r>
                        <a:rPr lang="ru-RU" sz="1400" dirty="0"/>
                        <a:t>С-м </a:t>
                      </a:r>
                      <a:r>
                        <a:rPr lang="ru-RU" sz="1400" dirty="0" err="1"/>
                        <a:t>Ашермана</a:t>
                      </a:r>
                      <a:endParaRPr lang="ru-RU" sz="1400" dirty="0"/>
                    </a:p>
                  </a:txBody>
                  <a:tcPr/>
                </a:tc>
                <a:tc>
                  <a:txBody>
                    <a:bodyPr/>
                    <a:lstStyle/>
                    <a:p>
                      <a:pPr algn="ctr"/>
                      <a:r>
                        <a:rPr lang="ru-RU" dirty="0"/>
                        <a:t>5</a:t>
                      </a:r>
                    </a:p>
                  </a:txBody>
                  <a:tcPr/>
                </a:tc>
                <a:extLst>
                  <a:ext uri="{0D108BD9-81ED-4DB2-BD59-A6C34878D82A}">
                    <a16:rowId xmlns:a16="http://schemas.microsoft.com/office/drawing/2014/main" val="10012"/>
                  </a:ext>
                </a:extLst>
              </a:tr>
              <a:tr h="366192">
                <a:tc rowSpan="2">
                  <a:txBody>
                    <a:bodyPr/>
                    <a:lstStyle/>
                    <a:p>
                      <a:r>
                        <a:rPr lang="ru-RU" b="1" dirty="0">
                          <a:solidFill>
                            <a:srgbClr val="002060"/>
                          </a:solidFill>
                        </a:rPr>
                        <a:t>Другие эндокринные железы</a:t>
                      </a:r>
                    </a:p>
                  </a:txBody>
                  <a:tcPr/>
                </a:tc>
                <a:tc>
                  <a:txBody>
                    <a:bodyPr/>
                    <a:lstStyle/>
                    <a:p>
                      <a:r>
                        <a:rPr lang="ru-RU" sz="1400" dirty="0"/>
                        <a:t>ВДКН «стертая» форма</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a:t>&lt; 1</a:t>
                      </a:r>
                    </a:p>
                  </a:txBody>
                  <a:tcPr/>
                </a:tc>
                <a:extLst>
                  <a:ext uri="{0D108BD9-81ED-4DB2-BD59-A6C34878D82A}">
                    <a16:rowId xmlns:a16="http://schemas.microsoft.com/office/drawing/2014/main" val="10013"/>
                  </a:ext>
                </a:extLst>
              </a:tr>
              <a:tr h="549288">
                <a:tc vMerge="1">
                  <a:txBody>
                    <a:bodyPr/>
                    <a:lstStyle/>
                    <a:p>
                      <a:endParaRPr lang="ru-RU" dirty="0"/>
                    </a:p>
                  </a:txBody>
                  <a:tcPr/>
                </a:tc>
                <a:tc>
                  <a:txBody>
                    <a:bodyPr/>
                    <a:lstStyle/>
                    <a:p>
                      <a:r>
                        <a:rPr lang="ru-RU" sz="1400" dirty="0" err="1"/>
                        <a:t>Гипер</a:t>
                      </a:r>
                      <a:r>
                        <a:rPr lang="ru-RU" sz="1400" dirty="0"/>
                        <a:t>- или гипотиреоз</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a:t>&lt; 1</a:t>
                      </a:r>
                    </a:p>
                  </a:txBody>
                  <a:tcPr/>
                </a:tc>
                <a:extLst>
                  <a:ext uri="{0D108BD9-81ED-4DB2-BD59-A6C34878D82A}">
                    <a16:rowId xmlns:a16="http://schemas.microsoft.com/office/drawing/2014/main" val="10014"/>
                  </a:ext>
                </a:extLst>
              </a:tr>
            </a:tbl>
          </a:graphicData>
        </a:graphic>
      </p:graphicFrame>
      <p:pic>
        <p:nvPicPr>
          <p:cNvPr id="2053"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740352" y="1772816"/>
            <a:ext cx="487363" cy="317500"/>
          </a:xfrm>
          <a:prstGeom prst="rect">
            <a:avLst/>
          </a:prstGeom>
          <a:solidFill>
            <a:schemeClr val="accent2">
              <a:lumMod val="60000"/>
              <a:lumOff val="40000"/>
            </a:schemeClr>
          </a:solidFill>
          <a:ln>
            <a:noFill/>
          </a:ln>
          <a:effectLst/>
        </p:spPr>
      </p:pic>
      <p:sp>
        <p:nvSpPr>
          <p:cNvPr id="5" name="Скругленный прямоугольник 4"/>
          <p:cNvSpPr/>
          <p:nvPr/>
        </p:nvSpPr>
        <p:spPr>
          <a:xfrm>
            <a:off x="8172400" y="1412776"/>
            <a:ext cx="648072" cy="1028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835696" y="1412776"/>
            <a:ext cx="2880320" cy="10801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p>
        </p:txBody>
      </p:sp>
    </p:spTree>
    <p:extLst>
      <p:ext uri="{BB962C8B-B14F-4D97-AF65-F5344CB8AC3E}">
        <p14:creationId xmlns:p14="http://schemas.microsoft.com/office/powerpoint/2010/main" val="2834942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017"/>
            <a:ext cx="8839200" cy="461963"/>
          </a:xfrm>
          <a:prstGeom prst="rect">
            <a:avLst/>
          </a:prstGeom>
        </p:spPr>
        <p:txBody>
          <a:bodyPr>
            <a:spAutoFit/>
          </a:bodyPr>
          <a:lstStyle/>
          <a:p>
            <a:pPr>
              <a:defRPr/>
            </a:pPr>
            <a:r>
              <a:rPr lang="ru-RU" sz="2400" b="1" dirty="0">
                <a:ln w="1905"/>
                <a:solidFill>
                  <a:schemeClr val="accent4">
                    <a:lumMod val="50000"/>
                  </a:schemeClr>
                </a:solidFill>
                <a:effectLst>
                  <a:reflection blurRad="6350" stA="55000" endA="300" endPos="45500" dir="5400000" sy="-100000" algn="bl" rotWithShape="0"/>
                </a:effectLst>
                <a:latin typeface="+mj-lt"/>
                <a:cs typeface="+mn-cs"/>
              </a:rPr>
              <a:t>АЛГОРИТМ диагностики  при </a:t>
            </a:r>
            <a:r>
              <a:rPr lang="ru-RU" sz="2400" b="1" dirty="0" err="1">
                <a:ln w="1905"/>
                <a:solidFill>
                  <a:schemeClr val="accent4">
                    <a:lumMod val="50000"/>
                  </a:schemeClr>
                </a:solidFill>
                <a:effectLst>
                  <a:reflection blurRad="6350" stA="55000" endA="300" endPos="45500" dir="5400000" sy="-100000" algn="bl" rotWithShape="0"/>
                </a:effectLst>
                <a:latin typeface="+mj-lt"/>
                <a:cs typeface="+mn-cs"/>
              </a:rPr>
              <a:t>олигоменореи</a:t>
            </a:r>
            <a:endParaRPr lang="ru-RU" sz="2400" b="1" dirty="0">
              <a:ln w="1905"/>
              <a:solidFill>
                <a:schemeClr val="accent4">
                  <a:lumMod val="50000"/>
                </a:schemeClr>
              </a:solidFill>
              <a:effectLst>
                <a:reflection blurRad="6350" stA="55000" endA="300" endPos="45500" dir="5400000" sy="-100000" algn="bl" rotWithShape="0"/>
              </a:effectLst>
              <a:latin typeface="+mj-lt"/>
              <a:cs typeface="+mn-cs"/>
            </a:endParaRPr>
          </a:p>
        </p:txBody>
      </p:sp>
      <p:sp>
        <p:nvSpPr>
          <p:cNvPr id="42059" name="Text Box 75"/>
          <p:cNvSpPr txBox="1">
            <a:spLocks noChangeArrowheads="1"/>
          </p:cNvSpPr>
          <p:nvPr/>
        </p:nvSpPr>
        <p:spPr bwMode="auto">
          <a:xfrm>
            <a:off x="438150" y="538163"/>
            <a:ext cx="1943100" cy="342900"/>
          </a:xfrm>
          <a:prstGeom prst="round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5400000" scaled="1"/>
            <a:tileRect/>
          </a:gra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200" b="1" dirty="0">
                <a:solidFill>
                  <a:srgbClr val="FF0000"/>
                </a:solidFill>
                <a:cs typeface="Times New Roman" pitchFamily="18" charset="0"/>
              </a:rPr>
              <a:t>Подтверждена или сомнительна</a:t>
            </a:r>
          </a:p>
        </p:txBody>
      </p:sp>
      <p:sp>
        <p:nvSpPr>
          <p:cNvPr id="42058" name="Text Box 74"/>
          <p:cNvSpPr txBox="1">
            <a:spLocks noChangeArrowheads="1"/>
          </p:cNvSpPr>
          <p:nvPr/>
        </p:nvSpPr>
        <p:spPr bwMode="auto">
          <a:xfrm>
            <a:off x="6516216" y="476672"/>
            <a:ext cx="1941512" cy="341312"/>
          </a:xfrm>
          <a:prstGeom prst="round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200" b="1" dirty="0">
                <a:solidFill>
                  <a:srgbClr val="FF0000"/>
                </a:solidFill>
                <a:cs typeface="Times New Roman" pitchFamily="18" charset="0"/>
              </a:rPr>
              <a:t>Исключена</a:t>
            </a:r>
          </a:p>
        </p:txBody>
      </p:sp>
      <p:sp>
        <p:nvSpPr>
          <p:cNvPr id="42056" name="Text Box 72"/>
          <p:cNvSpPr txBox="1">
            <a:spLocks noChangeArrowheads="1"/>
          </p:cNvSpPr>
          <p:nvPr/>
        </p:nvSpPr>
        <p:spPr bwMode="auto">
          <a:xfrm>
            <a:off x="7051675" y="3646488"/>
            <a:ext cx="882650" cy="481012"/>
          </a:xfrm>
          <a:prstGeom prst="roundRect">
            <a:avLst/>
          </a:prstGeom>
          <a:solidFill>
            <a:schemeClr val="tx2">
              <a:lumMod val="90000"/>
            </a:schemeClr>
          </a:solidFill>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200" b="1" dirty="0">
                <a:solidFill>
                  <a:schemeClr val="bg2">
                    <a:lumMod val="50000"/>
                  </a:schemeClr>
                </a:solidFill>
                <a:cs typeface="Times New Roman" pitchFamily="18" charset="0"/>
              </a:rPr>
              <a:t>УЗИ</a:t>
            </a:r>
          </a:p>
        </p:txBody>
      </p:sp>
      <p:sp>
        <p:nvSpPr>
          <p:cNvPr id="42053" name="Text Box 69"/>
          <p:cNvSpPr txBox="1">
            <a:spLocks noChangeArrowheads="1"/>
          </p:cNvSpPr>
          <p:nvPr/>
        </p:nvSpPr>
        <p:spPr bwMode="auto">
          <a:xfrm>
            <a:off x="400050" y="1403350"/>
            <a:ext cx="2057400" cy="533400"/>
          </a:xfrm>
          <a:prstGeom prst="roundRect">
            <a:avLst/>
          </a:prstGeom>
          <a:solidFill>
            <a:schemeClr val="tx2">
              <a:lumMod val="90000"/>
            </a:schemeClr>
          </a:solidFill>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200" b="1" dirty="0">
                <a:solidFill>
                  <a:schemeClr val="bg1"/>
                </a:solidFill>
                <a:cs typeface="Times New Roman" pitchFamily="18" charset="0"/>
              </a:rPr>
              <a:t>Боли в животе и/или кровяные выделения</a:t>
            </a:r>
          </a:p>
        </p:txBody>
      </p:sp>
      <p:sp>
        <p:nvSpPr>
          <p:cNvPr id="42052" name="Text Box 68"/>
          <p:cNvSpPr txBox="1">
            <a:spLocks noChangeArrowheads="1"/>
          </p:cNvSpPr>
          <p:nvPr/>
        </p:nvSpPr>
        <p:spPr bwMode="auto">
          <a:xfrm>
            <a:off x="419100" y="2239963"/>
            <a:ext cx="508000" cy="485775"/>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lIns="0" rIns="72000" anchor="ctr"/>
          <a:lstStyle/>
          <a:p>
            <a:pPr>
              <a:spcBef>
                <a:spcPts val="600"/>
              </a:spcBef>
              <a:defRPr/>
            </a:pPr>
            <a:r>
              <a:rPr lang="ru-RU" sz="1200" b="1">
                <a:solidFill>
                  <a:srgbClr val="FF0000"/>
                </a:solidFill>
                <a:cs typeface="Times New Roman" pitchFamily="18" charset="0"/>
              </a:rPr>
              <a:t>Есть</a:t>
            </a:r>
          </a:p>
        </p:txBody>
      </p:sp>
      <p:sp>
        <p:nvSpPr>
          <p:cNvPr id="42050" name="Text Box 66"/>
          <p:cNvSpPr txBox="1">
            <a:spLocks noChangeArrowheads="1"/>
          </p:cNvSpPr>
          <p:nvPr/>
        </p:nvSpPr>
        <p:spPr bwMode="auto">
          <a:xfrm>
            <a:off x="1903413" y="2208213"/>
            <a:ext cx="569912" cy="473075"/>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lIns="0" rIns="72000" anchor="ctr"/>
          <a:lstStyle/>
          <a:p>
            <a:pPr eaLnBrk="0" hangingPunct="0">
              <a:spcBef>
                <a:spcPts val="600"/>
              </a:spcBef>
              <a:defRPr/>
            </a:pPr>
            <a:r>
              <a:rPr lang="ru-RU" sz="1200" b="1">
                <a:solidFill>
                  <a:srgbClr val="FF0000"/>
                </a:solidFill>
                <a:cs typeface="Times New Roman" pitchFamily="18" charset="0"/>
              </a:rPr>
              <a:t>  нет</a:t>
            </a:r>
            <a:endParaRPr lang="en-US" sz="1200" b="1">
              <a:solidFill>
                <a:srgbClr val="FF0000"/>
              </a:solidFill>
              <a:cs typeface="Times New Roman" pitchFamily="18" charset="0"/>
            </a:endParaRPr>
          </a:p>
        </p:txBody>
      </p:sp>
      <p:sp>
        <p:nvSpPr>
          <p:cNvPr id="42047" name="Text Box 63"/>
          <p:cNvSpPr txBox="1">
            <a:spLocks noChangeArrowheads="1"/>
          </p:cNvSpPr>
          <p:nvPr/>
        </p:nvSpPr>
        <p:spPr bwMode="auto">
          <a:xfrm>
            <a:off x="1428750" y="3181350"/>
            <a:ext cx="1289050" cy="501650"/>
          </a:xfrm>
          <a:prstGeom prst="roundRect">
            <a:avLst/>
          </a:prstGeom>
          <a:solidFill>
            <a:schemeClr val="tx2">
              <a:lumMod val="90000"/>
            </a:schemeClr>
          </a:solidFill>
          <a:ln>
            <a:headEnd/>
            <a:tailEnd/>
          </a:ln>
        </p:spPr>
        <p:style>
          <a:lnRef idx="1">
            <a:schemeClr val="accent5"/>
          </a:lnRef>
          <a:fillRef idx="2">
            <a:schemeClr val="accent5"/>
          </a:fillRef>
          <a:effectRef idx="1">
            <a:schemeClr val="accent5"/>
          </a:effectRef>
          <a:fontRef idx="minor">
            <a:schemeClr val="dk1"/>
          </a:fontRef>
        </p:style>
        <p:txBody>
          <a:bodyPr anchor="ctr"/>
          <a:lstStyle/>
          <a:p>
            <a:pPr algn="just">
              <a:defRPr/>
            </a:pPr>
            <a:r>
              <a:rPr lang="ru-RU" sz="1100" b="1" dirty="0">
                <a:solidFill>
                  <a:schemeClr val="bg1"/>
                </a:solidFill>
              </a:rPr>
              <a:t>Маточная беременность </a:t>
            </a:r>
          </a:p>
        </p:txBody>
      </p:sp>
      <p:sp>
        <p:nvSpPr>
          <p:cNvPr id="42020" name="Line 36"/>
          <p:cNvSpPr>
            <a:spLocks noChangeShapeType="1"/>
          </p:cNvSpPr>
          <p:nvPr/>
        </p:nvSpPr>
        <p:spPr bwMode="auto">
          <a:xfrm flipH="1">
            <a:off x="7932738" y="2971800"/>
            <a:ext cx="1587" cy="1588"/>
          </a:xfrm>
          <a:prstGeom prst="line">
            <a:avLst/>
          </a:prstGeom>
          <a:noFill/>
          <a:ln w="9525">
            <a:solidFill>
              <a:schemeClr val="tx1"/>
            </a:solidFill>
            <a:round/>
            <a:headEnd/>
            <a:tailEnd/>
          </a:ln>
        </p:spPr>
        <p:txBody>
          <a:bodyPr/>
          <a:lstStyle/>
          <a:p>
            <a:pPr>
              <a:defRPr/>
            </a:pPr>
            <a:endParaRPr lang="ru-RU">
              <a:solidFill>
                <a:schemeClr val="bg1"/>
              </a:solidFill>
              <a:latin typeface="+mn-lt"/>
              <a:cs typeface="+mn-cs"/>
            </a:endParaRPr>
          </a:p>
        </p:txBody>
      </p:sp>
      <p:cxnSp>
        <p:nvCxnSpPr>
          <p:cNvPr id="18443" name="Прямая со стрелкой 84"/>
          <p:cNvCxnSpPr>
            <a:cxnSpLocks noChangeShapeType="1"/>
          </p:cNvCxnSpPr>
          <p:nvPr/>
        </p:nvCxnSpPr>
        <p:spPr bwMode="auto">
          <a:xfrm>
            <a:off x="5796136" y="476672"/>
            <a:ext cx="1008112" cy="216024"/>
          </a:xfrm>
          <a:prstGeom prst="straightConnector1">
            <a:avLst/>
          </a:prstGeom>
          <a:noFill/>
          <a:ln w="9525">
            <a:solidFill>
              <a:schemeClr val="tx1"/>
            </a:solidFill>
            <a:round/>
            <a:headEnd/>
            <a:tailEnd type="triangle" w="med" len="med"/>
          </a:ln>
        </p:spPr>
      </p:cxnSp>
      <p:cxnSp>
        <p:nvCxnSpPr>
          <p:cNvPr id="18444" name="Прямая со стрелкой 98"/>
          <p:cNvCxnSpPr>
            <a:cxnSpLocks noChangeShapeType="1"/>
          </p:cNvCxnSpPr>
          <p:nvPr/>
        </p:nvCxnSpPr>
        <p:spPr bwMode="auto">
          <a:xfrm flipH="1">
            <a:off x="2132013" y="3630613"/>
            <a:ext cx="908050" cy="320675"/>
          </a:xfrm>
          <a:prstGeom prst="straightConnector1">
            <a:avLst/>
          </a:prstGeom>
          <a:noFill/>
          <a:ln w="9525">
            <a:solidFill>
              <a:schemeClr val="tx1"/>
            </a:solidFill>
            <a:round/>
            <a:headEnd/>
            <a:tailEnd type="triangle" w="med" len="med"/>
          </a:ln>
        </p:spPr>
      </p:cxnSp>
      <p:cxnSp>
        <p:nvCxnSpPr>
          <p:cNvPr id="18445" name="Прямая со стрелкой 101"/>
          <p:cNvCxnSpPr>
            <a:cxnSpLocks noChangeShapeType="1"/>
            <a:stCxn id="42053" idx="2"/>
            <a:endCxn id="42052" idx="0"/>
          </p:cNvCxnSpPr>
          <p:nvPr/>
        </p:nvCxnSpPr>
        <p:spPr bwMode="auto">
          <a:xfrm flipH="1">
            <a:off x="673100" y="1936750"/>
            <a:ext cx="755650" cy="303213"/>
          </a:xfrm>
          <a:prstGeom prst="straightConnector1">
            <a:avLst/>
          </a:prstGeom>
          <a:noFill/>
          <a:ln w="9525">
            <a:solidFill>
              <a:schemeClr val="tx1"/>
            </a:solidFill>
            <a:round/>
            <a:headEnd/>
            <a:tailEnd type="triangle" w="med" len="med"/>
          </a:ln>
        </p:spPr>
      </p:cxnSp>
      <p:cxnSp>
        <p:nvCxnSpPr>
          <p:cNvPr id="18446" name="Прямая со стрелкой 109"/>
          <p:cNvCxnSpPr>
            <a:cxnSpLocks noChangeShapeType="1"/>
            <a:stCxn id="42053" idx="2"/>
            <a:endCxn id="42050" idx="0"/>
          </p:cNvCxnSpPr>
          <p:nvPr/>
        </p:nvCxnSpPr>
        <p:spPr bwMode="auto">
          <a:xfrm>
            <a:off x="1428750" y="1936750"/>
            <a:ext cx="760413" cy="271463"/>
          </a:xfrm>
          <a:prstGeom prst="straightConnector1">
            <a:avLst/>
          </a:prstGeom>
          <a:noFill/>
          <a:ln w="9525">
            <a:solidFill>
              <a:schemeClr val="tx1"/>
            </a:solidFill>
            <a:round/>
            <a:headEnd/>
            <a:tailEnd type="triangle" w="med" len="med"/>
          </a:ln>
        </p:spPr>
      </p:cxnSp>
      <p:cxnSp>
        <p:nvCxnSpPr>
          <p:cNvPr id="18447" name="Прямая со стрелкой 112"/>
          <p:cNvCxnSpPr>
            <a:cxnSpLocks noChangeShapeType="1"/>
            <a:endCxn id="129" idx="1"/>
          </p:cNvCxnSpPr>
          <p:nvPr/>
        </p:nvCxnSpPr>
        <p:spPr bwMode="auto">
          <a:xfrm rot="16200000" flipH="1">
            <a:off x="-765175" y="5138738"/>
            <a:ext cx="2066925" cy="263525"/>
          </a:xfrm>
          <a:prstGeom prst="bentConnector2">
            <a:avLst/>
          </a:prstGeom>
          <a:noFill/>
          <a:ln w="9525">
            <a:solidFill>
              <a:schemeClr val="tx1"/>
            </a:solidFill>
            <a:round/>
            <a:headEnd/>
            <a:tailEnd type="triangle" w="med" len="med"/>
          </a:ln>
        </p:spPr>
      </p:cxnSp>
      <p:cxnSp>
        <p:nvCxnSpPr>
          <p:cNvPr id="18448" name="Прямая со стрелкой 118"/>
          <p:cNvCxnSpPr>
            <a:cxnSpLocks noChangeShapeType="1"/>
            <a:endCxn id="159" idx="0"/>
          </p:cNvCxnSpPr>
          <p:nvPr/>
        </p:nvCxnSpPr>
        <p:spPr bwMode="auto">
          <a:xfrm>
            <a:off x="7410450" y="1982788"/>
            <a:ext cx="461963" cy="201612"/>
          </a:xfrm>
          <a:prstGeom prst="straightConnector1">
            <a:avLst/>
          </a:prstGeom>
          <a:noFill/>
          <a:ln w="9525">
            <a:solidFill>
              <a:schemeClr val="tx1"/>
            </a:solidFill>
            <a:round/>
            <a:headEnd/>
            <a:tailEnd type="triangle" w="med" len="med"/>
          </a:ln>
        </p:spPr>
      </p:cxnSp>
      <p:sp>
        <p:nvSpPr>
          <p:cNvPr id="60" name="Text Box 76"/>
          <p:cNvSpPr txBox="1">
            <a:spLocks noChangeArrowheads="1"/>
          </p:cNvSpPr>
          <p:nvPr/>
        </p:nvSpPr>
        <p:spPr bwMode="auto">
          <a:xfrm>
            <a:off x="3635896" y="404664"/>
            <a:ext cx="2171700" cy="571500"/>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400" b="1" u="sng" dirty="0">
                <a:solidFill>
                  <a:srgbClr val="FF0000"/>
                </a:solidFill>
              </a:rPr>
              <a:t>Исключить беременность</a:t>
            </a:r>
            <a:endParaRPr lang="ru-RU" sz="1400" u="sng" dirty="0">
              <a:solidFill>
                <a:srgbClr val="FF0000"/>
              </a:solidFill>
            </a:endParaRPr>
          </a:p>
        </p:txBody>
      </p:sp>
      <p:cxnSp>
        <p:nvCxnSpPr>
          <p:cNvPr id="18450" name="Прямая со стрелкой 66"/>
          <p:cNvCxnSpPr>
            <a:cxnSpLocks noChangeShapeType="1"/>
          </p:cNvCxnSpPr>
          <p:nvPr/>
        </p:nvCxnSpPr>
        <p:spPr bwMode="auto">
          <a:xfrm>
            <a:off x="1403350" y="881063"/>
            <a:ext cx="4763" cy="495300"/>
          </a:xfrm>
          <a:prstGeom prst="straightConnector1">
            <a:avLst/>
          </a:prstGeom>
          <a:noFill/>
          <a:ln w="9525">
            <a:solidFill>
              <a:schemeClr val="tx1"/>
            </a:solidFill>
            <a:round/>
            <a:headEnd/>
            <a:tailEnd type="triangle" w="med" len="med"/>
          </a:ln>
        </p:spPr>
      </p:cxnSp>
      <p:cxnSp>
        <p:nvCxnSpPr>
          <p:cNvPr id="18451" name="Прямая со стрелкой 157"/>
          <p:cNvCxnSpPr>
            <a:cxnSpLocks noChangeShapeType="1"/>
            <a:endCxn id="155" idx="0"/>
          </p:cNvCxnSpPr>
          <p:nvPr/>
        </p:nvCxnSpPr>
        <p:spPr bwMode="auto">
          <a:xfrm flipH="1">
            <a:off x="5702300" y="1958975"/>
            <a:ext cx="17463" cy="209550"/>
          </a:xfrm>
          <a:prstGeom prst="straightConnector1">
            <a:avLst/>
          </a:prstGeom>
          <a:noFill/>
          <a:ln w="9525">
            <a:solidFill>
              <a:schemeClr val="tx1"/>
            </a:solidFill>
            <a:round/>
            <a:headEnd/>
            <a:tailEnd type="triangle" w="med" len="med"/>
          </a:ln>
        </p:spPr>
      </p:cxnSp>
      <p:cxnSp>
        <p:nvCxnSpPr>
          <p:cNvPr id="18452" name="Прямая со стрелкой 191"/>
          <p:cNvCxnSpPr>
            <a:cxnSpLocks noChangeShapeType="1"/>
          </p:cNvCxnSpPr>
          <p:nvPr/>
        </p:nvCxnSpPr>
        <p:spPr bwMode="auto">
          <a:xfrm>
            <a:off x="7923213" y="3298825"/>
            <a:ext cx="0" cy="307975"/>
          </a:xfrm>
          <a:prstGeom prst="straightConnector1">
            <a:avLst/>
          </a:prstGeom>
          <a:noFill/>
          <a:ln w="9525">
            <a:solidFill>
              <a:schemeClr val="tx1"/>
            </a:solidFill>
            <a:round/>
            <a:headEnd/>
            <a:tailEnd type="triangle" w="med" len="med"/>
          </a:ln>
        </p:spPr>
      </p:cxnSp>
      <p:sp>
        <p:nvSpPr>
          <p:cNvPr id="193" name="Text Box 49"/>
          <p:cNvSpPr txBox="1">
            <a:spLocks noChangeArrowheads="1"/>
          </p:cNvSpPr>
          <p:nvPr/>
        </p:nvSpPr>
        <p:spPr bwMode="auto">
          <a:xfrm>
            <a:off x="5192713" y="3536950"/>
            <a:ext cx="1454150" cy="700088"/>
          </a:xfrm>
          <a:prstGeom prst="roundRect">
            <a:avLst/>
          </a:prstGeom>
          <a:solidFill>
            <a:schemeClr val="accent2">
              <a:lumMod val="60000"/>
              <a:lumOff val="40000"/>
            </a:schemeClr>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200">
                <a:solidFill>
                  <a:srgbClr val="002060"/>
                </a:solidFill>
                <a:cs typeface="Times New Roman" pitchFamily="18" charset="0"/>
              </a:rPr>
              <a:t>Гормональное исследование</a:t>
            </a:r>
          </a:p>
        </p:txBody>
      </p:sp>
      <p:sp>
        <p:nvSpPr>
          <p:cNvPr id="198" name="Text Box 61"/>
          <p:cNvSpPr txBox="1">
            <a:spLocks noChangeArrowheads="1"/>
          </p:cNvSpPr>
          <p:nvPr/>
        </p:nvSpPr>
        <p:spPr bwMode="auto">
          <a:xfrm>
            <a:off x="7840663" y="5282661"/>
            <a:ext cx="1290637" cy="1012825"/>
          </a:xfrm>
          <a:prstGeom prst="roundRect">
            <a:avLst/>
          </a:prstGeom>
          <a:solidFill>
            <a:srgbClr val="92D050"/>
          </a:solidFill>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ru-RU" dirty="0">
                <a:solidFill>
                  <a:srgbClr val="FF0000"/>
                </a:solidFill>
              </a:rPr>
              <a:t>Тест </a:t>
            </a:r>
            <a:r>
              <a:rPr lang="ru-RU" dirty="0" err="1">
                <a:solidFill>
                  <a:srgbClr val="FF0000"/>
                </a:solidFill>
              </a:rPr>
              <a:t>толер</a:t>
            </a:r>
            <a:r>
              <a:rPr lang="ru-RU" dirty="0">
                <a:solidFill>
                  <a:srgbClr val="FF0000"/>
                </a:solidFill>
              </a:rPr>
              <a:t>. к глюкозе</a:t>
            </a:r>
            <a:endParaRPr lang="en-US" dirty="0">
              <a:solidFill>
                <a:srgbClr val="FF0000"/>
              </a:solidFill>
            </a:endParaRPr>
          </a:p>
        </p:txBody>
      </p:sp>
      <p:cxnSp>
        <p:nvCxnSpPr>
          <p:cNvPr id="18455" name="Прямая со стрелкой 198"/>
          <p:cNvCxnSpPr>
            <a:cxnSpLocks noChangeShapeType="1"/>
            <a:endCxn id="122" idx="0"/>
          </p:cNvCxnSpPr>
          <p:nvPr/>
        </p:nvCxnSpPr>
        <p:spPr bwMode="auto">
          <a:xfrm flipH="1">
            <a:off x="3905250" y="1936750"/>
            <a:ext cx="342900" cy="203200"/>
          </a:xfrm>
          <a:prstGeom prst="straightConnector1">
            <a:avLst/>
          </a:prstGeom>
          <a:noFill/>
          <a:ln w="9525">
            <a:solidFill>
              <a:schemeClr val="tx1"/>
            </a:solidFill>
            <a:round/>
            <a:headEnd/>
            <a:tailEnd type="triangle" w="med" len="med"/>
          </a:ln>
        </p:spPr>
      </p:cxnSp>
      <p:cxnSp>
        <p:nvCxnSpPr>
          <p:cNvPr id="18456" name="Прямая со стрелкой 199"/>
          <p:cNvCxnSpPr>
            <a:cxnSpLocks noChangeShapeType="1"/>
          </p:cNvCxnSpPr>
          <p:nvPr/>
        </p:nvCxnSpPr>
        <p:spPr bwMode="auto">
          <a:xfrm>
            <a:off x="127000" y="5521325"/>
            <a:ext cx="292100" cy="4763"/>
          </a:xfrm>
          <a:prstGeom prst="straightConnector1">
            <a:avLst/>
          </a:prstGeom>
          <a:noFill/>
          <a:ln w="9525">
            <a:solidFill>
              <a:schemeClr val="tx1"/>
            </a:solidFill>
            <a:round/>
            <a:headEnd/>
            <a:tailEnd type="triangle" w="med" len="med"/>
          </a:ln>
        </p:spPr>
      </p:cxnSp>
      <p:cxnSp>
        <p:nvCxnSpPr>
          <p:cNvPr id="18457" name="Прямая со стрелкой 203"/>
          <p:cNvCxnSpPr>
            <a:cxnSpLocks noChangeShapeType="1"/>
          </p:cNvCxnSpPr>
          <p:nvPr/>
        </p:nvCxnSpPr>
        <p:spPr bwMode="auto">
          <a:xfrm flipH="1" flipV="1">
            <a:off x="5038725" y="3452813"/>
            <a:ext cx="0" cy="3109912"/>
          </a:xfrm>
          <a:prstGeom prst="straightConnector1">
            <a:avLst/>
          </a:prstGeom>
          <a:noFill/>
          <a:ln w="9525">
            <a:solidFill>
              <a:schemeClr val="tx1"/>
            </a:solidFill>
            <a:round/>
            <a:headEnd/>
            <a:tailEnd type="triangle" w="med" len="med"/>
          </a:ln>
        </p:spPr>
      </p:cxnSp>
      <p:cxnSp>
        <p:nvCxnSpPr>
          <p:cNvPr id="18458" name="Прямая со стрелкой 243"/>
          <p:cNvCxnSpPr>
            <a:cxnSpLocks noChangeShapeType="1"/>
          </p:cNvCxnSpPr>
          <p:nvPr/>
        </p:nvCxnSpPr>
        <p:spPr bwMode="auto">
          <a:xfrm>
            <a:off x="2200275" y="2709863"/>
            <a:ext cx="0" cy="517525"/>
          </a:xfrm>
          <a:prstGeom prst="straightConnector1">
            <a:avLst/>
          </a:prstGeom>
          <a:noFill/>
          <a:ln w="9525">
            <a:solidFill>
              <a:schemeClr val="tx1"/>
            </a:solidFill>
            <a:round/>
            <a:headEnd/>
            <a:tailEnd type="triangle" w="med" len="med"/>
          </a:ln>
        </p:spPr>
      </p:cxnSp>
      <p:sp>
        <p:nvSpPr>
          <p:cNvPr id="247" name="Line 28"/>
          <p:cNvSpPr>
            <a:spLocks noChangeShapeType="1"/>
          </p:cNvSpPr>
          <p:nvPr/>
        </p:nvSpPr>
        <p:spPr bwMode="auto">
          <a:xfrm>
            <a:off x="136525" y="4813300"/>
            <a:ext cx="263525" cy="19050"/>
          </a:xfrm>
          <a:prstGeom prst="line">
            <a:avLst/>
          </a:prstGeom>
          <a:noFill/>
          <a:ln w="9525">
            <a:solidFill>
              <a:schemeClr val="tx1"/>
            </a:solidFill>
            <a:round/>
            <a:headEnd/>
            <a:tailEnd type="triangle" w="med" len="med"/>
          </a:ln>
        </p:spPr>
        <p:txBody>
          <a:bodyPr/>
          <a:lstStyle/>
          <a:p>
            <a:pPr>
              <a:defRPr/>
            </a:pPr>
            <a:endParaRPr lang="ru-RU">
              <a:solidFill>
                <a:schemeClr val="bg1"/>
              </a:solidFill>
              <a:latin typeface="+mn-lt"/>
              <a:cs typeface="+mn-cs"/>
            </a:endParaRPr>
          </a:p>
        </p:txBody>
      </p:sp>
      <p:sp>
        <p:nvSpPr>
          <p:cNvPr id="238" name="Скругленный прямоугольник 237"/>
          <p:cNvSpPr/>
          <p:nvPr/>
        </p:nvSpPr>
        <p:spPr>
          <a:xfrm>
            <a:off x="4256088" y="1133475"/>
            <a:ext cx="4875212" cy="8445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2" name="Прямоугольник 241"/>
          <p:cNvSpPr/>
          <p:nvPr/>
        </p:nvSpPr>
        <p:spPr>
          <a:xfrm>
            <a:off x="4311650" y="1185863"/>
            <a:ext cx="4725988" cy="739775"/>
          </a:xfrm>
          <a:prstGeom prst="rect">
            <a:avLst/>
          </a:prstGeom>
          <a:solidFill>
            <a:schemeClr val="accent2">
              <a:lumMod val="40000"/>
              <a:lumOff val="60000"/>
            </a:schemeClr>
          </a:solidFill>
        </p:spPr>
        <p:txBody>
          <a:bodyPr>
            <a:spAutoFit/>
          </a:bodyPr>
          <a:lstStyle/>
          <a:p>
            <a:pPr>
              <a:tabLst>
                <a:tab pos="3502025" algn="l"/>
                <a:tab pos="4037013" algn="l"/>
              </a:tabLst>
              <a:defRPr/>
            </a:pPr>
            <a:r>
              <a:rPr lang="ru-RU" sz="1400" dirty="0">
                <a:cs typeface="+mn-cs"/>
              </a:rPr>
              <a:t>Анамнез (+семейный) – </a:t>
            </a:r>
            <a:r>
              <a:rPr lang="ru-RU" sz="1400" b="1" dirty="0">
                <a:solidFill>
                  <a:srgbClr val="FF0000"/>
                </a:solidFill>
                <a:cs typeface="+mn-cs"/>
              </a:rPr>
              <a:t>стресс</a:t>
            </a:r>
            <a:r>
              <a:rPr lang="ru-RU" sz="1400" dirty="0">
                <a:cs typeface="+mn-cs"/>
              </a:rPr>
              <a:t>, спорт, диета, заболевания, медикаменты общий осмотр – рост, вес, стигмы, витилиго, гирсутизм, </a:t>
            </a:r>
            <a:r>
              <a:rPr lang="ru-RU" sz="1400" dirty="0" err="1">
                <a:cs typeface="+mn-cs"/>
              </a:rPr>
              <a:t>стрии</a:t>
            </a:r>
            <a:endParaRPr lang="ru-RU" sz="1400" dirty="0">
              <a:cs typeface="+mn-cs"/>
            </a:endParaRPr>
          </a:p>
        </p:txBody>
      </p:sp>
      <p:sp>
        <p:nvSpPr>
          <p:cNvPr id="118" name="Стрелка вниз 117"/>
          <p:cNvSpPr/>
          <p:nvPr/>
        </p:nvSpPr>
        <p:spPr>
          <a:xfrm>
            <a:off x="7236296" y="836712"/>
            <a:ext cx="357188" cy="341312"/>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accent6"/>
              </a:solidFill>
            </a:endParaRPr>
          </a:p>
        </p:txBody>
      </p:sp>
      <p:sp>
        <p:nvSpPr>
          <p:cNvPr id="120" name="Стрелка вниз 119"/>
          <p:cNvSpPr/>
          <p:nvPr/>
        </p:nvSpPr>
        <p:spPr>
          <a:xfrm>
            <a:off x="4086225" y="2695575"/>
            <a:ext cx="357188" cy="327025"/>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accent6"/>
              </a:solidFill>
            </a:endParaRPr>
          </a:p>
        </p:txBody>
      </p:sp>
      <p:sp>
        <p:nvSpPr>
          <p:cNvPr id="7" name="Стрелка вниз 6"/>
          <p:cNvSpPr/>
          <p:nvPr/>
        </p:nvSpPr>
        <p:spPr>
          <a:xfrm>
            <a:off x="7566025" y="2735263"/>
            <a:ext cx="357188" cy="365125"/>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accent6"/>
              </a:solidFill>
            </a:endParaRPr>
          </a:p>
        </p:txBody>
      </p:sp>
      <p:sp>
        <p:nvSpPr>
          <p:cNvPr id="77" name="Line 18"/>
          <p:cNvSpPr>
            <a:spLocks noChangeShapeType="1"/>
          </p:cNvSpPr>
          <p:nvPr/>
        </p:nvSpPr>
        <p:spPr bwMode="auto">
          <a:xfrm flipH="1" flipV="1">
            <a:off x="723900" y="6505575"/>
            <a:ext cx="4311650" cy="57150"/>
          </a:xfrm>
          <a:prstGeom prst="line">
            <a:avLst/>
          </a:prstGeom>
          <a:noFill/>
          <a:ln w="9525">
            <a:solidFill>
              <a:schemeClr val="tx1"/>
            </a:solidFill>
            <a:round/>
            <a:headEnd/>
            <a:tailEnd/>
          </a:ln>
        </p:spPr>
        <p:txBody>
          <a:bodyPr/>
          <a:lstStyle/>
          <a:p>
            <a:pPr>
              <a:defRPr/>
            </a:pPr>
            <a:endParaRPr lang="ru-RU">
              <a:solidFill>
                <a:schemeClr val="bg1"/>
              </a:solidFill>
              <a:latin typeface="+mn-lt"/>
              <a:cs typeface="+mn-cs"/>
            </a:endParaRPr>
          </a:p>
        </p:txBody>
      </p:sp>
      <p:sp>
        <p:nvSpPr>
          <p:cNvPr id="91" name="Text Box 63"/>
          <p:cNvSpPr txBox="1">
            <a:spLocks noChangeArrowheads="1"/>
          </p:cNvSpPr>
          <p:nvPr/>
        </p:nvSpPr>
        <p:spPr bwMode="auto">
          <a:xfrm>
            <a:off x="44450" y="3198813"/>
            <a:ext cx="1289050" cy="501650"/>
          </a:xfrm>
          <a:prstGeom prst="roundRect">
            <a:avLst/>
          </a:prstGeom>
          <a:solidFill>
            <a:schemeClr val="tx2">
              <a:lumMod val="90000"/>
            </a:schemeClr>
          </a:solidFill>
          <a:ln>
            <a:headEnd/>
            <a:tailEnd/>
          </a:ln>
        </p:spPr>
        <p:style>
          <a:lnRef idx="1">
            <a:schemeClr val="accent5"/>
          </a:lnRef>
          <a:fillRef idx="2">
            <a:schemeClr val="accent5"/>
          </a:fillRef>
          <a:effectRef idx="1">
            <a:schemeClr val="accent5"/>
          </a:effectRef>
          <a:fontRef idx="minor">
            <a:schemeClr val="dk1"/>
          </a:fontRef>
        </p:style>
        <p:txBody>
          <a:bodyPr anchor="ctr"/>
          <a:lstStyle/>
          <a:p>
            <a:pPr algn="just">
              <a:defRPr/>
            </a:pPr>
            <a:r>
              <a:rPr lang="ru-RU" sz="1100" b="1" dirty="0">
                <a:solidFill>
                  <a:schemeClr val="bg1"/>
                </a:solidFill>
              </a:rPr>
              <a:t>Внематочная беременность </a:t>
            </a:r>
          </a:p>
        </p:txBody>
      </p:sp>
      <p:cxnSp>
        <p:nvCxnSpPr>
          <p:cNvPr id="18467" name="Прямая со стрелкой 92"/>
          <p:cNvCxnSpPr>
            <a:cxnSpLocks noChangeShapeType="1"/>
            <a:stCxn id="42052" idx="2"/>
            <a:endCxn id="91" idx="0"/>
          </p:cNvCxnSpPr>
          <p:nvPr/>
        </p:nvCxnSpPr>
        <p:spPr bwMode="auto">
          <a:xfrm>
            <a:off x="673100" y="2725738"/>
            <a:ext cx="15875" cy="473075"/>
          </a:xfrm>
          <a:prstGeom prst="straightConnector1">
            <a:avLst/>
          </a:prstGeom>
          <a:noFill/>
          <a:ln w="9525">
            <a:solidFill>
              <a:schemeClr val="tx1"/>
            </a:solidFill>
            <a:round/>
            <a:headEnd/>
            <a:tailEnd type="triangle" w="med" len="med"/>
          </a:ln>
        </p:spPr>
      </p:cxnSp>
      <p:cxnSp>
        <p:nvCxnSpPr>
          <p:cNvPr id="18468" name="Прямая со стрелкой 94"/>
          <p:cNvCxnSpPr>
            <a:cxnSpLocks noChangeShapeType="1"/>
          </p:cNvCxnSpPr>
          <p:nvPr/>
        </p:nvCxnSpPr>
        <p:spPr bwMode="auto">
          <a:xfrm flipH="1">
            <a:off x="2411760" y="548680"/>
            <a:ext cx="1076722" cy="244624"/>
          </a:xfrm>
          <a:prstGeom prst="straightConnector1">
            <a:avLst/>
          </a:prstGeom>
          <a:noFill/>
          <a:ln w="9525">
            <a:solidFill>
              <a:schemeClr val="tx1"/>
            </a:solidFill>
            <a:round/>
            <a:headEnd/>
            <a:tailEnd type="triangle" w="med" len="med"/>
          </a:ln>
        </p:spPr>
      </p:cxnSp>
      <p:sp>
        <p:nvSpPr>
          <p:cNvPr id="115" name="Text Box 76"/>
          <p:cNvSpPr txBox="1">
            <a:spLocks noChangeArrowheads="1"/>
          </p:cNvSpPr>
          <p:nvPr/>
        </p:nvSpPr>
        <p:spPr bwMode="auto">
          <a:xfrm>
            <a:off x="3921125" y="3036888"/>
            <a:ext cx="4197350" cy="395287"/>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tabLst>
                <a:tab pos="982663" algn="l"/>
              </a:tabLst>
              <a:defRPr/>
            </a:pPr>
            <a:r>
              <a:rPr lang="ru-RU" sz="1400" dirty="0">
                <a:solidFill>
                  <a:schemeClr val="tx2">
                    <a:lumMod val="25000"/>
                  </a:schemeClr>
                </a:solidFill>
                <a:latin typeface="Times New Roman" panose="02020603050405020304" pitchFamily="18" charset="0"/>
                <a:cs typeface="Times New Roman" panose="02020603050405020304" pitchFamily="18" charset="0"/>
              </a:rPr>
              <a:t>Клинико-лабораторное исследование</a:t>
            </a:r>
            <a:endParaRPr lang="ru-RU" sz="1400" dirty="0">
              <a:solidFill>
                <a:schemeClr val="tx2">
                  <a:lumMod val="25000"/>
                </a:schemeClr>
              </a:solidFill>
            </a:endParaRPr>
          </a:p>
        </p:txBody>
      </p:sp>
      <p:sp>
        <p:nvSpPr>
          <p:cNvPr id="122" name="Text Box 106"/>
          <p:cNvSpPr txBox="1">
            <a:spLocks noChangeArrowheads="1"/>
          </p:cNvSpPr>
          <p:nvPr/>
        </p:nvSpPr>
        <p:spPr bwMode="auto">
          <a:xfrm>
            <a:off x="3238500" y="2139950"/>
            <a:ext cx="1333500" cy="541338"/>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ru-RU" sz="1400" b="1" dirty="0">
                <a:solidFill>
                  <a:srgbClr val="FF0000"/>
                </a:solidFill>
                <a:cs typeface="Times New Roman" pitchFamily="18" charset="0"/>
              </a:rPr>
              <a:t>ИМТ &lt; 17,5 (-</a:t>
            </a:r>
            <a:r>
              <a:rPr lang="ru-RU" sz="1400" b="1" dirty="0">
                <a:solidFill>
                  <a:srgbClr val="FF0000"/>
                </a:solidFill>
              </a:rPr>
              <a:t>2</a:t>
            </a:r>
            <a:r>
              <a:rPr lang="en-US" sz="1400" b="1" dirty="0">
                <a:solidFill>
                  <a:srgbClr val="FF0000"/>
                </a:solidFill>
              </a:rPr>
              <a:t>,0 SDS</a:t>
            </a:r>
            <a:r>
              <a:rPr lang="ru-RU" sz="1400" b="1" dirty="0">
                <a:solidFill>
                  <a:srgbClr val="FF0000"/>
                </a:solidFill>
              </a:rPr>
              <a:t>)</a:t>
            </a:r>
          </a:p>
        </p:txBody>
      </p:sp>
      <p:sp>
        <p:nvSpPr>
          <p:cNvPr id="123" name="Text Box 103"/>
          <p:cNvSpPr txBox="1">
            <a:spLocks noChangeArrowheads="1"/>
          </p:cNvSpPr>
          <p:nvPr/>
        </p:nvSpPr>
        <p:spPr bwMode="auto">
          <a:xfrm>
            <a:off x="2844800" y="3497263"/>
            <a:ext cx="2014538" cy="1136650"/>
          </a:xfrm>
          <a:prstGeom prst="roundRect">
            <a:avLst/>
          </a:prstGeom>
          <a:ln>
            <a:solidFill>
              <a:schemeClr val="tx1">
                <a:lumMod val="50000"/>
              </a:schemeClr>
            </a:solidFill>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400">
                <a:solidFill>
                  <a:srgbClr val="002952"/>
                </a:solidFill>
                <a:cs typeface="Times New Roman" pitchFamily="18" charset="0"/>
              </a:rPr>
              <a:t>выявление признаков расстройств пищевого поведения</a:t>
            </a:r>
            <a:endParaRPr lang="ru-RU" sz="1400">
              <a:solidFill>
                <a:srgbClr val="002952"/>
              </a:solidFill>
            </a:endParaRPr>
          </a:p>
        </p:txBody>
      </p:sp>
      <p:sp>
        <p:nvSpPr>
          <p:cNvPr id="124" name="Text Box 102"/>
          <p:cNvSpPr txBox="1">
            <a:spLocks noChangeArrowheads="1"/>
          </p:cNvSpPr>
          <p:nvPr/>
        </p:nvSpPr>
        <p:spPr bwMode="auto">
          <a:xfrm>
            <a:off x="450850" y="3960813"/>
            <a:ext cx="2286000" cy="428625"/>
          </a:xfrm>
          <a:prstGeom prst="roundRect">
            <a:avLst/>
          </a:prstGeom>
          <a:ln>
            <a:solidFill>
              <a:schemeClr val="tx1">
                <a:lumMod val="50000"/>
              </a:schemeClr>
            </a:solidFill>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400" dirty="0">
                <a:solidFill>
                  <a:srgbClr val="002952"/>
                </a:solidFill>
                <a:cs typeface="Times New Roman" pitchFamily="18" charset="0"/>
              </a:rPr>
              <a:t>Консультация психиатра</a:t>
            </a:r>
            <a:endParaRPr lang="ru-RU" sz="1400" dirty="0">
              <a:solidFill>
                <a:srgbClr val="002952"/>
              </a:solidFill>
            </a:endParaRPr>
          </a:p>
        </p:txBody>
      </p:sp>
      <p:sp>
        <p:nvSpPr>
          <p:cNvPr id="126" name="AutoShape 100"/>
          <p:cNvSpPr>
            <a:spLocks noChangeArrowheads="1"/>
          </p:cNvSpPr>
          <p:nvPr/>
        </p:nvSpPr>
        <p:spPr bwMode="auto">
          <a:xfrm>
            <a:off x="419100" y="4546600"/>
            <a:ext cx="2317750" cy="5715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ru-RU" sz="1200" dirty="0">
                <a:solidFill>
                  <a:srgbClr val="002952"/>
                </a:solidFill>
                <a:cs typeface="Times New Roman" pitchFamily="18" charset="0"/>
              </a:rPr>
              <a:t>Диагноз «Нервная </a:t>
            </a:r>
            <a:r>
              <a:rPr lang="ru-RU" sz="1200" dirty="0" err="1">
                <a:solidFill>
                  <a:srgbClr val="002952"/>
                </a:solidFill>
                <a:cs typeface="Times New Roman" pitchFamily="18" charset="0"/>
              </a:rPr>
              <a:t>анорексия</a:t>
            </a:r>
            <a:r>
              <a:rPr lang="ru-RU" sz="1200" dirty="0">
                <a:solidFill>
                  <a:srgbClr val="002952"/>
                </a:solidFill>
                <a:cs typeface="Times New Roman" pitchFamily="18" charset="0"/>
              </a:rPr>
              <a:t>» </a:t>
            </a:r>
            <a:r>
              <a:rPr lang="ru-RU" sz="1200" dirty="0">
                <a:solidFill>
                  <a:srgbClr val="002060"/>
                </a:solidFill>
                <a:cs typeface="Times New Roman" pitchFamily="18" charset="0"/>
              </a:rPr>
              <a:t>подтвержден</a:t>
            </a:r>
            <a:endParaRPr lang="ru-RU" dirty="0">
              <a:solidFill>
                <a:srgbClr val="002060"/>
              </a:solidFill>
            </a:endParaRPr>
          </a:p>
        </p:txBody>
      </p:sp>
      <p:sp>
        <p:nvSpPr>
          <p:cNvPr id="127" name="AutoShape 100"/>
          <p:cNvSpPr>
            <a:spLocks noChangeArrowheads="1"/>
          </p:cNvSpPr>
          <p:nvPr/>
        </p:nvSpPr>
        <p:spPr bwMode="auto">
          <a:xfrm>
            <a:off x="400050" y="5294313"/>
            <a:ext cx="2336800" cy="5715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ru-RU" sz="1200" dirty="0">
                <a:solidFill>
                  <a:srgbClr val="002060"/>
                </a:solidFill>
                <a:cs typeface="Times New Roman" pitchFamily="18" charset="0"/>
              </a:rPr>
              <a:t>Диагноз «Нервная </a:t>
            </a:r>
            <a:r>
              <a:rPr lang="ru-RU" sz="1200" dirty="0" err="1">
                <a:solidFill>
                  <a:srgbClr val="002060"/>
                </a:solidFill>
                <a:cs typeface="Times New Roman" pitchFamily="18" charset="0"/>
              </a:rPr>
              <a:t>анорексия</a:t>
            </a:r>
            <a:r>
              <a:rPr lang="ru-RU" sz="1200" dirty="0">
                <a:solidFill>
                  <a:srgbClr val="002060"/>
                </a:solidFill>
                <a:cs typeface="Times New Roman" pitchFamily="18" charset="0"/>
              </a:rPr>
              <a:t>» исключен</a:t>
            </a:r>
            <a:endParaRPr lang="ru-RU" dirty="0">
              <a:solidFill>
                <a:srgbClr val="002060"/>
              </a:solidFill>
            </a:endParaRPr>
          </a:p>
        </p:txBody>
      </p:sp>
      <p:sp>
        <p:nvSpPr>
          <p:cNvPr id="129" name="AutoShape 100"/>
          <p:cNvSpPr>
            <a:spLocks noChangeArrowheads="1"/>
          </p:cNvSpPr>
          <p:nvPr/>
        </p:nvSpPr>
        <p:spPr bwMode="auto">
          <a:xfrm>
            <a:off x="400050" y="6018213"/>
            <a:ext cx="2381250" cy="5715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anchor="ctr"/>
          <a:lstStyle/>
          <a:p>
            <a:pPr algn="ctr">
              <a:defRPr/>
            </a:pPr>
            <a:r>
              <a:rPr lang="ru-RU" sz="1200" dirty="0">
                <a:solidFill>
                  <a:srgbClr val="002060"/>
                </a:solidFill>
                <a:cs typeface="Times New Roman" pitchFamily="18" charset="0"/>
              </a:rPr>
              <a:t>Диагноз «Нервная </a:t>
            </a:r>
            <a:r>
              <a:rPr lang="ru-RU" sz="1200" dirty="0" err="1">
                <a:solidFill>
                  <a:srgbClr val="002060"/>
                </a:solidFill>
                <a:cs typeface="Times New Roman" pitchFamily="18" charset="0"/>
              </a:rPr>
              <a:t>анорексия</a:t>
            </a:r>
            <a:r>
              <a:rPr lang="ru-RU" sz="1200" dirty="0">
                <a:solidFill>
                  <a:srgbClr val="002060"/>
                </a:solidFill>
                <a:cs typeface="Times New Roman" pitchFamily="18" charset="0"/>
              </a:rPr>
              <a:t>» сомнителен</a:t>
            </a:r>
            <a:endParaRPr lang="ru-RU" dirty="0">
              <a:solidFill>
                <a:srgbClr val="002060"/>
              </a:solidFill>
            </a:endParaRPr>
          </a:p>
        </p:txBody>
      </p:sp>
      <p:cxnSp>
        <p:nvCxnSpPr>
          <p:cNvPr id="44" name="Прямая соединительная линия 43"/>
          <p:cNvCxnSpPr/>
          <p:nvPr/>
        </p:nvCxnSpPr>
        <p:spPr>
          <a:xfrm flipH="1">
            <a:off x="152400" y="4214813"/>
            <a:ext cx="247650" cy="0"/>
          </a:xfrm>
          <a:prstGeom prst="line">
            <a:avLst/>
          </a:prstGeom>
        </p:spPr>
        <p:style>
          <a:lnRef idx="1">
            <a:schemeClr val="accent1"/>
          </a:lnRef>
          <a:fillRef idx="0">
            <a:schemeClr val="accent1"/>
          </a:fillRef>
          <a:effectRef idx="0">
            <a:schemeClr val="accent1"/>
          </a:effectRef>
          <a:fontRef idx="minor">
            <a:schemeClr val="tx1"/>
          </a:fontRef>
        </p:style>
      </p:cxnSp>
      <p:sp>
        <p:nvSpPr>
          <p:cNvPr id="155" name="Text Box 106"/>
          <p:cNvSpPr txBox="1">
            <a:spLocks noChangeArrowheads="1"/>
          </p:cNvSpPr>
          <p:nvPr/>
        </p:nvSpPr>
        <p:spPr bwMode="auto">
          <a:xfrm>
            <a:off x="5035550" y="2168525"/>
            <a:ext cx="1333500" cy="541338"/>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400" b="1">
                <a:solidFill>
                  <a:srgbClr val="FF0000"/>
                </a:solidFill>
                <a:cs typeface="Times New Roman" pitchFamily="18" charset="0"/>
              </a:rPr>
              <a:t>ИМТ </a:t>
            </a:r>
            <a:r>
              <a:rPr lang="en-US" sz="1400" b="1">
                <a:solidFill>
                  <a:srgbClr val="FF0000"/>
                </a:solidFill>
              </a:rPr>
              <a:t>N</a:t>
            </a:r>
            <a:endParaRPr lang="ru-RU" sz="1400" b="1">
              <a:solidFill>
                <a:srgbClr val="FF0000"/>
              </a:solidFill>
            </a:endParaRPr>
          </a:p>
        </p:txBody>
      </p:sp>
      <p:sp>
        <p:nvSpPr>
          <p:cNvPr id="159" name="Text Box 106"/>
          <p:cNvSpPr txBox="1">
            <a:spLocks noChangeArrowheads="1"/>
          </p:cNvSpPr>
          <p:nvPr/>
        </p:nvSpPr>
        <p:spPr bwMode="auto">
          <a:xfrm>
            <a:off x="7204075" y="2184400"/>
            <a:ext cx="1335088" cy="541338"/>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sz="1400" b="1" dirty="0">
              <a:solidFill>
                <a:srgbClr val="FF0000"/>
              </a:solidFill>
              <a:cs typeface="Times New Roman" pitchFamily="18" charset="0"/>
            </a:endParaRPr>
          </a:p>
          <a:p>
            <a:pPr algn="ctr">
              <a:defRPr/>
            </a:pPr>
            <a:r>
              <a:rPr lang="ru-RU" sz="1400" b="1" dirty="0">
                <a:solidFill>
                  <a:srgbClr val="FF0000"/>
                </a:solidFill>
                <a:cs typeface="Times New Roman" pitchFamily="18" charset="0"/>
              </a:rPr>
              <a:t>ИМТ &gt;</a:t>
            </a:r>
            <a:r>
              <a:rPr lang="en-US" sz="1400" b="1" dirty="0">
                <a:solidFill>
                  <a:srgbClr val="FF0000"/>
                </a:solidFill>
              </a:rPr>
              <a:t>+</a:t>
            </a:r>
            <a:r>
              <a:rPr lang="ru-RU" sz="1400" b="1" dirty="0">
                <a:solidFill>
                  <a:srgbClr val="FF0000"/>
                </a:solidFill>
              </a:rPr>
              <a:t>1</a:t>
            </a:r>
            <a:r>
              <a:rPr lang="en-US" sz="1400" b="1" dirty="0">
                <a:solidFill>
                  <a:srgbClr val="FF0000"/>
                </a:solidFill>
              </a:rPr>
              <a:t>,0 SDS </a:t>
            </a:r>
            <a:r>
              <a:rPr lang="ru-RU" sz="1400" b="1" dirty="0">
                <a:solidFill>
                  <a:srgbClr val="FF0000"/>
                </a:solidFill>
              </a:rPr>
              <a:t>ИМТ</a:t>
            </a:r>
          </a:p>
          <a:p>
            <a:pPr algn="ctr">
              <a:defRPr/>
            </a:pPr>
            <a:endParaRPr lang="ru-RU" sz="1400" b="1" dirty="0">
              <a:solidFill>
                <a:srgbClr val="FF0000"/>
              </a:solidFill>
            </a:endParaRPr>
          </a:p>
        </p:txBody>
      </p:sp>
      <p:sp>
        <p:nvSpPr>
          <p:cNvPr id="164" name="Стрелка вниз 163"/>
          <p:cNvSpPr/>
          <p:nvPr/>
        </p:nvSpPr>
        <p:spPr>
          <a:xfrm>
            <a:off x="5532438" y="2703513"/>
            <a:ext cx="357187" cy="366712"/>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accent6"/>
              </a:solidFill>
            </a:endParaRPr>
          </a:p>
        </p:txBody>
      </p:sp>
      <p:sp>
        <p:nvSpPr>
          <p:cNvPr id="174" name="Text Box 56"/>
          <p:cNvSpPr txBox="1">
            <a:spLocks noChangeArrowheads="1"/>
          </p:cNvSpPr>
          <p:nvPr/>
        </p:nvSpPr>
        <p:spPr bwMode="auto">
          <a:xfrm>
            <a:off x="5914232" y="4321175"/>
            <a:ext cx="863600" cy="431800"/>
          </a:xfrm>
          <a:prstGeom prst="ellipse">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ru-RU" sz="1200" dirty="0">
                <a:solidFill>
                  <a:srgbClr val="FF0000"/>
                </a:solidFill>
                <a:cs typeface="Times New Roman" pitchFamily="18" charset="0"/>
              </a:rPr>
              <a:t>ЛГ,ФС</a:t>
            </a:r>
            <a:r>
              <a:rPr lang="ru-RU" sz="1200" b="1" dirty="0">
                <a:solidFill>
                  <a:srgbClr val="FF0000"/>
                </a:solidFill>
                <a:cs typeface="Times New Roman" pitchFamily="18" charset="0"/>
              </a:rPr>
              <a:t>Г</a:t>
            </a:r>
          </a:p>
        </p:txBody>
      </p:sp>
      <p:sp>
        <p:nvSpPr>
          <p:cNvPr id="175" name="Text Box 56"/>
          <p:cNvSpPr txBox="1">
            <a:spLocks noChangeArrowheads="1"/>
          </p:cNvSpPr>
          <p:nvPr/>
        </p:nvSpPr>
        <p:spPr bwMode="auto">
          <a:xfrm>
            <a:off x="5517387" y="4838700"/>
            <a:ext cx="720725" cy="431800"/>
          </a:xfrm>
          <a:prstGeom prst="ellipse">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ru-RU" sz="1200" dirty="0">
                <a:solidFill>
                  <a:srgbClr val="FF0000"/>
                </a:solidFill>
                <a:cs typeface="Times New Roman" pitchFamily="18" charset="0"/>
              </a:rPr>
              <a:t>ТТГ</a:t>
            </a:r>
          </a:p>
        </p:txBody>
      </p:sp>
      <p:sp>
        <p:nvSpPr>
          <p:cNvPr id="176" name="Text Box 56"/>
          <p:cNvSpPr txBox="1">
            <a:spLocks noChangeArrowheads="1"/>
          </p:cNvSpPr>
          <p:nvPr/>
        </p:nvSpPr>
        <p:spPr bwMode="auto">
          <a:xfrm>
            <a:off x="5170488" y="5796107"/>
            <a:ext cx="719137" cy="431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ru-RU" sz="1200" b="1" dirty="0">
                <a:solidFill>
                  <a:srgbClr val="FF0000"/>
                </a:solidFill>
                <a:cs typeface="Times New Roman" pitchFamily="18" charset="0"/>
              </a:rPr>
              <a:t>АКТГ</a:t>
            </a:r>
          </a:p>
        </p:txBody>
      </p:sp>
      <p:sp>
        <p:nvSpPr>
          <p:cNvPr id="177" name="Line 18"/>
          <p:cNvSpPr>
            <a:spLocks noChangeShapeType="1"/>
          </p:cNvSpPr>
          <p:nvPr/>
        </p:nvSpPr>
        <p:spPr bwMode="auto">
          <a:xfrm flipH="1" flipV="1">
            <a:off x="2781300" y="5621338"/>
            <a:ext cx="2254250" cy="7937"/>
          </a:xfrm>
          <a:prstGeom prst="line">
            <a:avLst/>
          </a:prstGeom>
          <a:noFill/>
          <a:ln w="9525">
            <a:solidFill>
              <a:schemeClr val="tx1"/>
            </a:solidFill>
            <a:round/>
            <a:headEnd/>
            <a:tailEnd/>
          </a:ln>
        </p:spPr>
        <p:txBody>
          <a:bodyPr/>
          <a:lstStyle/>
          <a:p>
            <a:pPr>
              <a:defRPr/>
            </a:pPr>
            <a:endParaRPr lang="ru-RU">
              <a:solidFill>
                <a:schemeClr val="bg1"/>
              </a:solidFill>
              <a:latin typeface="+mn-lt"/>
              <a:cs typeface="+mn-cs"/>
            </a:endParaRPr>
          </a:p>
        </p:txBody>
      </p:sp>
      <p:sp>
        <p:nvSpPr>
          <p:cNvPr id="178" name="Text Box 56"/>
          <p:cNvSpPr txBox="1">
            <a:spLocks noChangeArrowheads="1"/>
          </p:cNvSpPr>
          <p:nvPr/>
        </p:nvSpPr>
        <p:spPr bwMode="auto">
          <a:xfrm>
            <a:off x="5080223" y="4311651"/>
            <a:ext cx="720725" cy="431800"/>
          </a:xfrm>
          <a:prstGeom prst="ellipse">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dirty="0" err="1">
                <a:solidFill>
                  <a:srgbClr val="FF0000"/>
                </a:solidFill>
                <a:ea typeface="Times New Roman" pitchFamily="18" charset="0"/>
              </a:rPr>
              <a:t>Prol</a:t>
            </a:r>
            <a:endParaRPr lang="ru-RU" sz="1200" dirty="0">
              <a:solidFill>
                <a:srgbClr val="FF0000"/>
              </a:solidFill>
              <a:ea typeface="Times New Roman" pitchFamily="18" charset="0"/>
            </a:endParaRPr>
          </a:p>
        </p:txBody>
      </p:sp>
      <p:sp>
        <p:nvSpPr>
          <p:cNvPr id="179" name="Line 18"/>
          <p:cNvSpPr>
            <a:spLocks noChangeShapeType="1"/>
          </p:cNvSpPr>
          <p:nvPr/>
        </p:nvSpPr>
        <p:spPr bwMode="auto">
          <a:xfrm flipH="1" flipV="1">
            <a:off x="2736850" y="4845050"/>
            <a:ext cx="2298700" cy="17463"/>
          </a:xfrm>
          <a:prstGeom prst="line">
            <a:avLst/>
          </a:prstGeom>
          <a:noFill/>
          <a:ln w="9525">
            <a:solidFill>
              <a:schemeClr val="tx1"/>
            </a:solidFill>
            <a:round/>
            <a:headEnd/>
            <a:tailEnd/>
          </a:ln>
        </p:spPr>
        <p:txBody>
          <a:bodyPr/>
          <a:lstStyle/>
          <a:p>
            <a:pPr>
              <a:defRPr/>
            </a:pPr>
            <a:endParaRPr lang="ru-RU">
              <a:solidFill>
                <a:schemeClr val="bg1"/>
              </a:solidFill>
              <a:latin typeface="+mn-lt"/>
              <a:cs typeface="+mn-cs"/>
            </a:endParaRPr>
          </a:p>
        </p:txBody>
      </p:sp>
      <p:sp>
        <p:nvSpPr>
          <p:cNvPr id="183" name="Стрелка вниз 182"/>
          <p:cNvSpPr/>
          <p:nvPr/>
        </p:nvSpPr>
        <p:spPr>
          <a:xfrm>
            <a:off x="3238500" y="2703513"/>
            <a:ext cx="444500" cy="71755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accent6"/>
              </a:solidFill>
            </a:endParaRPr>
          </a:p>
        </p:txBody>
      </p:sp>
      <p:sp>
        <p:nvSpPr>
          <p:cNvPr id="184" name="Text Box 56"/>
          <p:cNvSpPr txBox="1">
            <a:spLocks noChangeArrowheads="1"/>
          </p:cNvSpPr>
          <p:nvPr/>
        </p:nvSpPr>
        <p:spPr bwMode="auto">
          <a:xfrm>
            <a:off x="5094155" y="5277644"/>
            <a:ext cx="720725" cy="431800"/>
          </a:xfrm>
          <a:prstGeom prst="ellipse">
            <a:avLst/>
          </a:prstGeom>
          <a:solidFill>
            <a:schemeClr val="accent2">
              <a:lumMod val="60000"/>
              <a:lumOff val="40000"/>
            </a:schemeClr>
          </a:solidFill>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ru-RU" sz="1200" dirty="0">
                <a:solidFill>
                  <a:srgbClr val="FF0000"/>
                </a:solidFill>
                <a:cs typeface="Times New Roman" pitchFamily="18" charset="0"/>
              </a:rPr>
              <a:t>Э2</a:t>
            </a:r>
          </a:p>
        </p:txBody>
      </p:sp>
      <p:sp>
        <p:nvSpPr>
          <p:cNvPr id="187" name="Text Box 56"/>
          <p:cNvSpPr txBox="1">
            <a:spLocks noChangeArrowheads="1"/>
          </p:cNvSpPr>
          <p:nvPr/>
        </p:nvSpPr>
        <p:spPr bwMode="auto">
          <a:xfrm>
            <a:off x="6049571" y="5304631"/>
            <a:ext cx="720725" cy="433388"/>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dirty="0" err="1">
                <a:solidFill>
                  <a:srgbClr val="FF0000"/>
                </a:solidFill>
                <a:ea typeface="Times New Roman" pitchFamily="18" charset="0"/>
              </a:rPr>
              <a:t>Ts</a:t>
            </a:r>
            <a:endParaRPr lang="ru-RU" sz="1200" dirty="0">
              <a:solidFill>
                <a:srgbClr val="FF0000"/>
              </a:solidFill>
              <a:ea typeface="Times New Roman" pitchFamily="18" charset="0"/>
            </a:endParaRPr>
          </a:p>
        </p:txBody>
      </p:sp>
      <p:sp>
        <p:nvSpPr>
          <p:cNvPr id="189" name="Text Box 56"/>
          <p:cNvSpPr txBox="1">
            <a:spLocks noChangeArrowheads="1"/>
          </p:cNvSpPr>
          <p:nvPr/>
        </p:nvSpPr>
        <p:spPr bwMode="auto">
          <a:xfrm>
            <a:off x="7107237" y="4293216"/>
            <a:ext cx="719137" cy="431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dirty="0" err="1">
                <a:solidFill>
                  <a:srgbClr val="FF0000"/>
                </a:solidFill>
                <a:ea typeface="Times New Roman" pitchFamily="18" charset="0"/>
              </a:rPr>
              <a:t>Cort</a:t>
            </a:r>
            <a:endParaRPr lang="ru-RU" sz="1200" dirty="0">
              <a:solidFill>
                <a:srgbClr val="FF0000"/>
              </a:solidFill>
              <a:ea typeface="Times New Roman" pitchFamily="18" charset="0"/>
            </a:endParaRPr>
          </a:p>
        </p:txBody>
      </p:sp>
      <p:sp>
        <p:nvSpPr>
          <p:cNvPr id="190" name="Text Box 56"/>
          <p:cNvSpPr txBox="1">
            <a:spLocks noChangeArrowheads="1"/>
          </p:cNvSpPr>
          <p:nvPr/>
        </p:nvSpPr>
        <p:spPr bwMode="auto">
          <a:xfrm>
            <a:off x="7166645" y="4843999"/>
            <a:ext cx="720725" cy="431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en-US" sz="1200">
                <a:solidFill>
                  <a:srgbClr val="FF0000"/>
                </a:solidFill>
                <a:cs typeface="Times New Roman" pitchFamily="18" charset="0"/>
              </a:rPr>
              <a:t>17</a:t>
            </a:r>
            <a:r>
              <a:rPr lang="ru-RU" sz="1200">
                <a:solidFill>
                  <a:srgbClr val="FF0000"/>
                </a:solidFill>
                <a:cs typeface="Times New Roman" pitchFamily="18" charset="0"/>
              </a:rPr>
              <a:t>ГОП</a:t>
            </a:r>
          </a:p>
        </p:txBody>
      </p:sp>
      <p:sp>
        <p:nvSpPr>
          <p:cNvPr id="191" name="Text Box 56"/>
          <p:cNvSpPr txBox="1">
            <a:spLocks noChangeArrowheads="1"/>
          </p:cNvSpPr>
          <p:nvPr/>
        </p:nvSpPr>
        <p:spPr bwMode="auto">
          <a:xfrm>
            <a:off x="8062913" y="4845844"/>
            <a:ext cx="720725" cy="431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ru-RU" sz="1200" dirty="0" err="1">
                <a:solidFill>
                  <a:srgbClr val="FF0000"/>
                </a:solidFill>
                <a:cs typeface="Times New Roman" pitchFamily="18" charset="0"/>
              </a:rPr>
              <a:t>ДГЭАс</a:t>
            </a:r>
            <a:endParaRPr lang="ru-RU" sz="1200" dirty="0">
              <a:solidFill>
                <a:srgbClr val="FF0000"/>
              </a:solidFill>
              <a:cs typeface="Times New Roman" pitchFamily="18" charset="0"/>
            </a:endParaRPr>
          </a:p>
        </p:txBody>
      </p:sp>
      <p:sp>
        <p:nvSpPr>
          <p:cNvPr id="194" name="Text Box 56"/>
          <p:cNvSpPr txBox="1">
            <a:spLocks noChangeArrowheads="1"/>
          </p:cNvSpPr>
          <p:nvPr/>
        </p:nvSpPr>
        <p:spPr bwMode="auto">
          <a:xfrm>
            <a:off x="7923213" y="4291628"/>
            <a:ext cx="860425" cy="433388"/>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ru-RU" sz="1200" dirty="0">
                <a:solidFill>
                  <a:srgbClr val="FF0000"/>
                </a:solidFill>
                <a:cs typeface="Times New Roman" pitchFamily="18" charset="0"/>
              </a:rPr>
              <a:t>Лептин</a:t>
            </a:r>
          </a:p>
        </p:txBody>
      </p:sp>
      <p:sp>
        <p:nvSpPr>
          <p:cNvPr id="196" name="Text Box 56"/>
          <p:cNvSpPr txBox="1">
            <a:spLocks noChangeArrowheads="1"/>
          </p:cNvSpPr>
          <p:nvPr/>
        </p:nvSpPr>
        <p:spPr bwMode="auto">
          <a:xfrm>
            <a:off x="6919912" y="5405438"/>
            <a:ext cx="720725" cy="431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ru-RU" sz="1200" dirty="0">
                <a:solidFill>
                  <a:srgbClr val="FF0000"/>
                </a:solidFill>
                <a:cs typeface="Times New Roman" pitchFamily="18" charset="0"/>
              </a:rPr>
              <a:t>АМГ</a:t>
            </a:r>
          </a:p>
        </p:txBody>
      </p:sp>
      <p:sp>
        <p:nvSpPr>
          <p:cNvPr id="197" name="Text Box 56"/>
          <p:cNvSpPr txBox="1">
            <a:spLocks noChangeArrowheads="1"/>
          </p:cNvSpPr>
          <p:nvPr/>
        </p:nvSpPr>
        <p:spPr bwMode="auto">
          <a:xfrm>
            <a:off x="6097722" y="5822156"/>
            <a:ext cx="966787" cy="431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ru-RU" sz="1200" dirty="0" err="1">
                <a:solidFill>
                  <a:srgbClr val="FF0000"/>
                </a:solidFill>
                <a:cs typeface="Times New Roman" pitchFamily="18" charset="0"/>
              </a:rPr>
              <a:t>Ингибин</a:t>
            </a:r>
            <a:r>
              <a:rPr lang="ru-RU" sz="1200" dirty="0">
                <a:solidFill>
                  <a:srgbClr val="FF0000"/>
                </a:solidFill>
                <a:cs typeface="Times New Roman" pitchFamily="18" charset="0"/>
              </a:rPr>
              <a:t> В</a:t>
            </a:r>
          </a:p>
        </p:txBody>
      </p:sp>
      <p:sp>
        <p:nvSpPr>
          <p:cNvPr id="201" name="Text Box 72"/>
          <p:cNvSpPr txBox="1">
            <a:spLocks noChangeArrowheads="1"/>
          </p:cNvSpPr>
          <p:nvPr/>
        </p:nvSpPr>
        <p:spPr bwMode="auto">
          <a:xfrm>
            <a:off x="8018463" y="3673475"/>
            <a:ext cx="882650" cy="479425"/>
          </a:xfrm>
          <a:prstGeom prst="roundRect">
            <a:avLst/>
          </a:prstGeom>
          <a:solidFill>
            <a:schemeClr val="tx2">
              <a:lumMod val="90000"/>
            </a:schemeClr>
          </a:solidFill>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200" b="1" dirty="0">
                <a:solidFill>
                  <a:schemeClr val="bg2">
                    <a:lumMod val="50000"/>
                  </a:schemeClr>
                </a:solidFill>
                <a:cs typeface="Times New Roman" pitchFamily="18" charset="0"/>
              </a:rPr>
              <a:t>МРТ</a:t>
            </a:r>
          </a:p>
        </p:txBody>
      </p:sp>
    </p:spTree>
    <p:extLst>
      <p:ext uri="{BB962C8B-B14F-4D97-AF65-F5344CB8AC3E}">
        <p14:creationId xmlns:p14="http://schemas.microsoft.com/office/powerpoint/2010/main" val="369900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2000" fill="hold"/>
                                        <p:tgtEl>
                                          <p:spTgt spid="122"/>
                                        </p:tgtEl>
                                        <p:attrNameLst>
                                          <p:attrName>style.visibility</p:attrName>
                                        </p:attrNameLst>
                                      </p:cBhvr>
                                      <p:tavLst>
                                        <p:tav tm="0">
                                          <p:val>
                                            <p:strVal val="hidden"/>
                                          </p:val>
                                        </p:tav>
                                        <p:tav tm="50000">
                                          <p:val>
                                            <p:strVal val="visible"/>
                                          </p:val>
                                        </p:tav>
                                      </p:tavLst>
                                    </p:anim>
                                  </p:childTnLst>
                                </p:cTn>
                              </p:par>
                              <p:par>
                                <p:cTn id="7" presetID="35" presetClass="emph" presetSubtype="0" fill="hold" grpId="0" nodeType="withEffect">
                                  <p:stCondLst>
                                    <p:cond delay="0"/>
                                  </p:stCondLst>
                                  <p:childTnLst>
                                    <p:anim calcmode="discrete" valueType="str">
                                      <p:cBhvr>
                                        <p:cTn id="8" dur="2000" fill="hold"/>
                                        <p:tgtEl>
                                          <p:spTgt spid="155"/>
                                        </p:tgtEl>
                                        <p:attrNameLst>
                                          <p:attrName>style.visibility</p:attrName>
                                        </p:attrNameLst>
                                      </p:cBhvr>
                                      <p:tavLst>
                                        <p:tav tm="0">
                                          <p:val>
                                            <p:strVal val="hidden"/>
                                          </p:val>
                                        </p:tav>
                                        <p:tav tm="50000">
                                          <p:val>
                                            <p:strVal val="visible"/>
                                          </p:val>
                                        </p:tav>
                                      </p:tavLst>
                                    </p:anim>
                                  </p:childTnLst>
                                </p:cTn>
                              </p:par>
                              <p:par>
                                <p:cTn id="9" presetID="35" presetClass="emph" presetSubtype="0" fill="hold" grpId="0" nodeType="withEffect">
                                  <p:stCondLst>
                                    <p:cond delay="0"/>
                                  </p:stCondLst>
                                  <p:childTnLst>
                                    <p:anim calcmode="discrete" valueType="str">
                                      <p:cBhvr>
                                        <p:cTn id="10" dur="2000" fill="hold"/>
                                        <p:tgtEl>
                                          <p:spTgt spid="15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55" grpId="0" animBg="1"/>
      <p:bldP spid="1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3864527" y="5538774"/>
            <a:ext cx="4143404" cy="1130585"/>
          </a:xfrm>
          <a:prstGeom prst="roundRect">
            <a:avLst/>
          </a:prstGeom>
          <a:gradFill flip="none" rotWithShape="1">
            <a:gsLst>
              <a:gs pos="0">
                <a:srgbClr val="F7BD19">
                  <a:shade val="30000"/>
                  <a:satMod val="115000"/>
                </a:srgbClr>
              </a:gs>
              <a:gs pos="50000">
                <a:srgbClr val="F7BD19">
                  <a:shade val="67500"/>
                  <a:satMod val="115000"/>
                </a:srgbClr>
              </a:gs>
              <a:gs pos="100000">
                <a:srgbClr val="F7BD19">
                  <a:shade val="100000"/>
                  <a:satMod val="115000"/>
                </a:srgbClr>
              </a:gs>
            </a:gsLst>
            <a:lin ang="162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grpSp>
        <p:nvGrpSpPr>
          <p:cNvPr id="4" name="Группа 18"/>
          <p:cNvGrpSpPr/>
          <p:nvPr/>
        </p:nvGrpSpPr>
        <p:grpSpPr>
          <a:xfrm>
            <a:off x="4777483" y="1108126"/>
            <a:ext cx="4284445" cy="1169551"/>
            <a:chOff x="4300419" y="906284"/>
            <a:chExt cx="4929222" cy="1734357"/>
          </a:xfrm>
          <a:solidFill>
            <a:schemeClr val="accent1">
              <a:lumMod val="40000"/>
              <a:lumOff val="60000"/>
            </a:schemeClr>
          </a:solidFill>
        </p:grpSpPr>
        <p:sp>
          <p:nvSpPr>
            <p:cNvPr id="20" name="Скругленный прямоугольник 19"/>
            <p:cNvSpPr/>
            <p:nvPr/>
          </p:nvSpPr>
          <p:spPr>
            <a:xfrm>
              <a:off x="4300419" y="906284"/>
              <a:ext cx="4929222" cy="1734357"/>
            </a:xfrm>
            <a:prstGeom prst="roundRect">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1600" dirty="0"/>
            </a:p>
          </p:txBody>
        </p:sp>
        <p:sp>
          <p:nvSpPr>
            <p:cNvPr id="21" name="Text Box 6"/>
            <p:cNvSpPr txBox="1">
              <a:spLocks noChangeArrowheads="1"/>
            </p:cNvSpPr>
            <p:nvPr/>
          </p:nvSpPr>
          <p:spPr bwMode="gray">
            <a:xfrm>
              <a:off x="4429124" y="1071546"/>
              <a:ext cx="4572032" cy="432597"/>
            </a:xfrm>
            <a:prstGeom prst="rect">
              <a:avLst/>
            </a:prstGeom>
            <a:grpFill/>
            <a:ln w="9525" algn="ctr">
              <a:noFill/>
              <a:miter lim="800000"/>
              <a:headEnd/>
              <a:tailEnd/>
            </a:ln>
            <a:effectLst/>
          </p:spPr>
          <p:txBody>
            <a:bodyPr wrap="square">
              <a:spAutoFit/>
            </a:bodyPr>
            <a:lstStyle/>
            <a:p>
              <a:pPr marL="534988" lvl="0" algn="just"/>
              <a:endParaRPr lang="ru-RU" sz="1600" b="1" dirty="0">
                <a:ln w="9525" cmpd="sng">
                  <a:solidFill>
                    <a:srgbClr val="FFFFFF"/>
                  </a:solidFill>
                  <a:prstDash val="solid"/>
                </a:ln>
                <a:solidFill>
                  <a:schemeClr val="tx1">
                    <a:lumMod val="75000"/>
                  </a:schemeClr>
                </a:solidFill>
              </a:endParaRPr>
            </a:p>
          </p:txBody>
        </p:sp>
      </p:grpSp>
      <p:sp>
        <p:nvSpPr>
          <p:cNvPr id="2" name="Oval 3"/>
          <p:cNvSpPr>
            <a:spLocks noChangeArrowheads="1"/>
          </p:cNvSpPr>
          <p:nvPr/>
        </p:nvSpPr>
        <p:spPr bwMode="gray">
          <a:xfrm>
            <a:off x="723872" y="1295384"/>
            <a:ext cx="4208168" cy="4243391"/>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w="9525">
            <a:noFill/>
            <a:round/>
            <a:headEnd/>
            <a:tailEnd/>
          </a:ln>
          <a:effectLst/>
        </p:spPr>
        <p:txBody>
          <a:bodyPr wrap="none" anchor="ctr"/>
          <a:lstStyle/>
          <a:p>
            <a:endParaRPr lang="ru-RU" dirty="0"/>
          </a:p>
        </p:txBody>
      </p:sp>
      <p:sp>
        <p:nvSpPr>
          <p:cNvPr id="3" name="Oval 4"/>
          <p:cNvSpPr>
            <a:spLocks noChangeArrowheads="1"/>
          </p:cNvSpPr>
          <p:nvPr/>
        </p:nvSpPr>
        <p:spPr bwMode="gray">
          <a:xfrm>
            <a:off x="1366814" y="2224078"/>
            <a:ext cx="2749550" cy="2746375"/>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w="9525">
            <a:noFill/>
            <a:round/>
            <a:headEnd/>
            <a:tailEnd/>
          </a:ln>
          <a:effectLst>
            <a:prstShdw prst="shdw17" dist="17961" dir="2700000">
              <a:srgbClr val="FFFFFF">
                <a:gamma/>
                <a:shade val="60000"/>
                <a:invGamma/>
              </a:srgbClr>
            </a:prstShdw>
          </a:effectLst>
        </p:spPr>
        <p:txBody>
          <a:bodyPr wrap="none" anchor="ctr"/>
          <a:lstStyle/>
          <a:p>
            <a:endParaRPr lang="ru-RU" dirty="0"/>
          </a:p>
        </p:txBody>
      </p:sp>
      <p:pic>
        <p:nvPicPr>
          <p:cNvPr id="5" name="Рисунок 4" descr="anorexia.jpg"/>
          <p:cNvPicPr>
            <a:picLocks noChangeAspect="1"/>
          </p:cNvPicPr>
          <p:nvPr/>
        </p:nvPicPr>
        <p:blipFill>
          <a:blip r:embed="rId2" cstate="print"/>
          <a:stretch>
            <a:fillRect/>
          </a:stretch>
        </p:blipFill>
        <p:spPr>
          <a:xfrm>
            <a:off x="1581128" y="2509830"/>
            <a:ext cx="2214578" cy="2158249"/>
          </a:xfrm>
          <a:prstGeom prst="ellipse">
            <a:avLst/>
          </a:prstGeom>
          <a:ln>
            <a:noFill/>
          </a:ln>
          <a:effectLst>
            <a:softEdge rad="112500"/>
          </a:effectLst>
        </p:spPr>
      </p:pic>
      <p:sp>
        <p:nvSpPr>
          <p:cNvPr id="6" name="Rectangle 2"/>
          <p:cNvSpPr txBox="1">
            <a:spLocks noChangeArrowheads="1"/>
          </p:cNvSpPr>
          <p:nvPr/>
        </p:nvSpPr>
        <p:spPr>
          <a:xfrm>
            <a:off x="1259632" y="669588"/>
            <a:ext cx="4357718" cy="412769"/>
          </a:xfrm>
          <a:prstGeom prst="rect">
            <a:avLst/>
          </a:prstGeom>
        </p:spPr>
        <p:txBody>
          <a:bodyPr>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br>
              <a:rPr lang="ru-RU" sz="1800" b="1" dirty="0"/>
            </a:br>
            <a:br>
              <a:rPr lang="ru-RU" sz="1800" b="1" dirty="0"/>
            </a:br>
            <a:br>
              <a:rPr lang="ru-RU" sz="1800" b="1" dirty="0"/>
            </a:br>
            <a:br>
              <a:rPr lang="ru-RU" sz="1800" b="1" dirty="0"/>
            </a:br>
            <a:br>
              <a:rPr lang="en-US" sz="1800" b="1" dirty="0">
                <a:effectLst>
                  <a:outerShdw blurRad="38100" dist="38100" dir="2700000" algn="tl">
                    <a:srgbClr val="FFFFFF"/>
                  </a:outerShdw>
                </a:effectLst>
                <a:cs typeface="Arial" charset="0"/>
              </a:rPr>
            </a:br>
            <a:endParaRPr lang="en-US" sz="1800" b="1" dirty="0"/>
          </a:p>
        </p:txBody>
      </p:sp>
      <p:sp>
        <p:nvSpPr>
          <p:cNvPr id="7" name="Заголовок 6"/>
          <p:cNvSpPr>
            <a:spLocks noGrp="1"/>
          </p:cNvSpPr>
          <p:nvPr>
            <p:ph type="title"/>
          </p:nvPr>
        </p:nvSpPr>
        <p:spPr>
          <a:xfrm>
            <a:off x="448971" y="129806"/>
            <a:ext cx="8229600" cy="914400"/>
          </a:xfrm>
        </p:spPr>
        <p:txBody>
          <a:bodyPr>
            <a:normAutofit/>
          </a:bodyPr>
          <a:lstStyle/>
          <a:p>
            <a:r>
              <a:rPr lang="ru-RU" sz="2400" b="1" dirty="0">
                <a:solidFill>
                  <a:schemeClr val="tx2">
                    <a:lumMod val="50000"/>
                  </a:schemeClr>
                </a:solidFill>
              </a:rPr>
              <a:t>Критерии</a:t>
            </a:r>
            <a:r>
              <a:rPr lang="en-US" sz="2400" b="1" dirty="0">
                <a:solidFill>
                  <a:schemeClr val="tx2">
                    <a:lumMod val="50000"/>
                  </a:schemeClr>
                </a:solidFill>
              </a:rPr>
              <a:t>  </a:t>
            </a:r>
            <a:r>
              <a:rPr lang="ru-RU" sz="2400" b="1" dirty="0">
                <a:solidFill>
                  <a:schemeClr val="tx2">
                    <a:lumMod val="50000"/>
                  </a:schemeClr>
                </a:solidFill>
              </a:rPr>
              <a:t>НЕРВНОЙ АНОРЕКСИИ </a:t>
            </a:r>
            <a:r>
              <a:rPr lang="ru-RU" sz="2400" dirty="0"/>
              <a:t>(</a:t>
            </a:r>
            <a:r>
              <a:rPr lang="en-US" sz="2400" dirty="0"/>
              <a:t>F 50</a:t>
            </a:r>
            <a:r>
              <a:rPr lang="ru-RU" sz="2400" dirty="0"/>
              <a:t>.0 по МКБ Х)</a:t>
            </a:r>
          </a:p>
        </p:txBody>
      </p:sp>
      <p:grpSp>
        <p:nvGrpSpPr>
          <p:cNvPr id="8" name="Group 9"/>
          <p:cNvGrpSpPr>
            <a:grpSpLocks/>
          </p:cNvGrpSpPr>
          <p:nvPr/>
        </p:nvGrpSpPr>
        <p:grpSpPr bwMode="auto">
          <a:xfrm>
            <a:off x="3382939" y="1044206"/>
            <a:ext cx="1466850" cy="1447800"/>
            <a:chOff x="708" y="2203"/>
            <a:chExt cx="751" cy="741"/>
          </a:xfrm>
        </p:grpSpPr>
        <p:sp>
          <p:nvSpPr>
            <p:cNvPr id="9" name="Oval 10"/>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p:spPr>
          <p:txBody>
            <a:bodyPr wrap="none" anchor="ctr"/>
            <a:lstStyle/>
            <a:p>
              <a:endParaRPr lang="ru-RU"/>
            </a:p>
          </p:txBody>
        </p:sp>
        <p:pic>
          <p:nvPicPr>
            <p:cNvPr id="10" name="Picture 11" descr="cir_lighteffect0"/>
            <p:cNvPicPr>
              <a:picLocks noChangeAspect="1" noChangeArrowheads="1"/>
            </p:cNvPicPr>
            <p:nvPr/>
          </p:nvPicPr>
          <p:blipFill>
            <a:blip r:embed="rId3" cstate="print">
              <a:lum bright="18000" contrast="-12000"/>
            </a:blip>
            <a:srcRect/>
            <a:stretch>
              <a:fillRect/>
            </a:stretch>
          </p:blipFill>
          <p:spPr bwMode="gray">
            <a:xfrm>
              <a:off x="708" y="2203"/>
              <a:ext cx="751" cy="644"/>
            </a:xfrm>
            <a:prstGeom prst="rect">
              <a:avLst/>
            </a:prstGeom>
            <a:noFill/>
          </p:spPr>
        </p:pic>
      </p:grpSp>
      <p:grpSp>
        <p:nvGrpSpPr>
          <p:cNvPr id="11" name="Group 17"/>
          <p:cNvGrpSpPr>
            <a:grpSpLocks/>
          </p:cNvGrpSpPr>
          <p:nvPr/>
        </p:nvGrpSpPr>
        <p:grpSpPr bwMode="auto">
          <a:xfrm>
            <a:off x="4121247" y="2491841"/>
            <a:ext cx="1466850" cy="1447800"/>
            <a:chOff x="708" y="2203"/>
            <a:chExt cx="751" cy="741"/>
          </a:xfrm>
        </p:grpSpPr>
        <p:sp>
          <p:nvSpPr>
            <p:cNvPr id="12" name="Oval 18"/>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headEnd/>
              <a:tailEnd/>
            </a:ln>
            <a:effectLst/>
          </p:spPr>
          <p:txBody>
            <a:bodyPr wrap="none" anchor="ctr"/>
            <a:lstStyle/>
            <a:p>
              <a:endParaRPr lang="ru-RU"/>
            </a:p>
          </p:txBody>
        </p:sp>
        <p:pic>
          <p:nvPicPr>
            <p:cNvPr id="13" name="Picture 19" descr="cir_lighteffect0"/>
            <p:cNvPicPr>
              <a:picLocks noChangeAspect="1" noChangeArrowheads="1"/>
            </p:cNvPicPr>
            <p:nvPr/>
          </p:nvPicPr>
          <p:blipFill>
            <a:blip r:embed="rId3" cstate="print">
              <a:lum bright="18000" contrast="-12000"/>
            </a:blip>
            <a:srcRect/>
            <a:stretch>
              <a:fillRect/>
            </a:stretch>
          </p:blipFill>
          <p:spPr bwMode="gray">
            <a:xfrm>
              <a:off x="708" y="2203"/>
              <a:ext cx="751" cy="644"/>
            </a:xfrm>
            <a:prstGeom prst="rect">
              <a:avLst/>
            </a:prstGeom>
            <a:noFill/>
          </p:spPr>
        </p:pic>
      </p:grpSp>
      <p:grpSp>
        <p:nvGrpSpPr>
          <p:cNvPr id="14" name="Group 13"/>
          <p:cNvGrpSpPr>
            <a:grpSpLocks/>
          </p:cNvGrpSpPr>
          <p:nvPr/>
        </p:nvGrpSpPr>
        <p:grpSpPr bwMode="auto">
          <a:xfrm>
            <a:off x="3825463" y="3960263"/>
            <a:ext cx="1466850" cy="1447800"/>
            <a:chOff x="708" y="2203"/>
            <a:chExt cx="751" cy="741"/>
          </a:xfrm>
        </p:grpSpPr>
        <p:sp>
          <p:nvSpPr>
            <p:cNvPr id="15" name="Oval 14"/>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headEnd/>
              <a:tailEnd/>
            </a:ln>
            <a:effectLst/>
          </p:spPr>
          <p:txBody>
            <a:bodyPr wrap="none" anchor="ctr"/>
            <a:lstStyle/>
            <a:p>
              <a:endParaRPr lang="ru-RU"/>
            </a:p>
          </p:txBody>
        </p:sp>
        <p:pic>
          <p:nvPicPr>
            <p:cNvPr id="16" name="Picture 15" descr="cir_lighteffect0"/>
            <p:cNvPicPr>
              <a:picLocks noChangeAspect="1" noChangeArrowheads="1"/>
            </p:cNvPicPr>
            <p:nvPr/>
          </p:nvPicPr>
          <p:blipFill>
            <a:blip r:embed="rId3" cstate="print">
              <a:lum bright="18000" contrast="-12000"/>
            </a:blip>
            <a:srcRect/>
            <a:stretch>
              <a:fillRect/>
            </a:stretch>
          </p:blipFill>
          <p:spPr bwMode="gray">
            <a:xfrm>
              <a:off x="708" y="2203"/>
              <a:ext cx="751" cy="644"/>
            </a:xfrm>
            <a:prstGeom prst="rect">
              <a:avLst/>
            </a:prstGeom>
            <a:noFill/>
          </p:spPr>
        </p:pic>
      </p:grpSp>
      <p:sp>
        <p:nvSpPr>
          <p:cNvPr id="17" name="Oval 14"/>
          <p:cNvSpPr>
            <a:spLocks noChangeArrowheads="1"/>
          </p:cNvSpPr>
          <p:nvPr/>
        </p:nvSpPr>
        <p:spPr bwMode="gray">
          <a:xfrm>
            <a:off x="2466039" y="4976050"/>
            <a:ext cx="1398488" cy="1385277"/>
          </a:xfrm>
          <a:prstGeom prst="ellipse">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lin ang="16200000" scaled="1"/>
            <a:tileRect/>
          </a:gradFill>
          <a:ln w="38100" algn="ctr">
            <a:solidFill>
              <a:srgbClr val="F8F8F8">
                <a:alpha val="80000"/>
              </a:srgbClr>
            </a:solidFill>
            <a:round/>
            <a:headEnd/>
            <a:tailEnd/>
          </a:ln>
          <a:effectLst/>
        </p:spPr>
        <p:txBody>
          <a:bodyPr wrap="none" anchor="ctr"/>
          <a:lstStyle/>
          <a:p>
            <a:r>
              <a:rPr lang="ru-RU" sz="3200" b="1" dirty="0">
                <a:solidFill>
                  <a:schemeClr val="bg1"/>
                </a:solidFill>
              </a:rPr>
              <a:t>   4</a:t>
            </a:r>
          </a:p>
        </p:txBody>
      </p:sp>
      <p:sp>
        <p:nvSpPr>
          <p:cNvPr id="18" name="Прямоугольник 17"/>
          <p:cNvSpPr/>
          <p:nvPr/>
        </p:nvSpPr>
        <p:spPr>
          <a:xfrm>
            <a:off x="4924333" y="1154768"/>
            <a:ext cx="4219667" cy="1169551"/>
          </a:xfrm>
          <a:prstGeom prst="rect">
            <a:avLst/>
          </a:prstGeom>
        </p:spPr>
        <p:txBody>
          <a:bodyPr wrap="square">
            <a:spAutoFit/>
          </a:bodyPr>
          <a:lstStyle/>
          <a:p>
            <a:pPr lvl="0"/>
            <a:r>
              <a:rPr lang="ru-RU" sz="1400" b="1" dirty="0">
                <a:latin typeface="Times New Roman" pitchFamily="18" charset="0"/>
                <a:cs typeface="Times New Roman" pitchFamily="18" charset="0"/>
              </a:rPr>
              <a:t>Искажение образа своего тела принимает психопатологическую форму, при которой страх перед ожирением сохраняется в качестве навязчивой и/или сверхценной идеи и больной считает допустимым для себя лишь низкий вес </a:t>
            </a:r>
            <a:endParaRPr lang="ru-RU" sz="1400" dirty="0">
              <a:latin typeface="Arial" pitchFamily="34" charset="0"/>
              <a:cs typeface="Arial" pitchFamily="34" charset="0"/>
            </a:endParaRPr>
          </a:p>
        </p:txBody>
      </p:sp>
      <p:sp>
        <p:nvSpPr>
          <p:cNvPr id="22" name="Rectangle 12"/>
          <p:cNvSpPr>
            <a:spLocks noChangeArrowheads="1"/>
          </p:cNvSpPr>
          <p:nvPr/>
        </p:nvSpPr>
        <p:spPr bwMode="gray">
          <a:xfrm>
            <a:off x="3326508" y="1447157"/>
            <a:ext cx="1450975" cy="584775"/>
          </a:xfrm>
          <a:prstGeom prst="rect">
            <a:avLst/>
          </a:prstGeom>
          <a:noFill/>
          <a:ln w="9525" algn="ctr">
            <a:noFill/>
            <a:miter lim="800000"/>
            <a:headEnd/>
            <a:tailEnd/>
          </a:ln>
          <a:effectLst/>
        </p:spPr>
        <p:txBody>
          <a:bodyPr>
            <a:spAutoFit/>
          </a:bodyPr>
          <a:lstStyle/>
          <a:p>
            <a:pPr algn="ctr"/>
            <a:r>
              <a:rPr lang="en-US" sz="2000" b="1" dirty="0">
                <a:solidFill>
                  <a:srgbClr val="F8F8F8"/>
                </a:solidFill>
                <a:cs typeface="Arial" charset="0"/>
              </a:rPr>
              <a:t> </a:t>
            </a:r>
            <a:r>
              <a:rPr lang="ru-RU" sz="3200" b="1" dirty="0">
                <a:solidFill>
                  <a:srgbClr val="F8F8F8"/>
                </a:solidFill>
                <a:cs typeface="Arial" charset="0"/>
              </a:rPr>
              <a:t>1</a:t>
            </a:r>
            <a:endParaRPr lang="en-US" sz="3200" b="1" dirty="0">
              <a:solidFill>
                <a:srgbClr val="F8F8F8"/>
              </a:solidFill>
              <a:cs typeface="Arial" charset="0"/>
            </a:endParaRPr>
          </a:p>
        </p:txBody>
      </p:sp>
      <p:sp>
        <p:nvSpPr>
          <p:cNvPr id="23" name="Rectangle 12"/>
          <p:cNvSpPr>
            <a:spLocks noChangeArrowheads="1"/>
          </p:cNvSpPr>
          <p:nvPr/>
        </p:nvSpPr>
        <p:spPr bwMode="gray">
          <a:xfrm>
            <a:off x="4117303" y="2921076"/>
            <a:ext cx="1450975" cy="584775"/>
          </a:xfrm>
          <a:prstGeom prst="rect">
            <a:avLst/>
          </a:prstGeom>
          <a:noFill/>
          <a:ln w="9525" algn="ctr">
            <a:noFill/>
            <a:miter lim="800000"/>
            <a:headEnd/>
            <a:tailEnd/>
          </a:ln>
          <a:effectLst/>
        </p:spPr>
        <p:txBody>
          <a:bodyPr wrap="square">
            <a:spAutoFit/>
          </a:bodyPr>
          <a:lstStyle/>
          <a:p>
            <a:pPr algn="ctr"/>
            <a:r>
              <a:rPr lang="en-US" sz="2000" b="1" dirty="0">
                <a:solidFill>
                  <a:srgbClr val="F8F8F8"/>
                </a:solidFill>
                <a:cs typeface="Arial" charset="0"/>
              </a:rPr>
              <a:t> </a:t>
            </a:r>
            <a:r>
              <a:rPr lang="ru-RU" sz="3200" b="1" dirty="0">
                <a:solidFill>
                  <a:srgbClr val="F8F8F8"/>
                </a:solidFill>
                <a:cs typeface="Arial" charset="0"/>
              </a:rPr>
              <a:t>2</a:t>
            </a:r>
            <a:endParaRPr lang="en-US" sz="3200" b="1" dirty="0">
              <a:solidFill>
                <a:srgbClr val="F8F8F8"/>
              </a:solidFill>
              <a:cs typeface="Arial" charset="0"/>
            </a:endParaRPr>
          </a:p>
        </p:txBody>
      </p:sp>
      <p:grpSp>
        <p:nvGrpSpPr>
          <p:cNvPr id="19" name="Группа 23"/>
          <p:cNvGrpSpPr/>
          <p:nvPr/>
        </p:nvGrpSpPr>
        <p:grpSpPr>
          <a:xfrm>
            <a:off x="5558799" y="2675498"/>
            <a:ext cx="3503129" cy="1143008"/>
            <a:chOff x="6627065" y="4643446"/>
            <a:chExt cx="4357686" cy="1357322"/>
          </a:xfrm>
          <a:gradFill flip="none" rotWithShape="1">
            <a:gsLst>
              <a:gs pos="0">
                <a:srgbClr val="DCC5ED">
                  <a:shade val="30000"/>
                  <a:satMod val="115000"/>
                </a:srgbClr>
              </a:gs>
              <a:gs pos="50000">
                <a:srgbClr val="DCC5ED">
                  <a:shade val="67500"/>
                  <a:satMod val="115000"/>
                </a:srgbClr>
              </a:gs>
              <a:gs pos="100000">
                <a:srgbClr val="DCC5ED">
                  <a:shade val="100000"/>
                  <a:satMod val="115000"/>
                </a:srgbClr>
              </a:gs>
            </a:gsLst>
            <a:lin ang="16200000" scaled="1"/>
            <a:tileRect/>
          </a:gradFill>
        </p:grpSpPr>
        <p:sp>
          <p:nvSpPr>
            <p:cNvPr id="25" name="Скругленный прямоугольник 24"/>
            <p:cNvSpPr/>
            <p:nvPr/>
          </p:nvSpPr>
          <p:spPr>
            <a:xfrm>
              <a:off x="6627065" y="4643446"/>
              <a:ext cx="4357686" cy="1357322"/>
            </a:xfrm>
            <a:prstGeom prst="roundRect">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26" name="Text Box 8"/>
            <p:cNvSpPr txBox="1">
              <a:spLocks noChangeArrowheads="1"/>
            </p:cNvSpPr>
            <p:nvPr/>
          </p:nvSpPr>
          <p:spPr bwMode="gray">
            <a:xfrm>
              <a:off x="6782698" y="4714884"/>
              <a:ext cx="3994118" cy="694420"/>
            </a:xfrm>
            <a:prstGeom prst="rect">
              <a:avLst/>
            </a:prstGeom>
            <a:grpFill/>
            <a:ln w="9525" algn="ctr">
              <a:noFill/>
              <a:miter lim="800000"/>
              <a:headEnd/>
              <a:tailEnd/>
            </a:ln>
            <a:effectLst/>
          </p:spPr>
          <p:txBody>
            <a:bodyPr wrap="square">
              <a:spAutoFit/>
            </a:bodyPr>
            <a:lstStyle/>
            <a:p>
              <a:pPr algn="just" eaLnBrk="0" hangingPunct="0"/>
              <a:r>
                <a:rPr lang="ru-RU" sz="1600" b="1" dirty="0"/>
                <a:t>Потеря веса вызывается самим пациентом </a:t>
              </a:r>
              <a:endParaRPr lang="en-US" sz="1600" b="1" dirty="0">
                <a:solidFill>
                  <a:srgbClr val="080808"/>
                </a:solidFill>
                <a:cs typeface="Arial" charset="0"/>
              </a:endParaRPr>
            </a:p>
          </p:txBody>
        </p:sp>
      </p:grpSp>
      <p:sp>
        <p:nvSpPr>
          <p:cNvPr id="27" name="Rectangle 12"/>
          <p:cNvSpPr>
            <a:spLocks noChangeArrowheads="1"/>
          </p:cNvSpPr>
          <p:nvPr/>
        </p:nvSpPr>
        <p:spPr bwMode="gray">
          <a:xfrm>
            <a:off x="3795706" y="4423036"/>
            <a:ext cx="1450975" cy="584775"/>
          </a:xfrm>
          <a:prstGeom prst="rect">
            <a:avLst/>
          </a:prstGeom>
          <a:noFill/>
          <a:ln w="9525" algn="ctr">
            <a:noFill/>
            <a:miter lim="800000"/>
            <a:headEnd/>
            <a:tailEnd/>
          </a:ln>
          <a:effectLst/>
        </p:spPr>
        <p:txBody>
          <a:bodyPr>
            <a:spAutoFit/>
          </a:bodyPr>
          <a:lstStyle/>
          <a:p>
            <a:pPr algn="ctr"/>
            <a:r>
              <a:rPr lang="en-US" sz="2000" b="1" dirty="0">
                <a:solidFill>
                  <a:srgbClr val="F8F8F8"/>
                </a:solidFill>
                <a:cs typeface="Arial" charset="0"/>
              </a:rPr>
              <a:t> </a:t>
            </a:r>
            <a:r>
              <a:rPr lang="ru-RU" sz="3200" b="1" dirty="0">
                <a:solidFill>
                  <a:srgbClr val="F8F8F8"/>
                </a:solidFill>
                <a:cs typeface="Arial" charset="0"/>
              </a:rPr>
              <a:t>3</a:t>
            </a:r>
            <a:endParaRPr lang="en-US" sz="3200" b="1" dirty="0">
              <a:solidFill>
                <a:srgbClr val="F8F8F8"/>
              </a:solidFill>
              <a:cs typeface="Arial" charset="0"/>
            </a:endParaRPr>
          </a:p>
        </p:txBody>
      </p:sp>
      <p:grpSp>
        <p:nvGrpSpPr>
          <p:cNvPr id="24" name="Группа 27"/>
          <p:cNvGrpSpPr/>
          <p:nvPr/>
        </p:nvGrpSpPr>
        <p:grpSpPr>
          <a:xfrm>
            <a:off x="5332504" y="4082464"/>
            <a:ext cx="3530826" cy="1265919"/>
            <a:chOff x="4861446" y="3000372"/>
            <a:chExt cx="4357687" cy="1571636"/>
          </a:xfr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6200000" scaled="1"/>
            <a:tileRect/>
          </a:gradFill>
        </p:grpSpPr>
        <p:sp>
          <p:nvSpPr>
            <p:cNvPr id="29" name="Скругленный прямоугольник 28"/>
            <p:cNvSpPr/>
            <p:nvPr/>
          </p:nvSpPr>
          <p:spPr>
            <a:xfrm>
              <a:off x="4861447" y="3000372"/>
              <a:ext cx="4357686" cy="1571636"/>
            </a:xfrm>
            <a:prstGeom prst="roundRect">
              <a:avLst/>
            </a:prstGeom>
            <a:gr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p>
          </p:txBody>
        </p:sp>
        <p:sp>
          <p:nvSpPr>
            <p:cNvPr id="30" name="Text Box 7"/>
            <p:cNvSpPr txBox="1">
              <a:spLocks noChangeArrowheads="1"/>
            </p:cNvSpPr>
            <p:nvPr/>
          </p:nvSpPr>
          <p:spPr bwMode="gray">
            <a:xfrm>
              <a:off x="4861446" y="3214686"/>
              <a:ext cx="4357686" cy="338554"/>
            </a:xfrm>
            <a:prstGeom prst="rect">
              <a:avLst/>
            </a:prstGeom>
            <a:grpFill/>
            <a:ln w="9525" algn="ctr">
              <a:noFill/>
              <a:miter lim="800000"/>
              <a:headEnd/>
              <a:tailEnd/>
            </a:ln>
            <a:effectLst/>
          </p:spPr>
          <p:txBody>
            <a:bodyPr wrap="square">
              <a:spAutoFit/>
            </a:bodyPr>
            <a:lstStyle/>
            <a:p>
              <a:pPr algn="ctr" eaLnBrk="0" hangingPunct="0"/>
              <a:endParaRPr lang="en-US" sz="1600" b="1" dirty="0">
                <a:solidFill>
                  <a:srgbClr val="080808"/>
                </a:solidFill>
                <a:cs typeface="Arial" charset="0"/>
              </a:endParaRPr>
            </a:p>
          </p:txBody>
        </p:sp>
      </p:grpSp>
      <p:sp>
        <p:nvSpPr>
          <p:cNvPr id="31" name="Прямоугольник 30"/>
          <p:cNvSpPr/>
          <p:nvPr/>
        </p:nvSpPr>
        <p:spPr>
          <a:xfrm>
            <a:off x="5404655" y="4146037"/>
            <a:ext cx="3458674" cy="1077218"/>
          </a:xfrm>
          <a:prstGeom prst="rect">
            <a:avLst/>
          </a:prstGeom>
        </p:spPr>
        <p:txBody>
          <a:bodyPr wrap="square">
            <a:spAutoFit/>
          </a:bodyPr>
          <a:lstStyle/>
          <a:p>
            <a:pPr lvl="0" algn="just" eaLnBrk="0" hangingPunct="0"/>
            <a:r>
              <a:rPr lang="ru-RU" sz="1600" b="1" dirty="0">
                <a:solidFill>
                  <a:schemeClr val="tx2">
                    <a:lumMod val="50000"/>
                  </a:schemeClr>
                </a:solidFill>
              </a:rPr>
              <a:t>Вес тела сохраняется пациентками на уровне как минимум на 15% ниже ожидаемого, ИМТ составляет 17,5 кг/м</a:t>
            </a:r>
            <a:r>
              <a:rPr lang="ru-RU" sz="1600" b="1" baseline="30000" dirty="0">
                <a:solidFill>
                  <a:schemeClr val="tx2">
                    <a:lumMod val="50000"/>
                  </a:schemeClr>
                </a:solidFill>
              </a:rPr>
              <a:t>2 </a:t>
            </a:r>
            <a:r>
              <a:rPr lang="ru-RU" sz="1600" b="1" dirty="0">
                <a:solidFill>
                  <a:schemeClr val="tx2">
                    <a:lumMod val="50000"/>
                  </a:schemeClr>
                </a:solidFill>
              </a:rPr>
              <a:t>или ниже</a:t>
            </a:r>
            <a:endParaRPr lang="en-US" sz="1600" b="1" dirty="0">
              <a:solidFill>
                <a:schemeClr val="tx2">
                  <a:lumMod val="50000"/>
                </a:schemeClr>
              </a:solidFill>
              <a:cs typeface="Arial" charset="0"/>
            </a:endParaRPr>
          </a:p>
        </p:txBody>
      </p:sp>
      <p:sp>
        <p:nvSpPr>
          <p:cNvPr id="32" name="Text Box 7"/>
          <p:cNvSpPr txBox="1">
            <a:spLocks noChangeArrowheads="1"/>
          </p:cNvSpPr>
          <p:nvPr/>
        </p:nvSpPr>
        <p:spPr bwMode="gray">
          <a:xfrm>
            <a:off x="4051995" y="5668688"/>
            <a:ext cx="3744415" cy="830997"/>
          </a:xfrm>
          <a:prstGeom prst="rect">
            <a:avLst/>
          </a:prstGeom>
          <a:noFill/>
          <a:ln w="9525" algn="ctr">
            <a:noFill/>
            <a:miter lim="800000"/>
            <a:headEnd/>
            <a:tailEnd/>
          </a:ln>
          <a:effectLst/>
        </p:spPr>
        <p:txBody>
          <a:bodyPr wrap="square">
            <a:spAutoFit/>
          </a:bodyPr>
          <a:lstStyle/>
          <a:p>
            <a:pPr algn="ctr" eaLnBrk="0" hangingPunct="0"/>
            <a:r>
              <a:rPr lang="ru-RU" sz="1600" b="1" dirty="0">
                <a:solidFill>
                  <a:schemeClr val="tx2">
                    <a:lumMod val="50000"/>
                  </a:schemeClr>
                </a:solidFill>
              </a:rPr>
              <a:t>Общее эндокринное расстройство, включающее ось </a:t>
            </a:r>
            <a:r>
              <a:rPr lang="ru-RU" sz="1600" b="1" dirty="0" err="1">
                <a:solidFill>
                  <a:schemeClr val="tx2">
                    <a:lumMod val="50000"/>
                  </a:schemeClr>
                </a:solidFill>
              </a:rPr>
              <a:t>гипоталямус-гипофиз-яичники</a:t>
            </a:r>
            <a:r>
              <a:rPr lang="ru-RU" sz="1600" b="1" dirty="0">
                <a:solidFill>
                  <a:schemeClr val="tx2">
                    <a:lumMod val="50000"/>
                  </a:schemeClr>
                </a:solidFill>
              </a:rPr>
              <a:t>, проявляющееся аменореей </a:t>
            </a:r>
            <a:endParaRPr lang="en-US" sz="1600" b="1" dirty="0">
              <a:solidFill>
                <a:schemeClr val="tx2">
                  <a:lumMod val="50000"/>
                </a:schemeClr>
              </a:solidFill>
              <a:cs typeface="Arial" charset="0"/>
            </a:endParaRPr>
          </a:p>
        </p:txBody>
      </p:sp>
    </p:spTree>
    <p:extLst>
      <p:ext uri="{BB962C8B-B14F-4D97-AF65-F5344CB8AC3E}">
        <p14:creationId xmlns:p14="http://schemas.microsoft.com/office/powerpoint/2010/main" val="12938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7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Заголовок 39"/>
          <p:cNvSpPr>
            <a:spLocks noGrp="1"/>
          </p:cNvSpPr>
          <p:nvPr>
            <p:ph type="title"/>
          </p:nvPr>
        </p:nvSpPr>
        <p:spPr>
          <a:xfrm>
            <a:off x="1571604" y="214290"/>
            <a:ext cx="6658005" cy="707886"/>
          </a:xfrm>
          <a:prstGeom prst="rect">
            <a:avLst/>
          </a:prstGeom>
          <a:noFill/>
        </p:spPr>
        <p:txBody>
          <a:bodyPr wrap="square">
            <a:spAutoFit/>
          </a:bodyPr>
          <a:lstStyle/>
          <a:p>
            <a:r>
              <a:rPr lang="ru-RU" sz="2000" dirty="0">
                <a:solidFill>
                  <a:schemeClr val="tx1">
                    <a:lumMod val="50000"/>
                  </a:schemeClr>
                </a:solidFill>
              </a:rPr>
              <a:t>Динамика нервной </a:t>
            </a:r>
            <a:r>
              <a:rPr lang="ru-RU" sz="2000" dirty="0" err="1">
                <a:solidFill>
                  <a:schemeClr val="tx1">
                    <a:lumMod val="50000"/>
                  </a:schemeClr>
                </a:solidFill>
              </a:rPr>
              <a:t>анорексии</a:t>
            </a:r>
            <a:r>
              <a:rPr lang="ru-RU" sz="2000" dirty="0">
                <a:solidFill>
                  <a:schemeClr val="tx1">
                    <a:lumMod val="50000"/>
                  </a:schemeClr>
                </a:solidFill>
              </a:rPr>
              <a:t> </a:t>
            </a:r>
            <a:r>
              <a:rPr lang="ru-RU" sz="2000" i="1" dirty="0">
                <a:ln w="9525" cmpd="sng">
                  <a:solidFill>
                    <a:srgbClr val="FFFFFF"/>
                  </a:solidFill>
                  <a:prstDash val="solid"/>
                </a:ln>
                <a:solidFill>
                  <a:schemeClr val="tx1">
                    <a:lumMod val="50000"/>
                  </a:schemeClr>
                </a:solidFill>
                <a:effectLst>
                  <a:outerShdw blurRad="63500" dir="3600000" algn="tl" rotWithShape="0">
                    <a:srgbClr val="000000">
                      <a:alpha val="70000"/>
                    </a:srgbClr>
                  </a:outerShdw>
                </a:effectLst>
              </a:rPr>
              <a:t>(</a:t>
            </a:r>
            <a:r>
              <a:rPr lang="ru-RU" sz="2000" b="1" i="1" dirty="0">
                <a:ln w="9525" cmpd="sng">
                  <a:solidFill>
                    <a:srgbClr val="FFFFFF"/>
                  </a:solidFill>
                  <a:prstDash val="solid"/>
                </a:ln>
                <a:solidFill>
                  <a:srgbClr val="002060"/>
                </a:solidFill>
              </a:rPr>
              <a:t>по </a:t>
            </a:r>
            <a:r>
              <a:rPr lang="ru-RU" sz="2000" b="1" i="1" dirty="0" err="1">
                <a:ln w="9525" cmpd="sng">
                  <a:solidFill>
                    <a:srgbClr val="FFFFFF"/>
                  </a:solidFill>
                  <a:prstDash val="solid"/>
                </a:ln>
                <a:solidFill>
                  <a:srgbClr val="002060"/>
                </a:solidFill>
              </a:rPr>
              <a:t>Коркиной</a:t>
            </a:r>
            <a:r>
              <a:rPr lang="ru-RU" sz="2000" b="1" i="1" dirty="0">
                <a:ln w="9525" cmpd="sng">
                  <a:solidFill>
                    <a:srgbClr val="FFFFFF"/>
                  </a:solidFill>
                  <a:prstDash val="solid"/>
                </a:ln>
                <a:solidFill>
                  <a:srgbClr val="002060"/>
                </a:solidFill>
              </a:rPr>
              <a:t> М. В., </a:t>
            </a:r>
            <a:r>
              <a:rPr lang="ru-RU" sz="2000" b="1" i="1" dirty="0" err="1">
                <a:ln w="9525" cmpd="sng">
                  <a:solidFill>
                    <a:srgbClr val="FFFFFF"/>
                  </a:solidFill>
                  <a:prstDash val="solid"/>
                </a:ln>
                <a:solidFill>
                  <a:srgbClr val="002060"/>
                </a:solidFill>
              </a:rPr>
              <a:t>Цивилько</a:t>
            </a:r>
            <a:r>
              <a:rPr lang="ru-RU" sz="2000" b="1" i="1" dirty="0">
                <a:ln w="9525" cmpd="sng">
                  <a:solidFill>
                    <a:srgbClr val="FFFFFF"/>
                  </a:solidFill>
                  <a:prstDash val="solid"/>
                </a:ln>
                <a:solidFill>
                  <a:srgbClr val="002060"/>
                </a:solidFill>
              </a:rPr>
              <a:t> М. А., Марилову В. В</a:t>
            </a:r>
            <a:r>
              <a:rPr lang="ru-RU" sz="2000" i="1" dirty="0">
                <a:ln w="9525" cmpd="sng">
                  <a:solidFill>
                    <a:srgbClr val="FFFFFF"/>
                  </a:solidFill>
                  <a:prstDash val="solid"/>
                </a:ln>
                <a:solidFill>
                  <a:schemeClr val="tx1">
                    <a:lumMod val="50000"/>
                  </a:schemeClr>
                </a:solidFill>
                <a:effectLst>
                  <a:outerShdw blurRad="63500" dir="3600000" algn="tl" rotWithShape="0">
                    <a:srgbClr val="000000">
                      <a:alpha val="70000"/>
                    </a:srgbClr>
                  </a:outerShdw>
                </a:effectLst>
              </a:rPr>
              <a:t>.)</a:t>
            </a:r>
            <a:r>
              <a:rPr lang="ru-RU" sz="2000" dirty="0">
                <a:solidFill>
                  <a:schemeClr val="tx1">
                    <a:lumMod val="50000"/>
                  </a:schemeClr>
                </a:solidFill>
              </a:rPr>
              <a:t> </a:t>
            </a:r>
          </a:p>
        </p:txBody>
      </p:sp>
      <p:sp>
        <p:nvSpPr>
          <p:cNvPr id="42" name="Freeform 2"/>
          <p:cNvSpPr>
            <a:spLocks/>
          </p:cNvSpPr>
          <p:nvPr/>
        </p:nvSpPr>
        <p:spPr bwMode="gray">
          <a:xfrm>
            <a:off x="857224" y="1928803"/>
            <a:ext cx="7929618" cy="3857652"/>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1">
            <a:gsLst>
              <a:gs pos="0">
                <a:srgbClr val="FFF200"/>
              </a:gs>
              <a:gs pos="45000">
                <a:srgbClr val="FF7A00"/>
              </a:gs>
              <a:gs pos="70000">
                <a:srgbClr val="FF0300"/>
              </a:gs>
              <a:gs pos="100000">
                <a:srgbClr val="4D0808"/>
              </a:gs>
            </a:gsLst>
            <a:lin ang="2700000" scaled="0"/>
          </a:gradFill>
          <a:ln w="9525" cap="flat" cmpd="sng">
            <a:noFill/>
            <a:prstDash val="solid"/>
            <a:round/>
            <a:headEnd/>
            <a:tailEnd/>
          </a:ln>
          <a:effectLst/>
        </p:spPr>
        <p:txBody>
          <a:bodyPr wrap="none" anchor="ctr"/>
          <a:lstStyle/>
          <a:p>
            <a:endParaRPr lang="ru-RU"/>
          </a:p>
        </p:txBody>
      </p:sp>
      <p:grpSp>
        <p:nvGrpSpPr>
          <p:cNvPr id="2" name="Группа 67"/>
          <p:cNvGrpSpPr/>
          <p:nvPr/>
        </p:nvGrpSpPr>
        <p:grpSpPr>
          <a:xfrm>
            <a:off x="1428728" y="1643050"/>
            <a:ext cx="1307225" cy="1000132"/>
            <a:chOff x="0" y="1066798"/>
            <a:chExt cx="2164481" cy="1432560"/>
          </a:xfrm>
          <a:solidFill>
            <a:srgbClr val="92D050"/>
          </a:solidFill>
          <a:scene3d>
            <a:camera prst="perspectiveFront" fov="3300000">
              <a:rot lat="486000" lon="19530000" rev="174000"/>
            </a:camera>
            <a:lightRig rig="harsh" dir="t">
              <a:rot lat="0" lon="0" rev="3000000"/>
            </a:lightRig>
          </a:scene3d>
        </p:grpSpPr>
        <p:sp>
          <p:nvSpPr>
            <p:cNvPr id="69" name="Скругленный прямоугольник 68"/>
            <p:cNvSpPr/>
            <p:nvPr/>
          </p:nvSpPr>
          <p:spPr>
            <a:xfrm>
              <a:off x="0" y="1066798"/>
              <a:ext cx="2164481" cy="1432560"/>
            </a:xfrm>
            <a:prstGeom prst="roundRect">
              <a:avLst/>
            </a:prstGeom>
            <a:grpFill/>
            <a:ln>
              <a:noFill/>
            </a:ln>
            <a:effectLst>
              <a:outerShdw blurRad="225425" dist="50800" dir="5220000" algn="ctr">
                <a:srgbClr val="000000">
                  <a:alpha val="33000"/>
                </a:srgbClr>
              </a:outerShdw>
            </a:effectLst>
            <a:sp3d extrusionH="254000">
              <a:bevelT w="82550" h="44450" prst="angle"/>
              <a:bevelB w="82550" h="44450" prst="angle"/>
              <a:contourClr>
                <a:srgbClr val="FFFFFF"/>
              </a:contourClr>
            </a:sp3d>
          </p:spPr>
          <p:style>
            <a:lnRef idx="0">
              <a:scrgbClr r="0" g="0" b="0"/>
            </a:lnRef>
            <a:fillRef idx="3">
              <a:schemeClr val="lt1">
                <a:hueOff val="0"/>
                <a:satOff val="0"/>
                <a:lumOff val="0"/>
                <a:alphaOff val="0"/>
              </a:schemeClr>
            </a:fillRef>
            <a:effectRef idx="2">
              <a:scrgbClr r="0" g="0" b="0"/>
            </a:effectRef>
            <a:fontRef idx="minor">
              <a:schemeClr val="dk1">
                <a:hueOff val="0"/>
                <a:satOff val="0"/>
                <a:lumOff val="0"/>
                <a:alphaOff val="0"/>
              </a:schemeClr>
            </a:fontRef>
          </p:style>
        </p:sp>
        <p:sp>
          <p:nvSpPr>
            <p:cNvPr id="70" name="Скругленный прямоугольник 4"/>
            <p:cNvSpPr/>
            <p:nvPr/>
          </p:nvSpPr>
          <p:spPr>
            <a:xfrm>
              <a:off x="69932" y="1136730"/>
              <a:ext cx="2024617" cy="1292696"/>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ru-RU" sz="2100" b="0" kern="1200" dirty="0" err="1">
                  <a:latin typeface="Times New Roman" pitchFamily="18" charset="0"/>
                  <a:cs typeface="Times New Roman" pitchFamily="18" charset="0"/>
                </a:rPr>
                <a:t>Иници-альный</a:t>
              </a:r>
              <a:endParaRPr lang="ru-RU" sz="2100" b="0" kern="1200" dirty="0">
                <a:latin typeface="Times New Roman" pitchFamily="18" charset="0"/>
                <a:cs typeface="Times New Roman" pitchFamily="18" charset="0"/>
              </a:endParaRPr>
            </a:p>
          </p:txBody>
        </p:sp>
      </p:grpSp>
      <p:grpSp>
        <p:nvGrpSpPr>
          <p:cNvPr id="3" name="Группа 70"/>
          <p:cNvGrpSpPr/>
          <p:nvPr/>
        </p:nvGrpSpPr>
        <p:grpSpPr>
          <a:xfrm>
            <a:off x="2571736" y="1928802"/>
            <a:ext cx="1714512" cy="1285884"/>
            <a:chOff x="0" y="1066798"/>
            <a:chExt cx="2164481" cy="1432560"/>
          </a:xfrm>
          <a:solidFill>
            <a:srgbClr val="FFC000"/>
          </a:solidFill>
          <a:scene3d>
            <a:camera prst="perspectiveFront" fov="3300000">
              <a:rot lat="486000" lon="19530000" rev="174000"/>
            </a:camera>
            <a:lightRig rig="harsh" dir="t">
              <a:rot lat="0" lon="0" rev="3000000"/>
            </a:lightRig>
          </a:scene3d>
        </p:grpSpPr>
        <p:sp>
          <p:nvSpPr>
            <p:cNvPr id="72" name="Скругленный прямоугольник 71"/>
            <p:cNvSpPr/>
            <p:nvPr/>
          </p:nvSpPr>
          <p:spPr>
            <a:xfrm>
              <a:off x="0" y="1066798"/>
              <a:ext cx="2164481" cy="1432560"/>
            </a:xfrm>
            <a:prstGeom prst="roundRect">
              <a:avLst/>
            </a:prstGeom>
            <a:grpFill/>
            <a:ln>
              <a:noFill/>
            </a:ln>
            <a:effectLst>
              <a:outerShdw blurRad="225425" dist="50800" dir="5220000" algn="ctr">
                <a:srgbClr val="000000">
                  <a:alpha val="33000"/>
                </a:srgbClr>
              </a:outerShdw>
            </a:effectLst>
            <a:sp3d extrusionH="254000">
              <a:bevelT w="82550" h="44450" prst="angle"/>
              <a:bevelB w="82550" h="44450" prst="angle"/>
              <a:contourClr>
                <a:srgbClr val="FFFFFF"/>
              </a:contourClr>
            </a:sp3d>
          </p:spPr>
          <p:style>
            <a:lnRef idx="0">
              <a:scrgbClr r="0" g="0" b="0"/>
            </a:lnRef>
            <a:fillRef idx="3">
              <a:schemeClr val="lt1">
                <a:hueOff val="0"/>
                <a:satOff val="0"/>
                <a:lumOff val="0"/>
                <a:alphaOff val="0"/>
              </a:schemeClr>
            </a:fillRef>
            <a:effectRef idx="2">
              <a:scrgbClr r="0" g="0" b="0"/>
            </a:effectRef>
            <a:fontRef idx="minor">
              <a:schemeClr val="dk1">
                <a:hueOff val="0"/>
                <a:satOff val="0"/>
                <a:lumOff val="0"/>
                <a:alphaOff val="0"/>
              </a:schemeClr>
            </a:fontRef>
          </p:style>
        </p:sp>
        <p:sp>
          <p:nvSpPr>
            <p:cNvPr id="73" name="Скругленный прямоугольник 4"/>
            <p:cNvSpPr/>
            <p:nvPr/>
          </p:nvSpPr>
          <p:spPr>
            <a:xfrm>
              <a:off x="69932" y="1136730"/>
              <a:ext cx="2024617" cy="1292696"/>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r>
                <a:rPr lang="en-US" sz="2400" b="0" dirty="0">
                  <a:latin typeface="Times New Roman" pitchFamily="18" charset="0"/>
                  <a:cs typeface="Times New Roman" pitchFamily="18" charset="0"/>
                </a:rPr>
                <a:t> </a:t>
              </a:r>
              <a:r>
                <a:rPr lang="ru-RU" sz="2400" b="0" dirty="0" err="1">
                  <a:latin typeface="Times New Roman" pitchFamily="18" charset="0"/>
                  <a:cs typeface="Times New Roman" pitchFamily="18" charset="0"/>
                </a:rPr>
                <a:t>Аноректи-ческий</a:t>
              </a:r>
              <a:endParaRPr lang="ru-RU" sz="2400" dirty="0">
                <a:latin typeface="Times New Roman" pitchFamily="18" charset="0"/>
                <a:cs typeface="Times New Roman" pitchFamily="18" charset="0"/>
              </a:endParaRPr>
            </a:p>
          </p:txBody>
        </p:sp>
      </p:grpSp>
      <p:grpSp>
        <p:nvGrpSpPr>
          <p:cNvPr id="4" name="Группа 73"/>
          <p:cNvGrpSpPr/>
          <p:nvPr/>
        </p:nvGrpSpPr>
        <p:grpSpPr>
          <a:xfrm>
            <a:off x="4000496" y="2285992"/>
            <a:ext cx="2143140" cy="1714512"/>
            <a:chOff x="0" y="1066798"/>
            <a:chExt cx="2164481" cy="1432560"/>
          </a:xfrm>
          <a:gradFill>
            <a:gsLst>
              <a:gs pos="0">
                <a:srgbClr val="5E9EFF"/>
              </a:gs>
              <a:gs pos="39999">
                <a:srgbClr val="85C2FF"/>
              </a:gs>
              <a:gs pos="70000">
                <a:srgbClr val="C4D6EB"/>
              </a:gs>
              <a:gs pos="100000">
                <a:srgbClr val="FFEBFA"/>
              </a:gs>
            </a:gsLst>
            <a:lin ang="16200000" scaled="0"/>
          </a:gradFill>
          <a:scene3d>
            <a:camera prst="perspectiveFront" fov="3300000">
              <a:rot lat="486000" lon="19530000" rev="174000"/>
            </a:camera>
            <a:lightRig rig="harsh" dir="t">
              <a:rot lat="0" lon="0" rev="3000000"/>
            </a:lightRig>
          </a:scene3d>
        </p:grpSpPr>
        <p:sp>
          <p:nvSpPr>
            <p:cNvPr id="75" name="Скругленный прямоугольник 74"/>
            <p:cNvSpPr/>
            <p:nvPr/>
          </p:nvSpPr>
          <p:spPr>
            <a:xfrm>
              <a:off x="0" y="1066798"/>
              <a:ext cx="2164481" cy="1432560"/>
            </a:xfrm>
            <a:prstGeom prst="roundRect">
              <a:avLst/>
            </a:prstGeom>
            <a:grpFill/>
            <a:ln>
              <a:noFill/>
            </a:ln>
            <a:effectLst>
              <a:outerShdw blurRad="225425" dist="50800" dir="5220000" algn="ctr">
                <a:srgbClr val="000000">
                  <a:alpha val="33000"/>
                </a:srgbClr>
              </a:outerShdw>
            </a:effectLst>
            <a:sp3d extrusionH="254000">
              <a:bevelT w="82550" h="44450" prst="angle"/>
              <a:bevelB w="82550" h="44450" prst="angle"/>
              <a:contourClr>
                <a:srgbClr val="FFFFFF"/>
              </a:contourClr>
            </a:sp3d>
          </p:spPr>
          <p:style>
            <a:lnRef idx="0">
              <a:scrgbClr r="0" g="0" b="0"/>
            </a:lnRef>
            <a:fillRef idx="3">
              <a:schemeClr val="lt1">
                <a:hueOff val="0"/>
                <a:satOff val="0"/>
                <a:lumOff val="0"/>
                <a:alphaOff val="0"/>
              </a:schemeClr>
            </a:fillRef>
            <a:effectRef idx="2">
              <a:scrgbClr r="0" g="0" b="0"/>
            </a:effectRef>
            <a:fontRef idx="minor">
              <a:schemeClr val="dk1">
                <a:hueOff val="0"/>
                <a:satOff val="0"/>
                <a:lumOff val="0"/>
                <a:alphaOff val="0"/>
              </a:schemeClr>
            </a:fontRef>
          </p:style>
        </p:sp>
        <p:sp>
          <p:nvSpPr>
            <p:cNvPr id="76" name="Скругленный прямоугольник 4"/>
            <p:cNvSpPr/>
            <p:nvPr/>
          </p:nvSpPr>
          <p:spPr>
            <a:xfrm>
              <a:off x="69932" y="1136730"/>
              <a:ext cx="2024617" cy="1292696"/>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a:r>
                <a:rPr lang="en-US" sz="2400" b="0" dirty="0">
                  <a:latin typeface="Times New Roman" pitchFamily="18" charset="0"/>
                  <a:cs typeface="Times New Roman" pitchFamily="18" charset="0"/>
                </a:rPr>
                <a:t> </a:t>
              </a:r>
              <a:r>
                <a:rPr lang="ru-RU" sz="2400" b="0" dirty="0" err="1">
                  <a:latin typeface="Times New Roman" pitchFamily="18" charset="0"/>
                  <a:cs typeface="Times New Roman" pitchFamily="18" charset="0"/>
                </a:rPr>
                <a:t>Кахекти-ческий</a:t>
              </a:r>
              <a:endParaRPr lang="ru-RU" sz="2400" b="0" dirty="0">
                <a:latin typeface="Times New Roman" pitchFamily="18" charset="0"/>
                <a:cs typeface="Times New Roman" pitchFamily="18" charset="0"/>
              </a:endParaRPr>
            </a:p>
          </p:txBody>
        </p:sp>
      </p:grpSp>
      <p:grpSp>
        <p:nvGrpSpPr>
          <p:cNvPr id="5" name="Группа 76"/>
          <p:cNvGrpSpPr/>
          <p:nvPr/>
        </p:nvGrpSpPr>
        <p:grpSpPr>
          <a:xfrm>
            <a:off x="5786446" y="2714620"/>
            <a:ext cx="2428892" cy="2143140"/>
            <a:chOff x="0" y="1066798"/>
            <a:chExt cx="2164481" cy="1432560"/>
          </a:xfrm>
          <a:gradFill>
            <a:gsLst>
              <a:gs pos="0">
                <a:srgbClr val="FFF200"/>
              </a:gs>
              <a:gs pos="45000">
                <a:srgbClr val="FF7A00"/>
              </a:gs>
              <a:gs pos="70000">
                <a:srgbClr val="FF0300"/>
              </a:gs>
              <a:gs pos="100000">
                <a:srgbClr val="4D0808"/>
              </a:gs>
            </a:gsLst>
            <a:lin ang="16200000" scaled="0"/>
          </a:gradFill>
          <a:scene3d>
            <a:camera prst="perspectiveFront" fov="3300000">
              <a:rot lat="486000" lon="19530000" rev="174000"/>
            </a:camera>
            <a:lightRig rig="harsh" dir="t">
              <a:rot lat="0" lon="0" rev="3000000"/>
            </a:lightRig>
          </a:scene3d>
        </p:grpSpPr>
        <p:sp>
          <p:nvSpPr>
            <p:cNvPr id="78" name="Скругленный прямоугольник 77"/>
            <p:cNvSpPr/>
            <p:nvPr/>
          </p:nvSpPr>
          <p:spPr>
            <a:xfrm>
              <a:off x="0" y="1066798"/>
              <a:ext cx="2164481" cy="1432560"/>
            </a:xfrm>
            <a:prstGeom prst="roundRect">
              <a:avLst/>
            </a:prstGeom>
            <a:grpFill/>
            <a:ln>
              <a:noFill/>
            </a:ln>
            <a:effectLst>
              <a:outerShdw blurRad="225425" dist="50800" dir="5220000" algn="ctr">
                <a:srgbClr val="000000">
                  <a:alpha val="33000"/>
                </a:srgbClr>
              </a:outerShdw>
            </a:effectLst>
            <a:sp3d extrusionH="254000">
              <a:bevelT w="82550" h="44450" prst="angle"/>
              <a:bevelB w="82550" h="44450" prst="angle"/>
              <a:contourClr>
                <a:srgbClr val="FFFFFF"/>
              </a:contourClr>
            </a:sp3d>
          </p:spPr>
          <p:style>
            <a:lnRef idx="0">
              <a:scrgbClr r="0" g="0" b="0"/>
            </a:lnRef>
            <a:fillRef idx="3">
              <a:schemeClr val="lt1">
                <a:hueOff val="0"/>
                <a:satOff val="0"/>
                <a:lumOff val="0"/>
                <a:alphaOff val="0"/>
              </a:schemeClr>
            </a:fillRef>
            <a:effectRef idx="2">
              <a:scrgbClr r="0" g="0" b="0"/>
            </a:effectRef>
            <a:fontRef idx="minor">
              <a:schemeClr val="dk1">
                <a:hueOff val="0"/>
                <a:satOff val="0"/>
                <a:lumOff val="0"/>
                <a:alphaOff val="0"/>
              </a:schemeClr>
            </a:fontRef>
          </p:style>
        </p:sp>
        <p:sp>
          <p:nvSpPr>
            <p:cNvPr id="79" name="Скругленный прямоугольник 4"/>
            <p:cNvSpPr/>
            <p:nvPr/>
          </p:nvSpPr>
          <p:spPr>
            <a:xfrm>
              <a:off x="69932" y="1136730"/>
              <a:ext cx="2024617" cy="1292696"/>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a:r>
                <a:rPr lang="ru-RU" sz="2400" b="0" dirty="0">
                  <a:latin typeface="Times New Roman" pitchFamily="18" charset="0"/>
                  <a:cs typeface="Times New Roman" pitchFamily="18" charset="0"/>
                </a:rPr>
                <a:t>Этап редукции</a:t>
              </a:r>
            </a:p>
          </p:txBody>
        </p:sp>
      </p:grpSp>
      <p:grpSp>
        <p:nvGrpSpPr>
          <p:cNvPr id="6" name="Group 18"/>
          <p:cNvGrpSpPr>
            <a:grpSpLocks/>
          </p:cNvGrpSpPr>
          <p:nvPr/>
        </p:nvGrpSpPr>
        <p:grpSpPr bwMode="auto">
          <a:xfrm>
            <a:off x="214282" y="3714753"/>
            <a:ext cx="5459833" cy="2436742"/>
            <a:chOff x="528" y="2798"/>
            <a:chExt cx="4279" cy="1064"/>
          </a:xfrm>
        </p:grpSpPr>
        <p:sp>
          <p:nvSpPr>
            <p:cNvPr id="20" name="AutoShape 19"/>
            <p:cNvSpPr>
              <a:spLocks noChangeArrowheads="1"/>
            </p:cNvSpPr>
            <p:nvPr/>
          </p:nvSpPr>
          <p:spPr bwMode="ltGray">
            <a:xfrm>
              <a:off x="1312" y="3079"/>
              <a:ext cx="3495" cy="637"/>
            </a:xfrm>
            <a:prstGeom prst="roundRect">
              <a:avLst>
                <a:gd name="adj" fmla="val 16667"/>
              </a:avLst>
            </a:prstGeom>
            <a:solidFill>
              <a:schemeClr val="bg1"/>
            </a:solidFill>
            <a:ln w="57150" algn="ctr">
              <a:solidFill>
                <a:schemeClr val="bg2"/>
              </a:solidFill>
              <a:round/>
              <a:headEnd/>
              <a:tailEnd/>
            </a:ln>
            <a:effectLst/>
          </p:spPr>
          <p:txBody>
            <a:bodyPr wrap="none" anchor="ctr"/>
            <a:lstStyle/>
            <a:p>
              <a:endParaRPr lang="ru-RU"/>
            </a:p>
          </p:txBody>
        </p:sp>
        <p:sp>
          <p:nvSpPr>
            <p:cNvPr id="21" name="Rectangle 20"/>
            <p:cNvSpPr>
              <a:spLocks noChangeArrowheads="1"/>
            </p:cNvSpPr>
            <p:nvPr/>
          </p:nvSpPr>
          <p:spPr bwMode="auto">
            <a:xfrm>
              <a:off x="1616" y="3110"/>
              <a:ext cx="3061" cy="685"/>
            </a:xfrm>
            <a:prstGeom prst="rect">
              <a:avLst/>
            </a:prstGeom>
            <a:noFill/>
            <a:ln w="9525" algn="ctr">
              <a:noFill/>
              <a:miter lim="800000"/>
              <a:headEnd/>
              <a:tailEnd/>
            </a:ln>
            <a:effectLst/>
          </p:spPr>
          <p:txBody>
            <a:bodyPr wrap="square">
              <a:spAutoFit/>
            </a:bodyPr>
            <a:lstStyle/>
            <a:p>
              <a:pPr eaLnBrk="0" hangingPunct="0">
                <a:buClr>
                  <a:srgbClr val="D7181F"/>
                </a:buClr>
              </a:pPr>
              <a:r>
                <a:rPr lang="ru-RU" sz="1300" b="1" dirty="0">
                  <a:solidFill>
                    <a:srgbClr val="0070C0"/>
                  </a:solidFill>
                  <a:latin typeface="Times New Roman" pitchFamily="18" charset="0"/>
                  <a:ea typeface="Times New Roman" pitchFamily="18" charset="0"/>
                  <a:cs typeface="Times New Roman" pitchFamily="18" charset="0"/>
                </a:rPr>
                <a:t>Аменорея – постоянный признак НА, обусловлена резким снижением уровня гонадотропинов до </a:t>
              </a:r>
              <a:r>
                <a:rPr lang="ru-RU" sz="1300" b="1" dirty="0" err="1">
                  <a:solidFill>
                    <a:srgbClr val="0070C0"/>
                  </a:solidFill>
                  <a:latin typeface="Times New Roman" pitchFamily="18" charset="0"/>
                  <a:ea typeface="Times New Roman" pitchFamily="18" charset="0"/>
                  <a:cs typeface="Times New Roman" pitchFamily="18" charset="0"/>
                </a:rPr>
                <a:t>препубертатного</a:t>
              </a:r>
              <a:r>
                <a:rPr lang="ru-RU" sz="1300" b="1" dirty="0">
                  <a:solidFill>
                    <a:srgbClr val="0070C0"/>
                  </a:solidFill>
                  <a:latin typeface="Times New Roman" pitchFamily="18" charset="0"/>
                  <a:ea typeface="Times New Roman" pitchFamily="18" charset="0"/>
                  <a:cs typeface="Times New Roman" pitchFamily="18" charset="0"/>
                </a:rPr>
                <a:t> уровня. Биохимические медиаторы, вовлеченные в патогенез аменореи – </a:t>
              </a:r>
              <a:r>
                <a:rPr lang="ru-RU" sz="1300" b="1" dirty="0" err="1">
                  <a:solidFill>
                    <a:srgbClr val="0070C0"/>
                  </a:solidFill>
                  <a:latin typeface="Times New Roman" pitchFamily="18" charset="0"/>
                  <a:ea typeface="Times New Roman" pitchFamily="18" charset="0"/>
                  <a:cs typeface="Times New Roman" pitchFamily="18" charset="0"/>
                </a:rPr>
                <a:t>лептин</a:t>
              </a:r>
              <a:r>
                <a:rPr lang="ru-RU" sz="1300" b="1" dirty="0">
                  <a:solidFill>
                    <a:srgbClr val="0070C0"/>
                  </a:solidFill>
                  <a:latin typeface="Times New Roman" pitchFamily="18" charset="0"/>
                  <a:ea typeface="Times New Roman" pitchFamily="18" charset="0"/>
                  <a:cs typeface="Times New Roman" pitchFamily="18" charset="0"/>
                </a:rPr>
                <a:t>, кортизол, гормон роста и др. </a:t>
              </a:r>
              <a:endParaRPr lang="ru-RU" sz="1300" dirty="0">
                <a:solidFill>
                  <a:srgbClr val="0070C0"/>
                </a:solidFill>
                <a:latin typeface="Times New Roman" pitchFamily="18" charset="0"/>
                <a:cs typeface="Times New Roman" pitchFamily="18" charset="0"/>
              </a:endParaRPr>
            </a:p>
            <a:p>
              <a:pPr eaLnBrk="0" hangingPunct="0">
                <a:buClr>
                  <a:srgbClr val="D7181F"/>
                </a:buClr>
                <a:buFont typeface="Wingdings" pitchFamily="2" charset="2"/>
                <a:buNone/>
              </a:pPr>
              <a:endParaRPr lang="en-US" b="1" dirty="0">
                <a:solidFill>
                  <a:srgbClr val="000000"/>
                </a:solidFill>
                <a:cs typeface="Arial" charset="0"/>
              </a:endParaRPr>
            </a:p>
          </p:txBody>
        </p:sp>
        <p:pic>
          <p:nvPicPr>
            <p:cNvPr id="22" name="Picture 21" descr="YG_circle001"/>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28" y="2798"/>
              <a:ext cx="1220" cy="1064"/>
            </a:xfrm>
            <a:prstGeom prst="ellipse">
              <a:avLst/>
            </a:prstGeom>
            <a:ln>
              <a:noFill/>
            </a:ln>
            <a:effectLst>
              <a:softEdge rad="112500"/>
            </a:effectLst>
          </p:spPr>
        </p:pic>
      </p:grpSp>
      <p:pic>
        <p:nvPicPr>
          <p:cNvPr id="63489" name="Picture 1"/>
          <p:cNvPicPr>
            <a:picLocks noChangeAspect="1" noChangeArrowheads="1"/>
          </p:cNvPicPr>
          <p:nvPr/>
        </p:nvPicPr>
        <p:blipFill>
          <a:blip r:embed="rId3" cstate="print"/>
          <a:srcRect/>
          <a:stretch>
            <a:fillRect/>
          </a:stretch>
        </p:blipFill>
        <p:spPr bwMode="auto">
          <a:xfrm>
            <a:off x="714348" y="4143380"/>
            <a:ext cx="520342" cy="1515998"/>
          </a:xfrm>
          <a:prstGeom prst="rect">
            <a:avLst/>
          </a:prstGeom>
          <a:ln>
            <a:noFill/>
          </a:ln>
          <a:effectLst>
            <a:softEdge rad="112500"/>
          </a:effectLst>
        </p:spPr>
      </p:pic>
      <p:pic>
        <p:nvPicPr>
          <p:cNvPr id="24" name="Рисунок 23" descr="369664.jpg"/>
          <p:cNvPicPr>
            <a:picLocks noChangeAspect="1"/>
          </p:cNvPicPr>
          <p:nvPr/>
        </p:nvPicPr>
        <p:blipFill>
          <a:blip r:embed="rId4" cstate="print">
            <a:duotone>
              <a:schemeClr val="bg2">
                <a:shade val="45000"/>
                <a:satMod val="135000"/>
              </a:schemeClr>
              <a:prstClr val="white"/>
            </a:duotone>
          </a:blip>
          <a:srcRect/>
          <a:stretch>
            <a:fillRect/>
          </a:stretch>
        </p:blipFill>
        <p:spPr bwMode="auto">
          <a:xfrm>
            <a:off x="0" y="0"/>
            <a:ext cx="928694" cy="70485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590769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3353</TotalTime>
  <Words>3131</Words>
  <Application>Microsoft Office PowerPoint</Application>
  <PresentationFormat>Экран (4:3)</PresentationFormat>
  <Paragraphs>337</Paragraphs>
  <Slides>29</Slides>
  <Notes>21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29</vt:i4>
      </vt:variant>
    </vt:vector>
  </HeadingPairs>
  <TitlesOfParts>
    <vt:vector size="40" baseType="lpstr">
      <vt:lpstr>Aharoni</vt:lpstr>
      <vt:lpstr>Arial</vt:lpstr>
      <vt:lpstr>Bookman Old Style</vt:lpstr>
      <vt:lpstr>Calibri</vt:lpstr>
      <vt:lpstr>Cambria</vt:lpstr>
      <vt:lpstr>Gill Sans MT</vt:lpstr>
      <vt:lpstr>Impact</vt:lpstr>
      <vt:lpstr>Times New Roman</vt:lpstr>
      <vt:lpstr>Wingdings</vt:lpstr>
      <vt:lpstr>Wingdings 3</vt:lpstr>
      <vt:lpstr>Начальная</vt:lpstr>
      <vt:lpstr>Презентация PowerPoint</vt:lpstr>
      <vt:lpstr> Олигоменорея (N91.3, N91.4 по МКБ-Х) Аменорея (N91.0, N91.1 по МКБ-Х)  </vt:lpstr>
      <vt:lpstr>Ключевые моменты</vt:lpstr>
      <vt:lpstr>Презентация PowerPoint</vt:lpstr>
      <vt:lpstr>     Определение нерегулярных менструальных циклов у подростков (по  числу лет после менархе)  </vt:lpstr>
      <vt:lpstr>Олиго-аменорея II</vt:lpstr>
      <vt:lpstr>Презентация PowerPoint</vt:lpstr>
      <vt:lpstr>Критерии  НЕРВНОЙ АНОРЕКСИИ (F 50.0 по МКБ Х)</vt:lpstr>
      <vt:lpstr>Динамика нервной анорексии (по Коркиной М. В., Цивилько М. А., Марилову В. В.) </vt:lpstr>
      <vt:lpstr>Презентация PowerPoint</vt:lpstr>
      <vt:lpstr>Презентация PowerPoint</vt:lpstr>
      <vt:lpstr> ЗГТ для подростков (эстрадиол – трансдермально; Утрожестан – per os)</vt:lpstr>
      <vt:lpstr>Презентация PowerPoint</vt:lpstr>
      <vt:lpstr>Презентация PowerPoint</vt:lpstr>
      <vt:lpstr>У женщин с функциональными НМЦ в 1,5 раза чаще встречаются депрессивные состояния</vt:lpstr>
      <vt:lpstr>Аменорея II</vt:lpstr>
      <vt:lpstr>Рекомендуется провести пробу с прогестагенами после исключения беременности пациенткам с аменореей с целью оценки степени выраженности гипоэстрогении и маточной формы аменореи</vt:lpstr>
      <vt:lpstr>Проба с гестагенами</vt:lpstr>
      <vt:lpstr>Применение микронизированного прогестерона способствует инициации менструального цикла в случае его нарушения</vt:lpstr>
      <vt:lpstr> Выбор дальнейшего лечения  функциональных НМЦ </vt:lpstr>
      <vt:lpstr>Терапия микронизированным прогестероном для нормализации менструального цикла в рутинной клинической практике: результаты российского многоцентрового наблюдательного исследования</vt:lpstr>
      <vt:lpstr>Эффективность терапии НМЦ</vt:lpstr>
      <vt:lpstr>Аллопрегнанолон – физиологический метаболит эндогенного и микронизированного прогестерона</vt:lpstr>
      <vt:lpstr>Микронизированный прогестерон для стартовой терапии функциональных НМЦ</vt:lpstr>
      <vt:lpstr>Микронизированный прогестерон снижает тревожность и уровень стресса</vt:lpstr>
      <vt:lpstr>Почему прием микронизированного прогестерона необходим именно с 17 по 26 день цикла?*</vt:lpstr>
      <vt:lpstr>Схема дозирования при состояниях, связанных с недостаточностью лютеиновой фазы в гинекологии  (в том числе, при нарушениях менструального цикла) </vt:lpstr>
      <vt:lpstr>Ключевые моменты</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Олигоменорея</dc:title>
  <dc:creator>V</dc:creator>
  <cp:lastModifiedBy>Вера Андреева</cp:lastModifiedBy>
  <cp:revision>156</cp:revision>
  <dcterms:created xsi:type="dcterms:W3CDTF">2021-08-31T06:26:01Z</dcterms:created>
  <dcterms:modified xsi:type="dcterms:W3CDTF">2025-03-18T19:12:38Z</dcterms:modified>
</cp:coreProperties>
</file>