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5"/>
  </p:notesMasterIdLst>
  <p:sldIdLst>
    <p:sldId id="256" r:id="rId2"/>
    <p:sldId id="593" r:id="rId3"/>
    <p:sldId id="594" r:id="rId4"/>
    <p:sldId id="595" r:id="rId5"/>
    <p:sldId id="591" r:id="rId6"/>
    <p:sldId id="526" r:id="rId7"/>
    <p:sldId id="362" r:id="rId8"/>
    <p:sldId id="356" r:id="rId9"/>
    <p:sldId id="328" r:id="rId10"/>
    <p:sldId id="599" r:id="rId11"/>
    <p:sldId id="546" r:id="rId12"/>
    <p:sldId id="348" r:id="rId13"/>
    <p:sldId id="364" r:id="rId14"/>
    <p:sldId id="592" r:id="rId15"/>
    <p:sldId id="391" r:id="rId16"/>
    <p:sldId id="269" r:id="rId17"/>
    <p:sldId id="266" r:id="rId18"/>
    <p:sldId id="432" r:id="rId19"/>
    <p:sldId id="589" r:id="rId20"/>
    <p:sldId id="590" r:id="rId21"/>
    <p:sldId id="597" r:id="rId22"/>
    <p:sldId id="598" r:id="rId23"/>
    <p:sldId id="28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1;&#1080;&#1089;&#1090;%20&#1074;%20&#1055;&#1088;&#1077;&#1079;&#1077;&#1085;&#1090;&#1072;&#1094;&#1080;&#1103;&#1056;&#1072;&#1073;&#1086;&#1090;&#1072;&#1077;&#1084;.ppt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'[Лист в ПрезентацияРаботаем.pptx]Лист2'!$A$2</c:f>
              <c:strCache>
                <c:ptCount val="1"/>
                <c:pt idx="0">
                  <c:v>1 группа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6551211978268351E-2"/>
                  <c:y val="0.21178937882348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9F-4149-A0DF-9E17A89FB3FB}"/>
                </c:ext>
              </c:extLst>
            </c:dLbl>
            <c:dLbl>
              <c:idx val="1"/>
              <c:layout>
                <c:manualLayout>
                  <c:x val="1.1889730831364824E-2"/>
                  <c:y val="0.24263041084554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9F-4149-A0DF-9E17A89FB3FB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'[Лист в ПрезентацияРаботаем.pptx]Лист2'!$B$1:$C$1</c:f>
              <c:strCache>
                <c:ptCount val="2"/>
                <c:pt idx="0">
                  <c:v>HDRS</c:v>
                </c:pt>
                <c:pt idx="1">
                  <c:v>HARS</c:v>
                </c:pt>
              </c:strCache>
            </c:strRef>
          </c:cat>
          <c:val>
            <c:numRef>
              <c:f>'[Лист в ПрезентацияРаботаем.pptx]Лист2'!$B$2:$C$2</c:f>
              <c:numCache>
                <c:formatCode>0%</c:formatCode>
                <c:ptCount val="2"/>
                <c:pt idx="0">
                  <c:v>0.65600000000000014</c:v>
                </c:pt>
                <c:pt idx="1">
                  <c:v>0.68899999999999995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9F-4149-A0DF-9E17A89FB3FB}"/>
            </c:ext>
          </c:extLst>
        </c:ser>
        <c:ser>
          <c:idx val="1"/>
          <c:order val="1"/>
          <c:tx>
            <c:strRef>
              <c:f>'[Лист в ПрезентацияРаботаем.pptx]Лист2'!$A$3</c:f>
              <c:strCache>
                <c:ptCount val="1"/>
                <c:pt idx="0">
                  <c:v>2 группа</c:v>
                </c:pt>
              </c:strCache>
            </c:strRef>
          </c:tx>
          <c:spPr>
            <a:solidFill>
              <a:srgbClr val="0000FF"/>
            </a:solidFill>
            <a:ln w="12700" cap="flat" cmpd="sng" algn="ctr">
              <a:solidFill>
                <a:srgbClr val="4BACC6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9379730754553841E-2"/>
                  <c:y val="-3.4530980412388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9F-4149-A0DF-9E17A89FB3FB}"/>
                </c:ext>
              </c:extLst>
            </c:dLbl>
            <c:dLbl>
              <c:idx val="1"/>
              <c:layout>
                <c:manualLayout>
                  <c:x val="1.454488148659811E-2"/>
                  <c:y val="-1.57754718222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9F-4149-A0DF-9E17A89FB3FB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'[Лист в ПрезентацияРаботаем.pptx]Лист2'!$B$1:$C$1</c:f>
              <c:strCache>
                <c:ptCount val="2"/>
                <c:pt idx="0">
                  <c:v>HDRS</c:v>
                </c:pt>
                <c:pt idx="1">
                  <c:v>HARS</c:v>
                </c:pt>
              </c:strCache>
            </c:strRef>
          </c:cat>
          <c:val>
            <c:numRef>
              <c:f>'[Лист в ПрезентацияРаботаем.pptx]Лист2'!$B$3:$C$3</c:f>
              <c:numCache>
                <c:formatCode>0%</c:formatCode>
                <c:ptCount val="2"/>
                <c:pt idx="0">
                  <c:v>0.1</c:v>
                </c:pt>
                <c:pt idx="1">
                  <c:v>0.15000000000000002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9F-4149-A0DF-9E17A89FB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cylinder"/>
        <c:axId val="85908864"/>
        <c:axId val="86541440"/>
        <c:axId val="0"/>
      </c:bar3DChart>
      <c:catAx>
        <c:axId val="85908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541440"/>
        <c:crosses val="autoZero"/>
        <c:auto val="1"/>
        <c:lblAlgn val="ctr"/>
        <c:lblOffset val="100"/>
        <c:noMultiLvlLbl val="0"/>
      </c:catAx>
      <c:valAx>
        <c:axId val="8654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85908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36603662395002"/>
          <c:y val="0.28703272446716843"/>
          <c:w val="0.12517679195065282"/>
          <c:h val="0.40009529625454998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2683C6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206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0465A-614B-4FF6-8AA3-BC0544E33B0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1AC53-F289-462D-A745-C3EFEB01D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29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F21CC-595B-467D-9258-F878E245A1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F70E-9E27-439B-9521-DFE52267731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55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196DF-3AD3-460E-A770-C2AC2CEC182C}" type="slidenum">
              <a:rPr lang="ru-RU"/>
              <a:pPr/>
              <a:t>9</a:t>
            </a:fld>
            <a:endParaRPr 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fontAlgn="t" hangingPunct="1">
              <a:lnSpc>
                <a:spcPct val="90000"/>
              </a:lnSpc>
            </a:pPr>
            <a:endParaRPr lang="ru-RU" sz="1000" dirty="0"/>
          </a:p>
          <a:p>
            <a:pPr eaLnBrk="1" hangingPunct="1">
              <a:lnSpc>
                <a:spcPct val="90000"/>
              </a:lnSpc>
            </a:pPr>
            <a:endParaRPr lang="ru-RU" sz="10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F70E-9E27-439B-9521-DFE52267731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55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F70E-9E27-439B-9521-DFE52267731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8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F70E-9E27-439B-9521-DFE52267731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4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14D17-5FF7-4847-B6A9-3FA280E03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03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10972800" cy="9271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882B93-21E2-444B-8E29-65D7AF4F8AB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96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solidFill>
                  <a:srgbClr val="006EA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>
                <a:solidFill>
                  <a:srgbClr val="4D4D4D"/>
                </a:solidFill>
              </a:defRPr>
            </a:lvl1pPr>
            <a:lvl2pPr>
              <a:defRPr sz="1600">
                <a:solidFill>
                  <a:srgbClr val="4D4D4D"/>
                </a:solidFill>
              </a:defRPr>
            </a:lvl2pPr>
            <a:lvl3pPr>
              <a:defRPr sz="1400">
                <a:solidFill>
                  <a:srgbClr val="4D4D4D"/>
                </a:solidFill>
              </a:defRPr>
            </a:lvl3pPr>
            <a:lvl4pPr>
              <a:defRPr sz="1300">
                <a:solidFill>
                  <a:srgbClr val="4D4D4D"/>
                </a:solidFill>
              </a:defRPr>
            </a:lvl4pPr>
            <a:lvl5pPr>
              <a:defRPr sz="13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 rIns="0"/>
          <a:lstStyle>
            <a:lvl1pPr algn="r">
              <a:defRPr/>
            </a:lvl1pPr>
          </a:lstStyle>
          <a:p>
            <a:fld id="{64D83AFE-A175-403E-9946-6239AE14BB6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2/11/2025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ibrary.ru/item.asp?id=3233301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EC762-BDEE-F499-9A4E-9B8C042F8E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>
                <a:solidFill>
                  <a:schemeClr val="accent4">
                    <a:lumMod val="75000"/>
                  </a:schemeClr>
                </a:solidFill>
              </a:rPr>
              <a:t>Ожирение у девочек-подростков </a:t>
            </a:r>
            <a:r>
              <a:rPr lang="ru-RU" sz="4400">
                <a:solidFill>
                  <a:schemeClr val="accent4">
                    <a:lumMod val="75000"/>
                  </a:schemeClr>
                </a:solidFill>
              </a:rPr>
              <a:t>= формирование </a:t>
            </a:r>
            <a:r>
              <a:rPr lang="ru-RU" sz="4400" dirty="0">
                <a:solidFill>
                  <a:schemeClr val="accent4">
                    <a:lumMod val="75000"/>
                  </a:schemeClr>
                </a:solidFill>
              </a:rPr>
              <a:t>репродуктивных нарушений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9EC6E7-D210-8F5A-108D-D6C1D86C3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Д.м.н., профессор Андреева В.О.</a:t>
            </a:r>
            <a:endParaRPr lang="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502513F-B330-ADF5-B0CA-53C1373D4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933754" y="291470"/>
            <a:ext cx="864096" cy="941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18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54B292-2D47-2442-0B90-659D106FEF3E}"/>
              </a:ext>
            </a:extLst>
          </p:cNvPr>
          <p:cNvSpPr txBox="1"/>
          <p:nvPr/>
        </p:nvSpPr>
        <p:spPr>
          <a:xfrm>
            <a:off x="706171" y="2093976"/>
            <a:ext cx="106740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i="1" dirty="0"/>
              <a:t>Ввиду спорности оценки ИР, а также отсутствия на сегодняшний день официально разрешенной эффективной медикаментозной терапии данного состояния, оценка инсулинорезистентности должна проводиться по показаниям и </a:t>
            </a:r>
            <a:r>
              <a:rPr lang="ru-RU" sz="2000" i="1" dirty="0">
                <a:solidFill>
                  <a:srgbClr val="FF0000"/>
                </a:solidFill>
              </a:rPr>
              <a:t>не является обязательной в рутинной клинической практике</a:t>
            </a:r>
            <a:r>
              <a:rPr lang="ru-RU" sz="2000" i="1" dirty="0"/>
              <a:t>. </a:t>
            </a:r>
          </a:p>
          <a:p>
            <a:r>
              <a:rPr lang="ru-RU" sz="2000" i="1" dirty="0"/>
              <a:t>К показаниям для проведения </a:t>
            </a:r>
            <a:r>
              <a:rPr lang="ru-RU" sz="2000" i="1" dirty="0" err="1"/>
              <a:t>глюкозотолерантного</a:t>
            </a:r>
            <a:r>
              <a:rPr lang="ru-RU" sz="2000" i="1" dirty="0"/>
              <a:t> теста с оценкой ИР можно отнести наличие у пациента ранее выявленных нарушений углеводного обмена, отягощенный семейный анамнез (по СД 2 типа, </a:t>
            </a:r>
            <a:r>
              <a:rPr lang="ru-RU" sz="2000" i="1" dirty="0" err="1"/>
              <a:t>гиперандрогении</a:t>
            </a:r>
            <a:r>
              <a:rPr lang="ru-RU" sz="2000" i="1" dirty="0"/>
              <a:t> и др.), наличие объективных маркеров инсулинорезистентности - </a:t>
            </a:r>
            <a:r>
              <a:rPr lang="ru-RU" sz="2000" i="1" dirty="0" err="1"/>
              <a:t>acanthosis</a:t>
            </a:r>
            <a:r>
              <a:rPr lang="ru-RU" sz="2000" i="1" dirty="0"/>
              <a:t> </a:t>
            </a:r>
            <a:r>
              <a:rPr lang="ru-RU" sz="2000" i="1" dirty="0" err="1"/>
              <a:t>nigricans</a:t>
            </a:r>
            <a:r>
              <a:rPr lang="ru-RU" sz="2000" i="1" dirty="0"/>
              <a:t> или выраженная гиперпигментация кожных складок шеи, подмышечных или паховой областей, клинические признаки </a:t>
            </a:r>
            <a:r>
              <a:rPr lang="ru-RU" sz="2000" i="1" dirty="0" err="1"/>
              <a:t>гиперандрогении</a:t>
            </a:r>
            <a:r>
              <a:rPr lang="ru-RU" sz="2000" i="1" dirty="0"/>
              <a:t>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79FEF1F-6EF5-C4C5-48E2-4E5DFC58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ИНСУЛИНРЕЗИСТЕНТНОСТЬ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BC24D-757B-9FA7-B1C1-60F738B74131}"/>
              </a:ext>
            </a:extLst>
          </p:cNvPr>
          <p:cNvSpPr txBox="1"/>
          <p:nvPr/>
        </p:nvSpPr>
        <p:spPr>
          <a:xfrm>
            <a:off x="1981200" y="6381328"/>
            <a:ext cx="7776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C757D"/>
                </a:solidFill>
                <a:latin typeface="-apple-system"/>
              </a:rPr>
              <a:t>Ожирение у детей. Клинические рекомендации РФ 2024 (Россия)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0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ontent Placeholder 2"/>
          <p:cNvSpPr txBox="1">
            <a:spLocks/>
          </p:cNvSpPr>
          <p:nvPr/>
        </p:nvSpPr>
        <p:spPr>
          <a:xfrm>
            <a:off x="1899455" y="1198327"/>
            <a:ext cx="5416566" cy="4628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Ожирение сопряжено с психопатологическими, преимущественно, аффективными нарушениями, которые могут развиваться вследствие ожирения или предшествовать ему, способствуя избыточному набору веса. 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Высокая частота ДЕПРЕССИЙ у подростков является одним из самых существенных психиатрических рисков суицидального поведения, а СУИЦИД как причина смерти находится на третьем месте (ВОЗ, 2014).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39616" y="222070"/>
            <a:ext cx="496855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Проблема ожирения:</a:t>
            </a:r>
          </a:p>
        </p:txBody>
      </p:sp>
      <p:pic>
        <p:nvPicPr>
          <p:cNvPr id="14" name="Picture 7" descr="http://mognovse.ru/mogno/905/904180/904180_html_3c6f0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60649"/>
            <a:ext cx="2718674" cy="713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365776" y="5980838"/>
            <a:ext cx="403244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</a:rPr>
              <a:t>Zimmet</a:t>
            </a:r>
            <a:r>
              <a:rPr lang="ru-RU" sz="1600" b="1" dirty="0">
                <a:solidFill>
                  <a:srgbClr val="002060"/>
                </a:solidFill>
              </a:rPr>
              <a:t> P. 2011,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 Павловская Е.В. и </a:t>
            </a:r>
            <a:r>
              <a:rPr lang="ru-RU" sz="1600" b="1" dirty="0" err="1">
                <a:solidFill>
                  <a:srgbClr val="002060"/>
                </a:solidFill>
              </a:rPr>
              <a:t>соавт</a:t>
            </a:r>
            <a:r>
              <a:rPr lang="ru-RU" sz="1600" b="1" dirty="0">
                <a:solidFill>
                  <a:srgbClr val="002060"/>
                </a:solidFill>
              </a:rPr>
              <a:t>., 2013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92" b="89924" l="6179" r="89907">
                        <a14:foregroundMark x1="26571" y1="13783" x2="34089" y2="13783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3" y="1412776"/>
            <a:ext cx="976199" cy="105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4"/>
          <p:cNvSpPr>
            <a:spLocks/>
          </p:cNvSpPr>
          <p:nvPr/>
        </p:nvSpPr>
        <p:spPr bwMode="gray">
          <a:xfrm>
            <a:off x="3881330" y="1554718"/>
            <a:ext cx="1508669" cy="1102519"/>
          </a:xfrm>
          <a:custGeom>
            <a:avLst/>
            <a:gdLst>
              <a:gd name="T0" fmla="*/ 0 w 1118"/>
              <a:gd name="T1" fmla="*/ 0 h 1020"/>
              <a:gd name="T2" fmla="*/ 6 w 1118"/>
              <a:gd name="T3" fmla="*/ 793 h 1020"/>
              <a:gd name="T4" fmla="*/ 551 w 1118"/>
              <a:gd name="T5" fmla="*/ 1020 h 1020"/>
              <a:gd name="T6" fmla="*/ 1118 w 1118"/>
              <a:gd name="T7" fmla="*/ 470 h 1020"/>
              <a:gd name="T8" fmla="*/ 0 w 1118"/>
              <a:gd name="T9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8" h="1020">
                <a:moveTo>
                  <a:pt x="0" y="0"/>
                </a:moveTo>
                <a:cubicBezTo>
                  <a:pt x="2" y="393"/>
                  <a:pt x="6" y="793"/>
                  <a:pt x="6" y="793"/>
                </a:cubicBezTo>
                <a:cubicBezTo>
                  <a:pt x="117" y="797"/>
                  <a:pt x="326" y="808"/>
                  <a:pt x="551" y="1020"/>
                </a:cubicBezTo>
                <a:lnTo>
                  <a:pt x="1118" y="470"/>
                </a:lnTo>
                <a:cubicBezTo>
                  <a:pt x="1002" y="359"/>
                  <a:pt x="669" y="3"/>
                  <a:pt x="0" y="0"/>
                </a:cubicBezTo>
                <a:close/>
              </a:path>
            </a:pathLst>
          </a:custGeom>
          <a:solidFill>
            <a:srgbClr val="FF66CC"/>
          </a:solidFill>
          <a:ln>
            <a:noFill/>
          </a:ln>
          <a:effectLst/>
        </p:spPr>
        <p:txBody>
          <a:bodyPr wrap="none" anchor="ctr"/>
          <a:lstStyle/>
          <a:p>
            <a:endParaRPr lang="ru-RU" sz="1350" dirty="0"/>
          </a:p>
        </p:txBody>
      </p:sp>
      <p:sp>
        <p:nvSpPr>
          <p:cNvPr id="14342" name="Freeform 6"/>
          <p:cNvSpPr>
            <a:spLocks/>
          </p:cNvSpPr>
          <p:nvPr/>
        </p:nvSpPr>
        <p:spPr bwMode="gray">
          <a:xfrm rot="1559823">
            <a:off x="4891176" y="2835543"/>
            <a:ext cx="1328552" cy="1350034"/>
          </a:xfrm>
          <a:custGeom>
            <a:avLst/>
            <a:gdLst>
              <a:gd name="T0" fmla="*/ 0 w 1017"/>
              <a:gd name="T1" fmla="*/ 554 h 1091"/>
              <a:gd name="T2" fmla="*/ 225 w 1017"/>
              <a:gd name="T3" fmla="*/ 1091 h 1091"/>
              <a:gd name="T4" fmla="*/ 1017 w 1017"/>
              <a:gd name="T5" fmla="*/ 1091 h 1091"/>
              <a:gd name="T6" fmla="*/ 566 w 1017"/>
              <a:gd name="T7" fmla="*/ 0 h 1091"/>
              <a:gd name="T8" fmla="*/ 0 w 1017"/>
              <a:gd name="T9" fmla="*/ 55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7" h="1091">
                <a:moveTo>
                  <a:pt x="0" y="554"/>
                </a:moveTo>
                <a:cubicBezTo>
                  <a:pt x="194" y="770"/>
                  <a:pt x="216" y="957"/>
                  <a:pt x="225" y="1091"/>
                </a:cubicBezTo>
                <a:lnTo>
                  <a:pt x="1017" y="1091"/>
                </a:lnTo>
                <a:cubicBezTo>
                  <a:pt x="1001" y="626"/>
                  <a:pt x="833" y="260"/>
                  <a:pt x="566" y="0"/>
                </a:cubicBezTo>
                <a:lnTo>
                  <a:pt x="0" y="554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endParaRPr lang="ru-RU" sz="1350" dirty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gray">
          <a:xfrm>
            <a:off x="4194897" y="1783236"/>
            <a:ext cx="505267" cy="6694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sz="3750" dirty="0">
                <a:solidFill>
                  <a:srgbClr val="FEFEFE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black">
          <a:xfrm flipV="1">
            <a:off x="5545453" y="2842646"/>
            <a:ext cx="3894524" cy="22823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 dirty="0"/>
          </a:p>
        </p:txBody>
      </p:sp>
      <p:sp>
        <p:nvSpPr>
          <p:cNvPr id="14365" name="Freeform 29"/>
          <p:cNvSpPr>
            <a:spLocks/>
          </p:cNvSpPr>
          <p:nvPr/>
        </p:nvSpPr>
        <p:spPr bwMode="gray">
          <a:xfrm rot="2646420">
            <a:off x="3898976" y="4423503"/>
            <a:ext cx="1404384" cy="1667798"/>
          </a:xfrm>
          <a:custGeom>
            <a:avLst/>
            <a:gdLst>
              <a:gd name="T0" fmla="*/ 223 w 1016"/>
              <a:gd name="T1" fmla="*/ 0 h 1114"/>
              <a:gd name="T2" fmla="*/ 0 w 1016"/>
              <a:gd name="T3" fmla="*/ 550 h 1114"/>
              <a:gd name="T4" fmla="*/ 559 w 1016"/>
              <a:gd name="T5" fmla="*/ 1114 h 1114"/>
              <a:gd name="T6" fmla="*/ 1016 w 1016"/>
              <a:gd name="T7" fmla="*/ 4 h 1114"/>
              <a:gd name="T8" fmla="*/ 223 w 1016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6" h="1114">
                <a:moveTo>
                  <a:pt x="223" y="0"/>
                </a:moveTo>
                <a:cubicBezTo>
                  <a:pt x="229" y="193"/>
                  <a:pt x="163" y="384"/>
                  <a:pt x="0" y="550"/>
                </a:cubicBezTo>
                <a:lnTo>
                  <a:pt x="559" y="1114"/>
                </a:lnTo>
                <a:cubicBezTo>
                  <a:pt x="763" y="892"/>
                  <a:pt x="1012" y="541"/>
                  <a:pt x="1016" y="4"/>
                </a:cubicBezTo>
                <a:lnTo>
                  <a:pt x="223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ru-RU" sz="1350" dirty="0"/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gray">
          <a:xfrm>
            <a:off x="5302820" y="3303239"/>
            <a:ext cx="505267" cy="6694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sz="3750" dirty="0">
                <a:solidFill>
                  <a:srgbClr val="FEFEFE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gray">
          <a:xfrm>
            <a:off x="4462159" y="4782193"/>
            <a:ext cx="505267" cy="6694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sz="3750" dirty="0">
                <a:solidFill>
                  <a:srgbClr val="FEFEFE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black">
          <a:xfrm>
            <a:off x="5617736" y="4416053"/>
            <a:ext cx="3822240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 dirty="0"/>
          </a:p>
        </p:txBody>
      </p:sp>
      <p:pic>
        <p:nvPicPr>
          <p:cNvPr id="14377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07" y="2872980"/>
            <a:ext cx="1307306" cy="127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Line 28"/>
          <p:cNvSpPr>
            <a:spLocks noChangeShapeType="1"/>
          </p:cNvSpPr>
          <p:nvPr/>
        </p:nvSpPr>
        <p:spPr bwMode="black">
          <a:xfrm>
            <a:off x="5235250" y="5984502"/>
            <a:ext cx="4148812" cy="1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 dirty="0"/>
          </a:p>
        </p:txBody>
      </p:sp>
      <p:sp>
        <p:nvSpPr>
          <p:cNvPr id="39" name="Rectangle 22"/>
          <p:cNvSpPr txBox="1">
            <a:spLocks noChangeArrowheads="1"/>
          </p:cNvSpPr>
          <p:nvPr/>
        </p:nvSpPr>
        <p:spPr>
          <a:xfrm>
            <a:off x="3015299" y="1196563"/>
            <a:ext cx="6172200" cy="695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endParaRPr lang="en-US" altLang="ru-RU" sz="1800" kern="0" dirty="0"/>
          </a:p>
        </p:txBody>
      </p:sp>
      <p:grpSp>
        <p:nvGrpSpPr>
          <p:cNvPr id="23" name="Группа 123"/>
          <p:cNvGrpSpPr/>
          <p:nvPr/>
        </p:nvGrpSpPr>
        <p:grpSpPr>
          <a:xfrm>
            <a:off x="5798688" y="1260568"/>
            <a:ext cx="1730170" cy="1516430"/>
            <a:chOff x="3396168" y="3911600"/>
            <a:chExt cx="1333853" cy="1222375"/>
          </a:xfrm>
        </p:grpSpPr>
        <p:grpSp>
          <p:nvGrpSpPr>
            <p:cNvPr id="24" name="Group 47"/>
            <p:cNvGrpSpPr>
              <a:grpSpLocks/>
            </p:cNvGrpSpPr>
            <p:nvPr/>
          </p:nvGrpSpPr>
          <p:grpSpPr bwMode="auto">
            <a:xfrm>
              <a:off x="3427413" y="3911600"/>
              <a:ext cx="1263650" cy="1222375"/>
              <a:chOff x="2323" y="2847"/>
              <a:chExt cx="636" cy="616"/>
            </a:xfrm>
          </p:grpSpPr>
          <p:pic>
            <p:nvPicPr>
              <p:cNvPr id="26" name="Picture 48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2323" y="2847"/>
                <a:ext cx="636" cy="614"/>
              </a:xfrm>
              <a:prstGeom prst="rect">
                <a:avLst/>
              </a:prstGeom>
              <a:noFill/>
            </p:spPr>
          </p:pic>
          <p:sp>
            <p:nvSpPr>
              <p:cNvPr id="27" name="Oval 49"/>
              <p:cNvSpPr>
                <a:spLocks noChangeArrowheads="1"/>
              </p:cNvSpPr>
              <p:nvPr/>
            </p:nvSpPr>
            <p:spPr bwMode="gray">
              <a:xfrm>
                <a:off x="2323" y="2847"/>
                <a:ext cx="632" cy="616"/>
              </a:xfrm>
              <a:prstGeom prst="ellipse">
                <a:avLst/>
              </a:prstGeom>
              <a:solidFill>
                <a:srgbClr val="FF66CC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350" dirty="0"/>
              </a:p>
            </p:txBody>
          </p:sp>
        </p:grpSp>
        <p:sp>
          <p:nvSpPr>
            <p:cNvPr id="25" name="Rectangle 62"/>
            <p:cNvSpPr>
              <a:spLocks noChangeArrowheads="1"/>
            </p:cNvSpPr>
            <p:nvPr/>
          </p:nvSpPr>
          <p:spPr bwMode="gray">
            <a:xfrm>
              <a:off x="3396168" y="4055624"/>
              <a:ext cx="1333853" cy="93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200" b="1" dirty="0">
                  <a:solidFill>
                    <a:schemeClr val="bg1"/>
                  </a:solidFill>
                </a:rPr>
                <a:t>I </a:t>
              </a:r>
              <a:r>
                <a:rPr lang="ru-RU" sz="1200" b="1" dirty="0">
                  <a:solidFill>
                    <a:schemeClr val="bg1"/>
                  </a:solidFill>
                </a:rPr>
                <a:t>ГРУППА 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N = </a:t>
              </a:r>
              <a:r>
                <a:rPr lang="ru-RU" sz="1200" b="1" dirty="0">
                  <a:solidFill>
                    <a:schemeClr val="bg1"/>
                  </a:solidFill>
                </a:rPr>
                <a:t>100 ожирение </a:t>
              </a: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</a:rPr>
                <a:t>I степени (ИМТ =32,6 (34,8; 30,2) кг/м2) </a:t>
              </a:r>
              <a:r>
                <a:rPr lang="ru-RU" sz="1200" b="1" dirty="0" err="1">
                  <a:solidFill>
                    <a:schemeClr val="bg1"/>
                  </a:solidFill>
                </a:rPr>
                <a:t>олигоменорея</a:t>
              </a:r>
              <a:endParaRPr lang="ru-RU" sz="1200" b="1" dirty="0">
                <a:solidFill>
                  <a:schemeClr val="bg1"/>
                </a:solidFill>
              </a:endParaRPr>
            </a:p>
            <a:p>
              <a:pPr lvl="0" algn="ctr"/>
              <a:endParaRPr lang="ru-RU" sz="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Группа 123"/>
          <p:cNvGrpSpPr/>
          <p:nvPr/>
        </p:nvGrpSpPr>
        <p:grpSpPr>
          <a:xfrm>
            <a:off x="7010130" y="2869852"/>
            <a:ext cx="1786170" cy="1548014"/>
            <a:chOff x="3392312" y="3911600"/>
            <a:chExt cx="1333853" cy="1222375"/>
          </a:xfrm>
        </p:grpSpPr>
        <p:grpSp>
          <p:nvGrpSpPr>
            <p:cNvPr id="32" name="Group 47"/>
            <p:cNvGrpSpPr>
              <a:grpSpLocks/>
            </p:cNvGrpSpPr>
            <p:nvPr/>
          </p:nvGrpSpPr>
          <p:grpSpPr bwMode="auto">
            <a:xfrm>
              <a:off x="3427413" y="3911600"/>
              <a:ext cx="1263650" cy="1222375"/>
              <a:chOff x="2323" y="2847"/>
              <a:chExt cx="636" cy="616"/>
            </a:xfrm>
          </p:grpSpPr>
          <p:pic>
            <p:nvPicPr>
              <p:cNvPr id="38" name="Picture 48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2323" y="2847"/>
                <a:ext cx="636" cy="614"/>
              </a:xfrm>
              <a:prstGeom prst="rect">
                <a:avLst/>
              </a:prstGeom>
              <a:noFill/>
            </p:spPr>
          </p:pic>
          <p:sp>
            <p:nvSpPr>
              <p:cNvPr id="40" name="Oval 49"/>
              <p:cNvSpPr>
                <a:spLocks noChangeArrowheads="1"/>
              </p:cNvSpPr>
              <p:nvPr/>
            </p:nvSpPr>
            <p:spPr bwMode="gray">
              <a:xfrm>
                <a:off x="2323" y="2847"/>
                <a:ext cx="632" cy="616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350" dirty="0"/>
              </a:p>
            </p:txBody>
          </p:sp>
        </p:grpSp>
        <p:sp>
          <p:nvSpPr>
            <p:cNvPr id="33" name="Rectangle 62"/>
            <p:cNvSpPr>
              <a:spLocks noChangeArrowheads="1"/>
            </p:cNvSpPr>
            <p:nvPr/>
          </p:nvSpPr>
          <p:spPr bwMode="gray">
            <a:xfrm>
              <a:off x="3392312" y="3981954"/>
              <a:ext cx="1333853" cy="1075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200" b="1" dirty="0">
                  <a:solidFill>
                    <a:schemeClr val="bg1"/>
                  </a:solidFill>
                </a:rPr>
                <a:t>II </a:t>
              </a:r>
              <a:r>
                <a:rPr lang="ru-RU" sz="1200" b="1" dirty="0">
                  <a:solidFill>
                    <a:schemeClr val="bg1"/>
                  </a:solidFill>
                </a:rPr>
                <a:t>ГРУППА 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N = </a:t>
              </a:r>
              <a:r>
                <a:rPr lang="ru-RU" sz="1200" b="1" dirty="0">
                  <a:solidFill>
                    <a:schemeClr val="bg1"/>
                  </a:solidFill>
                </a:rPr>
                <a:t>84 </a:t>
              </a: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</a:rPr>
                <a:t>нормальный </a:t>
              </a: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</a:rPr>
                <a:t>ИМТ =19,9</a:t>
              </a: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</a:rPr>
                <a:t> (21,7; 19,4) кг/м2 </a:t>
              </a:r>
              <a:r>
                <a:rPr lang="ru-RU" sz="1200" b="1" dirty="0" err="1">
                  <a:solidFill>
                    <a:schemeClr val="bg1"/>
                  </a:solidFill>
                </a:rPr>
                <a:t>олигоменорея</a:t>
              </a:r>
              <a:endParaRPr lang="ru-RU" sz="1200" b="1" dirty="0">
                <a:solidFill>
                  <a:schemeClr val="bg1"/>
                </a:solidFill>
              </a:endParaRPr>
            </a:p>
            <a:p>
              <a:pPr lvl="0" algn="ctr"/>
              <a:r>
                <a:rPr lang="ru-RU" sz="105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42" name="Группа 117"/>
          <p:cNvGrpSpPr/>
          <p:nvPr/>
        </p:nvGrpSpPr>
        <p:grpSpPr>
          <a:xfrm>
            <a:off x="5836713" y="4228883"/>
            <a:ext cx="2071280" cy="1755619"/>
            <a:chOff x="1762125" y="2278063"/>
            <a:chExt cx="984250" cy="952500"/>
          </a:xfrm>
        </p:grpSpPr>
        <p:grpSp>
          <p:nvGrpSpPr>
            <p:cNvPr id="43" name="Group 39"/>
            <p:cNvGrpSpPr>
              <a:grpSpLocks/>
            </p:cNvGrpSpPr>
            <p:nvPr/>
          </p:nvGrpSpPr>
          <p:grpSpPr bwMode="auto">
            <a:xfrm>
              <a:off x="1762125" y="2278063"/>
              <a:ext cx="984250" cy="952500"/>
              <a:chOff x="887" y="2040"/>
              <a:chExt cx="433" cy="422"/>
            </a:xfrm>
          </p:grpSpPr>
          <p:pic>
            <p:nvPicPr>
              <p:cNvPr id="45" name="Picture 40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46" name="Oval 41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pic>
            <p:nvPicPr>
              <p:cNvPr id="47" name="Picture 42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rgbClr val="C800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sp>
          <p:nvSpPr>
            <p:cNvPr id="44" name="Rectangle 61"/>
            <p:cNvSpPr>
              <a:spLocks noChangeArrowheads="1"/>
            </p:cNvSpPr>
            <p:nvPr/>
          </p:nvSpPr>
          <p:spPr bwMode="gray">
            <a:xfrm>
              <a:off x="1919700" y="2334770"/>
              <a:ext cx="691803" cy="85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200" b="1" kern="0" dirty="0">
                  <a:solidFill>
                    <a:srgbClr val="FFFFFF"/>
                  </a:solidFill>
                  <a:latin typeface="Arial" charset="0"/>
                </a:rPr>
                <a:t>КОНТРОЛЬ</a:t>
              </a:r>
              <a:r>
                <a:rPr lang="en-US" sz="1200" b="1" kern="0" dirty="0">
                  <a:solidFill>
                    <a:srgbClr val="FFFFFF"/>
                  </a:solidFill>
                  <a:latin typeface="Arial" charset="0"/>
                </a:rPr>
                <a:t> </a:t>
              </a:r>
            </a:p>
            <a:p>
              <a:pPr algn="ctr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 charset="0"/>
                </a:rPr>
                <a:t>N = </a:t>
              </a:r>
              <a:r>
                <a:rPr lang="ru-RU" sz="1200" b="1" kern="0" dirty="0">
                  <a:solidFill>
                    <a:srgbClr val="FFFFFF"/>
                  </a:solidFill>
                  <a:latin typeface="Arial" charset="0"/>
                </a:rPr>
                <a:t>5</a:t>
              </a:r>
              <a:r>
                <a:rPr lang="en-US" sz="1200" b="1" kern="0" dirty="0">
                  <a:solidFill>
                    <a:srgbClr val="FFFFFF"/>
                  </a:solidFill>
                  <a:latin typeface="Arial" charset="0"/>
                </a:rPr>
                <a:t>0</a:t>
              </a:r>
              <a:endParaRPr lang="ru-RU" sz="1200" b="1" kern="0" dirty="0">
                <a:solidFill>
                  <a:srgbClr val="FFFFFF"/>
                </a:solidFill>
                <a:latin typeface="Arial" charset="0"/>
              </a:endParaRPr>
            </a:p>
            <a:p>
              <a:pPr algn="ctr">
                <a:defRPr/>
              </a:pPr>
              <a:r>
                <a:rPr lang="ru-RU" sz="1200" b="1" kern="0" dirty="0">
                  <a:solidFill>
                    <a:srgbClr val="FFFFFF"/>
                  </a:solidFill>
                  <a:latin typeface="Arial" charset="0"/>
                </a:rPr>
                <a:t>нормальный </a:t>
              </a:r>
            </a:p>
            <a:p>
              <a:pPr algn="ctr">
                <a:defRPr/>
              </a:pPr>
              <a:r>
                <a:rPr lang="ru-RU" sz="1200" b="1" kern="0" dirty="0">
                  <a:solidFill>
                    <a:srgbClr val="FFFFFF"/>
                  </a:solidFill>
                  <a:latin typeface="Arial" charset="0"/>
                </a:rPr>
                <a:t>менструальный </a:t>
              </a:r>
            </a:p>
            <a:p>
              <a:pPr algn="ctr">
                <a:defRPr/>
              </a:pPr>
              <a:r>
                <a:rPr lang="ru-RU" sz="1200" b="1" kern="0" dirty="0">
                  <a:solidFill>
                    <a:srgbClr val="FFFFFF"/>
                  </a:solidFill>
                  <a:latin typeface="Arial" charset="0"/>
                </a:rPr>
                <a:t>цикл,</a:t>
              </a:r>
            </a:p>
            <a:p>
              <a:pPr algn="ctr">
                <a:defRPr/>
              </a:pPr>
              <a:r>
                <a:rPr lang="ru-RU" sz="1200" b="1" kern="0" dirty="0">
                  <a:solidFill>
                    <a:srgbClr val="FFFFFF"/>
                  </a:solidFill>
                  <a:latin typeface="Arial" charset="0"/>
                </a:rPr>
                <a:t>нормальный </a:t>
              </a:r>
            </a:p>
            <a:p>
              <a:pPr algn="ctr">
                <a:defRPr/>
              </a:pPr>
              <a:r>
                <a:rPr lang="ru-RU" sz="1200" b="1" kern="0" dirty="0">
                  <a:solidFill>
                    <a:srgbClr val="FFFFFF"/>
                  </a:solidFill>
                  <a:latin typeface="Arial" charset="0"/>
                </a:rPr>
                <a:t>ИМТ =18,4 </a:t>
              </a:r>
            </a:p>
            <a:p>
              <a:pPr algn="ctr">
                <a:defRPr/>
              </a:pPr>
              <a:r>
                <a:rPr lang="ru-RU" sz="1200" b="1" kern="0" dirty="0">
                  <a:solidFill>
                    <a:srgbClr val="FFFFFF"/>
                  </a:solidFill>
                  <a:latin typeface="Arial" charset="0"/>
                </a:rPr>
                <a:t>(20; 18,1) кг/м2</a:t>
              </a:r>
            </a:p>
          </p:txBody>
        </p:sp>
      </p:grpSp>
      <p:sp>
        <p:nvSpPr>
          <p:cNvPr id="48" name="Rectangle 22"/>
          <p:cNvSpPr txBox="1">
            <a:spLocks noChangeArrowheads="1"/>
          </p:cNvSpPr>
          <p:nvPr/>
        </p:nvSpPr>
        <p:spPr>
          <a:xfrm>
            <a:off x="2647103" y="871433"/>
            <a:ext cx="6509701" cy="695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1800" dirty="0"/>
              <a:t>Материалы и методы исследования </a:t>
            </a:r>
            <a:endParaRPr lang="en-US" alt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209790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 txBox="1">
            <a:spLocks noChangeArrowheads="1"/>
          </p:cNvSpPr>
          <p:nvPr/>
        </p:nvSpPr>
        <p:spPr>
          <a:xfrm>
            <a:off x="2513413" y="488701"/>
            <a:ext cx="6509701" cy="695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2800" dirty="0" err="1">
                <a:solidFill>
                  <a:srgbClr val="002060"/>
                </a:solidFill>
              </a:rPr>
              <a:t>Толл</a:t>
            </a:r>
            <a:r>
              <a:rPr lang="ru-RU" sz="2800" dirty="0">
                <a:solidFill>
                  <a:srgbClr val="002060"/>
                </a:solidFill>
              </a:rPr>
              <a:t>-рецепторы</a:t>
            </a:r>
            <a:endParaRPr lang="en-US" altLang="ru-RU" sz="2800" kern="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28"/>
          <p:cNvSpPr>
            <a:spLocks noChangeArrowheads="1"/>
          </p:cNvSpPr>
          <p:nvPr/>
        </p:nvSpPr>
        <p:spPr bwMode="auto">
          <a:xfrm>
            <a:off x="5855196" y="5589241"/>
            <a:ext cx="35103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002060"/>
                </a:solidFill>
              </a:rPr>
              <a:t>*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050" b="1" dirty="0">
                <a:solidFill>
                  <a:srgbClr val="002060"/>
                </a:solidFill>
              </a:rPr>
              <a:t> различия с </a:t>
            </a:r>
            <a:r>
              <a:rPr lang="en-US" sz="1050" b="1" dirty="0">
                <a:solidFill>
                  <a:srgbClr val="002060"/>
                </a:solidFill>
              </a:rPr>
              <a:t>II </a:t>
            </a:r>
            <a:r>
              <a:rPr lang="ru-RU" sz="1050" b="1" dirty="0">
                <a:solidFill>
                  <a:srgbClr val="002060"/>
                </a:solidFill>
              </a:rPr>
              <a:t>группой и контролем (</a:t>
            </a:r>
            <a:r>
              <a:rPr lang="en-US" sz="1050" b="1" dirty="0">
                <a:solidFill>
                  <a:srgbClr val="002060"/>
                </a:solidFill>
              </a:rPr>
              <a:t>p</a:t>
            </a:r>
            <a:r>
              <a:rPr lang="ru-RU" sz="1050" b="1" dirty="0">
                <a:solidFill>
                  <a:srgbClr val="002060"/>
                </a:solidFill>
              </a:rPr>
              <a:t>&lt;0,05) </a:t>
            </a:r>
            <a:endParaRPr lang="ru-RU" sz="1050" dirty="0">
              <a:solidFill>
                <a:srgbClr val="002060"/>
              </a:solidFill>
            </a:endParaRPr>
          </a:p>
        </p:txBody>
      </p:sp>
      <p:pic>
        <p:nvPicPr>
          <p:cNvPr id="1026" name="Диаграмма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"/>
          <a:stretch>
            <a:fillRect/>
          </a:stretch>
        </p:blipFill>
        <p:spPr bwMode="auto">
          <a:xfrm>
            <a:off x="6005400" y="2402887"/>
            <a:ext cx="3240360" cy="29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Сергей\Desktop\Диссер Насти\Звёзд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097" y="2947272"/>
            <a:ext cx="108347" cy="10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"/>
          <p:cNvGrpSpPr/>
          <p:nvPr/>
        </p:nvGrpSpPr>
        <p:grpSpPr>
          <a:xfrm>
            <a:off x="2781785" y="2618196"/>
            <a:ext cx="2986479" cy="1379281"/>
            <a:chOff x="1595220" y="4497028"/>
            <a:chExt cx="7552657" cy="873545"/>
          </a:xfrm>
        </p:grpSpPr>
        <p:grpSp>
          <p:nvGrpSpPr>
            <p:cNvPr id="21" name="Группа 12"/>
            <p:cNvGrpSpPr/>
            <p:nvPr/>
          </p:nvGrpSpPr>
          <p:grpSpPr>
            <a:xfrm>
              <a:off x="1595220" y="4497028"/>
              <a:ext cx="7552657" cy="856388"/>
              <a:chOff x="214282" y="1500174"/>
              <a:chExt cx="7197689" cy="2060904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214282" y="1500174"/>
                <a:ext cx="7197689" cy="2060904"/>
              </a:xfrm>
              <a:prstGeom prst="roundRect">
                <a:avLst/>
              </a:prstGeom>
              <a:solidFill>
                <a:schemeClr val="bg1">
                  <a:lumMod val="85000"/>
                  <a:alpha val="79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89502" y="1578582"/>
                <a:ext cx="5725270" cy="422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sz="12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1595223" y="4581126"/>
              <a:ext cx="6671538" cy="789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50" b="1" dirty="0">
                  <a:solidFill>
                    <a:srgbClr val="002060"/>
                  </a:solidFill>
                </a:rPr>
                <a:t>Активация </a:t>
              </a:r>
              <a:r>
                <a:rPr lang="en-US" sz="1350" b="1" dirty="0">
                  <a:solidFill>
                    <a:srgbClr val="002060"/>
                  </a:solidFill>
                </a:rPr>
                <a:t>TLR-4 </a:t>
              </a:r>
              <a:r>
                <a:rPr lang="ru-RU" sz="1350" b="1" dirty="0">
                  <a:solidFill>
                    <a:srgbClr val="002060"/>
                  </a:solidFill>
                </a:rPr>
                <a:t>сопровождается развитием </a:t>
              </a:r>
              <a:r>
                <a:rPr lang="ru-RU" sz="1350" b="1" dirty="0" err="1">
                  <a:solidFill>
                    <a:srgbClr val="002060"/>
                  </a:solidFill>
                </a:rPr>
                <a:t>инсулинрезистентности</a:t>
              </a:r>
              <a:r>
                <a:rPr lang="ru-RU" sz="1350" b="1" dirty="0">
                  <a:solidFill>
                    <a:srgbClr val="002060"/>
                  </a:solidFill>
                </a:rPr>
                <a:t>. </a:t>
              </a:r>
            </a:p>
            <a:p>
              <a:pPr algn="ctr"/>
              <a:r>
                <a:rPr lang="ru-RU" sz="1050" b="1" i="1" dirty="0">
                  <a:solidFill>
                    <a:srgbClr val="002060"/>
                  </a:solidFill>
                </a:rPr>
                <a:t>(</a:t>
              </a:r>
              <a:r>
                <a:rPr lang="en-US" sz="1050" b="1" i="1" dirty="0">
                  <a:solidFill>
                    <a:srgbClr val="002060"/>
                  </a:solidFill>
                </a:rPr>
                <a:t>Shi H., </a:t>
              </a:r>
              <a:r>
                <a:rPr lang="en-US" sz="1050" b="1" i="1" dirty="0" err="1">
                  <a:solidFill>
                    <a:srgbClr val="002060"/>
                  </a:solidFill>
                </a:rPr>
                <a:t>Kokoeva</a:t>
              </a:r>
              <a:r>
                <a:rPr lang="en-US" sz="1050" b="1" i="1" dirty="0">
                  <a:solidFill>
                    <a:srgbClr val="002060"/>
                  </a:solidFill>
                </a:rPr>
                <a:t> M.V., 2006;  </a:t>
              </a:r>
              <a:r>
                <a:rPr lang="en-US" sz="1050" b="1" i="1" dirty="0" err="1">
                  <a:solidFill>
                    <a:srgbClr val="002060"/>
                  </a:solidFill>
                </a:rPr>
                <a:t>Tsukumo</a:t>
              </a:r>
              <a:r>
                <a:rPr lang="en-US" sz="1050" b="1" i="1" dirty="0">
                  <a:solidFill>
                    <a:srgbClr val="002060"/>
                  </a:solidFill>
                </a:rPr>
                <a:t> D.M. , 2007;  Reyna S.M., 2008)</a:t>
              </a:r>
              <a:r>
                <a:rPr lang="en-US" sz="1350" b="1" dirty="0">
                  <a:solidFill>
                    <a:srgbClr val="002060"/>
                  </a:solidFill>
                </a:rPr>
                <a:t>. </a:t>
              </a:r>
              <a:endParaRPr lang="ru-RU" sz="135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7" y="4455115"/>
            <a:ext cx="1435894" cy="143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962551" y="5172218"/>
            <a:ext cx="5036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chemeClr val="tx1">
                    <a:lumMod val="75000"/>
                  </a:schemeClr>
                </a:solidFill>
              </a:rPr>
              <a:t>TLR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437682" y="5172218"/>
            <a:ext cx="5036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chemeClr val="tx1">
                    <a:lumMod val="75000"/>
                  </a:schemeClr>
                </a:solidFill>
              </a:rPr>
              <a:t>TLR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962552" y="4779150"/>
            <a:ext cx="5036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chemeClr val="tx1">
                    <a:lumMod val="75000"/>
                  </a:schemeClr>
                </a:solidFill>
              </a:rPr>
              <a:t>TLR</a:t>
            </a:r>
          </a:p>
        </p:txBody>
      </p:sp>
    </p:spTree>
    <p:extLst>
      <p:ext uri="{BB962C8B-B14F-4D97-AF65-F5344CB8AC3E}">
        <p14:creationId xmlns:p14="http://schemas.microsoft.com/office/powerpoint/2010/main" val="220172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2667000" y="178698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Уровень депрессии и тревоги по шкале HDRS и HARS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6700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4" name="Прямоугольник 3"/>
          <p:cNvSpPr/>
          <p:nvPr/>
        </p:nvSpPr>
        <p:spPr>
          <a:xfrm>
            <a:off x="3611724" y="2095455"/>
            <a:ext cx="49685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Calibri"/>
                <a:ea typeface="Calibri"/>
                <a:cs typeface="Calibri"/>
              </a:defRPr>
            </a:pPr>
            <a:r>
              <a:rPr lang="ru-RU" sz="1500" b="1" dirty="0">
                <a:solidFill>
                  <a:schemeClr val="bg1"/>
                </a:solidFill>
              </a:rPr>
              <a:t>Количество пациенток </a:t>
            </a:r>
          </a:p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Calibri"/>
                <a:ea typeface="Calibri"/>
                <a:cs typeface="Calibri"/>
              </a:defRPr>
            </a:pPr>
            <a:r>
              <a:rPr lang="ru-RU" sz="1500" b="1" dirty="0">
                <a:solidFill>
                  <a:schemeClr val="bg1"/>
                </a:solidFill>
              </a:rPr>
              <a:t>( в % от численности группы)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6700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6700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11" name="Диаграмма 10"/>
          <p:cNvGraphicFramePr>
            <a:graphicFrameLocks noGrp="1"/>
          </p:cNvGraphicFramePr>
          <p:nvPr/>
        </p:nvGraphicFramePr>
        <p:xfrm>
          <a:off x="3368697" y="2456893"/>
          <a:ext cx="6210690" cy="258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652" name="Picture 4" descr="http://kimconstable.com/wp-content/uploads/2012/09/failure-is-part-of-the-proc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00" l="0" r="97300">
                        <a14:foregroundMark x1="38500" y1="59000" x2="32900" y2="70200"/>
                        <a14:backgroundMark x1="41300" y1="81000" x2="51400" y2="7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64" y="2456894"/>
            <a:ext cx="558055" cy="5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previews.123rf.com/images/amasterpics123/amasterpics1231207/amasterpics123120700033/14308080-Sad-3d-man-sitting-isolated-on-white-background-Stock-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31" b="100000" l="10000" r="100000">
                        <a14:foregroundMark x1="37154" y1="10000" x2="34000" y2="10538"/>
                        <a14:foregroundMark x1="34000" y1="10538" x2="34000" y2="10538"/>
                        <a14:foregroundMark x1="24769" y1="79231" x2="36231" y2="76462"/>
                        <a14:foregroundMark x1="41000" y1="8846" x2="36385" y2="9077"/>
                        <a14:backgroundMark x1="62077" y1="86385" x2="68538" y2="85077"/>
                        <a14:backgroundMark x1="68538" y1="85077" x2="68538" y2="85077"/>
                        <a14:backgroundMark x1="32000" y1="84538" x2="42462" y2="78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84" y="2458694"/>
            <a:ext cx="489108" cy="48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304793" y="4659601"/>
            <a:ext cx="16741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Calibri"/>
                <a:ea typeface="Calibri"/>
                <a:cs typeface="Calibri"/>
              </a:defRPr>
            </a:pPr>
            <a:r>
              <a:rPr lang="ru-RU" sz="1500" b="1" dirty="0">
                <a:solidFill>
                  <a:schemeClr val="bg1"/>
                </a:solidFill>
              </a:rPr>
              <a:t>Депрессия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66063" y="4642774"/>
            <a:ext cx="16741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Calibri"/>
                <a:ea typeface="Calibri"/>
                <a:cs typeface="Calibri"/>
              </a:defRPr>
            </a:pPr>
            <a:r>
              <a:rPr lang="ru-RU" sz="1500" b="1" dirty="0">
                <a:solidFill>
                  <a:schemeClr val="bg1"/>
                </a:solidFill>
              </a:rPr>
              <a:t>Тревога</a:t>
            </a:r>
          </a:p>
        </p:txBody>
      </p:sp>
    </p:spTree>
    <p:extLst>
      <p:ext uri="{BB962C8B-B14F-4D97-AF65-F5344CB8AC3E}">
        <p14:creationId xmlns:p14="http://schemas.microsoft.com/office/powerpoint/2010/main" val="4157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138" y="1960402"/>
            <a:ext cx="11041225" cy="210481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ходе адаптации к стрессу происходят сложные нейрогормональные взаимодействия, в </a:t>
            </a:r>
            <a:r>
              <a:rPr lang="ru-RU" sz="1800" b="1" dirty="0">
                <a:solidFill>
                  <a:srgbClr val="9F51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 на эпизоды стрессового напряжения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изменяется </a:t>
            </a:r>
            <a:r>
              <a:rPr lang="ru-RU" sz="1800" b="1" dirty="0">
                <a:solidFill>
                  <a:srgbClr val="9F51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секреция кортизола, адреналина и пролактина</a:t>
            </a:r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¹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что может привести к:</a:t>
            </a:r>
          </a:p>
          <a:p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гипоталамической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гипогонадотропной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олиго- или аменореи</a:t>
            </a:r>
          </a:p>
          <a:p>
            <a:r>
              <a:rPr lang="ru-RU" sz="1800" b="1" dirty="0">
                <a:solidFill>
                  <a:srgbClr val="9F51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транзиторной </a:t>
            </a:r>
            <a:r>
              <a:rPr lang="ru-RU" sz="1800" b="1" dirty="0" err="1">
                <a:solidFill>
                  <a:srgbClr val="9F51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гиперпролактинемии</a:t>
            </a:r>
            <a:endParaRPr lang="ru-RU" sz="1800" dirty="0">
              <a:solidFill>
                <a:srgbClr val="9F519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800" b="1" dirty="0">
                <a:solidFill>
                  <a:srgbClr val="9F51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недостаточности лютеиновой фазы и </a:t>
            </a:r>
            <a:r>
              <a:rPr lang="ru-RU" sz="1800" b="1" dirty="0" err="1">
                <a:solidFill>
                  <a:srgbClr val="9F51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ановуляции</a:t>
            </a:r>
            <a:endParaRPr lang="ru-RU" sz="1800" b="1" dirty="0">
              <a:solidFill>
                <a:srgbClr val="9F519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гипоталамической дисфункции с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гиперкортизолемией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функциональному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гиперандрогенизму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(надпочечниковый или яичниковый)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BC3AE73-C1F5-2A82-9000-C958ABE82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675" y="577089"/>
            <a:ext cx="9144000" cy="50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7500" tIns="35100" rIns="67500" bIns="35100"/>
          <a:lstStyle/>
          <a:p>
            <a:pPr algn="ctr" defTabSz="336947"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ru-RU" sz="2100" b="1" dirty="0">
                <a:solidFill>
                  <a:srgbClr val="00467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КАКАЯ СВЯЗЬ МЕЖДУ СТРЕССОМ И </a:t>
            </a:r>
          </a:p>
          <a:p>
            <a:pPr algn="ctr" defTabSz="336947">
              <a:buClr>
                <a:srgbClr val="000000"/>
              </a:buClr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ru-RU" sz="2100" b="1" dirty="0">
                <a:solidFill>
                  <a:srgbClr val="00467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НАРУШЕНИЯМИ МЕНСТРУАЛЬНОГО ЦИКЛА?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544814E-9B4A-FC43-EAFF-ACBCB2944C15}"/>
              </a:ext>
            </a:extLst>
          </p:cNvPr>
          <p:cNvCxnSpPr>
            <a:cxnSpLocks/>
          </p:cNvCxnSpPr>
          <p:nvPr/>
        </p:nvCxnSpPr>
        <p:spPr>
          <a:xfrm>
            <a:off x="1548954" y="1841795"/>
            <a:ext cx="6743333" cy="0"/>
          </a:xfrm>
          <a:prstGeom prst="line">
            <a:avLst/>
          </a:prstGeom>
          <a:ln w="19050">
            <a:solidFill>
              <a:srgbClr val="B3D6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DFE955-59AC-68F6-329F-4F578165ED71}"/>
              </a:ext>
            </a:extLst>
          </p:cNvPr>
          <p:cNvSpPr/>
          <p:nvPr/>
        </p:nvSpPr>
        <p:spPr>
          <a:xfrm>
            <a:off x="572277" y="5818083"/>
            <a:ext cx="9343537" cy="310633"/>
          </a:xfrm>
          <a:prstGeom prst="rect">
            <a:avLst/>
          </a:prstGeom>
        </p:spPr>
        <p:txBody>
          <a:bodyPr wrap="square" lIns="68573" tIns="34286" rIns="68573" bIns="34286" anchor="b">
            <a:noAutofit/>
          </a:bodyPr>
          <a:lstStyle/>
          <a:p>
            <a:pPr defTabSz="342900">
              <a:defRPr/>
            </a:pPr>
            <a:r>
              <a:rPr lang="ru-RU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Лычкова А.Э., Пузикова А.М. Пролактин и серотонин // </a:t>
            </a:r>
            <a:r>
              <a:rPr lang="ru-RU" sz="8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Вестн</a:t>
            </a:r>
            <a:r>
              <a:rPr lang="ru-RU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РАМН. 2014. №1–2. С. 38–45</a:t>
            </a:r>
          </a:p>
          <a:p>
            <a:pPr defTabSz="342900">
              <a:defRPr/>
            </a:pPr>
            <a:r>
              <a:rPr lang="ru-RU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8296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987B9F3F-9ED1-4D6B-844B-099A40CD9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477" y="1550988"/>
            <a:ext cx="2275367" cy="4922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053AF3-7F30-4033-A7C2-1EE6DEF5235C}"/>
              </a:ext>
            </a:extLst>
          </p:cNvPr>
          <p:cNvSpPr txBox="1"/>
          <p:nvPr/>
        </p:nvSpPr>
        <p:spPr>
          <a:xfrm>
            <a:off x="985077" y="1786300"/>
            <a:ext cx="8075487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B3D6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Гиперпролактинемия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подавляет продукцию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кисспептина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B3D6DA"/>
              </a:buClr>
              <a:buSzTx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B3D6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Снижается секреция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ГнРГ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и ГТ</a:t>
            </a:r>
          </a:p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B3D6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457200" rtl="0" eaLnBrk="1" fontAlgn="auto" latinLnBrk="0" hangingPunct="1">
              <a:buClr>
                <a:srgbClr val="B3D6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Нарушается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фолликулогенез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B3D6DA"/>
              </a:buClr>
              <a:buSzTx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B3D6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Сохраненная эстрогенная продукция поддерживает секрецию пролактина</a:t>
            </a:r>
          </a:p>
          <a:p>
            <a:pPr marL="342900" indent="-342900" defTabSz="457200">
              <a:buClr>
                <a:srgbClr val="B3D6DA"/>
              </a:buClr>
              <a:buFont typeface="Arial" panose="020B0604020202020204" pitchFamily="34" charset="0"/>
              <a:buChar char="•"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defTabSz="457200">
              <a:buClr>
                <a:srgbClr val="B3D6DA"/>
              </a:buClr>
              <a:buFont typeface="Arial" panose="020B0604020202020204" pitchFamily="34" charset="0"/>
              <a:buChar char="•"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Повышение уровня пролактина возникает из-за снижения уровня ДА, как результат вовлечения в стрессовую реакцию ДА-нейронов</a:t>
            </a:r>
          </a:p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B3D6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228BF-93C8-466A-84F9-217382749D55}"/>
              </a:ext>
            </a:extLst>
          </p:cNvPr>
          <p:cNvSpPr txBox="1"/>
          <p:nvPr/>
        </p:nvSpPr>
        <p:spPr>
          <a:xfrm>
            <a:off x="1326721" y="728985"/>
            <a:ext cx="6592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F519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Высокому уровню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F519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стрессогенности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F519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при НМЦ соответствует уровень пролактина &gt; 350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F519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мМЕ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F519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/л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33F40C-88D6-0B6D-8D94-55F755FCC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353"/>
            <a:ext cx="12192000" cy="6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/>
          <a:lstStyle/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ГИПЕРПРОЛАКТИНЕМИЯ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C0DDE09-A1A8-9EB6-9E4C-7D2D9FCA26D8}"/>
              </a:ext>
            </a:extLst>
          </p:cNvPr>
          <p:cNvCxnSpPr>
            <a:cxnSpLocks/>
          </p:cNvCxnSpPr>
          <p:nvPr/>
        </p:nvCxnSpPr>
        <p:spPr>
          <a:xfrm>
            <a:off x="1661664" y="1270685"/>
            <a:ext cx="8991111" cy="0"/>
          </a:xfrm>
          <a:prstGeom prst="line">
            <a:avLst/>
          </a:prstGeom>
          <a:ln w="19050">
            <a:solidFill>
              <a:srgbClr val="B3D6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582818-5B58-8706-0AC1-61AE099447EF}"/>
              </a:ext>
            </a:extLst>
          </p:cNvPr>
          <p:cNvSpPr/>
          <p:nvPr/>
        </p:nvSpPr>
        <p:spPr>
          <a:xfrm>
            <a:off x="273698" y="6437725"/>
            <a:ext cx="10898800" cy="414177"/>
          </a:xfrm>
          <a:prstGeom prst="rect">
            <a:avLst/>
          </a:prstGeom>
        </p:spPr>
        <p:txBody>
          <a:bodyPr wrap="square" lIns="91430" tIns="45715" rIns="91430" bIns="45715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Kaiser U.B. Hyperprolactinemia and infertility: new insights. J Clin Invest. 2012 Oct;122(10):3467-8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11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31ECE4-8BF8-445B-8891-39691E7B8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27" y="1570739"/>
            <a:ext cx="8430873" cy="479196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</a:pPr>
            <a:r>
              <a:rPr lang="ru-RU" sz="2100" dirty="0">
                <a:latin typeface="Verdana" panose="020B0604030504040204" pitchFamily="34" charset="0"/>
                <a:ea typeface="Verdana" panose="020B0604030504040204" pitchFamily="34" charset="0"/>
              </a:rPr>
              <a:t>Устранение, по возможности, стрессового фактора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</a:pPr>
            <a:r>
              <a:rPr lang="ru-RU" sz="2100" dirty="0">
                <a:latin typeface="Verdana" panose="020B0604030504040204" pitchFamily="34" charset="0"/>
                <a:ea typeface="Verdana" panose="020B0604030504040204" pitchFamily="34" charset="0"/>
              </a:rPr>
              <a:t>Повышение адаптационных возможностей организма при помощи:</a:t>
            </a:r>
          </a:p>
          <a:p>
            <a:pPr lvl="1">
              <a:lnSpc>
                <a:spcPts val="1700"/>
              </a:lnSpc>
              <a:buClr>
                <a:srgbClr val="92C3CA"/>
              </a:buClr>
            </a:pPr>
            <a:r>
              <a:rPr lang="ru-RU" sz="2100" dirty="0">
                <a:solidFill>
                  <a:srgbClr val="00467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Коррекции образа жизни</a:t>
            </a:r>
          </a:p>
          <a:p>
            <a:pPr lvl="1">
              <a:lnSpc>
                <a:spcPts val="1700"/>
              </a:lnSpc>
              <a:buClr>
                <a:srgbClr val="92C3CA"/>
              </a:buClr>
            </a:pPr>
            <a:r>
              <a:rPr lang="ru-RU" sz="2100" dirty="0">
                <a:solidFill>
                  <a:srgbClr val="00467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Фитотерапии</a:t>
            </a:r>
          </a:p>
          <a:p>
            <a:pPr lvl="1">
              <a:lnSpc>
                <a:spcPts val="1700"/>
              </a:lnSpc>
              <a:buClr>
                <a:srgbClr val="92C3CA"/>
              </a:buClr>
            </a:pPr>
            <a:r>
              <a:rPr lang="ru-RU" sz="2100" dirty="0">
                <a:solidFill>
                  <a:srgbClr val="00467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Гомеопатических препаратов</a:t>
            </a:r>
          </a:p>
          <a:p>
            <a:pPr lvl="1">
              <a:lnSpc>
                <a:spcPts val="1700"/>
              </a:lnSpc>
              <a:buClr>
                <a:srgbClr val="92C3CA"/>
              </a:buClr>
            </a:pPr>
            <a:r>
              <a:rPr lang="ru-RU" sz="2100" dirty="0">
                <a:solidFill>
                  <a:srgbClr val="00467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Витаминов и минеральных веществ</a:t>
            </a:r>
          </a:p>
          <a:p>
            <a:pPr lvl="1">
              <a:lnSpc>
                <a:spcPts val="1700"/>
              </a:lnSpc>
              <a:buClr>
                <a:srgbClr val="92C3CA"/>
              </a:buClr>
            </a:pPr>
            <a:r>
              <a:rPr lang="ru-RU" sz="2100" dirty="0">
                <a:solidFill>
                  <a:srgbClr val="00467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Физиотерапии</a:t>
            </a:r>
          </a:p>
          <a:p>
            <a:pPr lvl="1">
              <a:lnSpc>
                <a:spcPts val="1700"/>
              </a:lnSpc>
              <a:buClr>
                <a:srgbClr val="92C3CA"/>
              </a:buClr>
            </a:pPr>
            <a:r>
              <a:rPr lang="ru-RU" sz="2100" dirty="0">
                <a:solidFill>
                  <a:srgbClr val="00467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Психотерапии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</a:pPr>
            <a:r>
              <a:rPr lang="ru-RU" sz="2100" dirty="0">
                <a:latin typeface="Verdana" panose="020B0604030504040204" pitchFamily="34" charset="0"/>
                <a:ea typeface="Verdana" panose="020B0604030504040204" pitchFamily="34" charset="0"/>
              </a:rPr>
              <a:t>Оценка эффекта каждые 3 месяца</a:t>
            </a:r>
          </a:p>
          <a:p>
            <a: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</a:pPr>
            <a:r>
              <a:rPr lang="ru-RU" sz="2100" dirty="0">
                <a:latin typeface="Verdana" panose="020B0604030504040204" pitchFamily="34" charset="0"/>
                <a:ea typeface="Verdana" panose="020B0604030504040204" pitchFamily="34" charset="0"/>
              </a:rPr>
              <a:t>При отсутствии эффекта от негормональной терапии, а также в случаях длительной (6 и более месяцев) аменореи назначается гормональная терапия.</a:t>
            </a:r>
          </a:p>
        </p:txBody>
      </p:sp>
      <p:pic>
        <p:nvPicPr>
          <p:cNvPr id="16" name="Рисунок 15" descr="Изображение выглядит как знак, человек, остановка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9CAA378C-931F-4627-BAD1-0501DC04C7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6" t="1048" r="25466" b="-1048"/>
          <a:stretch/>
        </p:blipFill>
        <p:spPr>
          <a:xfrm>
            <a:off x="8317452" y="2377913"/>
            <a:ext cx="2934748" cy="2934748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D63EC53-F55A-0893-1D5E-E018563D4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9912"/>
            <a:ext cx="12192000" cy="6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/>
          <a:lstStyle/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НЕГОРМОНАЛЬНАЯ ТЕРАПИЯ ГИПОТАЛАМИЧЕСКОЙ </a:t>
            </a:r>
          </a:p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АМЕНОРЕИ ИЛИ ДИСФУНКЦИИ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878E577-8637-312A-5A26-229678381631}"/>
              </a:ext>
            </a:extLst>
          </p:cNvPr>
          <p:cNvCxnSpPr>
            <a:cxnSpLocks/>
          </p:cNvCxnSpPr>
          <p:nvPr/>
        </p:nvCxnSpPr>
        <p:spPr>
          <a:xfrm>
            <a:off x="1661664" y="1270685"/>
            <a:ext cx="8991111" cy="0"/>
          </a:xfrm>
          <a:prstGeom prst="line">
            <a:avLst/>
          </a:prstGeom>
          <a:ln w="19050">
            <a:solidFill>
              <a:srgbClr val="B3D6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682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1DBF43-62B9-4663-0911-E660D3DB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МОДИФИКАЦИЯ ОБРАЗА ЖИЗНИ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45094E0-6F27-7864-009D-F38FD45721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46961" y="2241947"/>
            <a:ext cx="2567099" cy="3017044"/>
          </a:xfrm>
          <a:prstGeom prst="rect">
            <a:avLst/>
          </a:prstGeom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ABA79F90-E724-E9D1-B650-857F7EDCF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47" y="2290083"/>
            <a:ext cx="4561795" cy="29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11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4D1CB3F2-F844-884C-ABB4-616EC49F7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91" y="1826663"/>
            <a:ext cx="8083378" cy="374697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/>
              <a:t>1/. Поведенческие стратегии: постановка целей, самоконтроль, контроль стимулов, решение проблем, обучение уверенности в себе, более медленное питание, подкрепление изменений и предотвращение рецидивов. </a:t>
            </a:r>
          </a:p>
          <a:p>
            <a:r>
              <a:rPr lang="ru-RU" dirty="0"/>
              <a:t>2/. Сокращение калорийности пищевого рациона на 30% или на 500–750 ккал/</a:t>
            </a:r>
            <a:r>
              <a:rPr lang="ru-RU" dirty="0" err="1"/>
              <a:t>сут</a:t>
            </a:r>
            <a:r>
              <a:rPr lang="ru-RU" dirty="0"/>
              <a:t> (до 1200–1500 ккал/</a:t>
            </a:r>
            <a:r>
              <a:rPr lang="ru-RU" dirty="0" err="1"/>
              <a:t>сут</a:t>
            </a:r>
            <a:r>
              <a:rPr lang="ru-RU" dirty="0"/>
              <a:t>), также с учетом индивидуальных энергетических потребностей, массы тела и уровня физической активности.</a:t>
            </a:r>
          </a:p>
          <a:p>
            <a:r>
              <a:rPr lang="ru-RU" dirty="0"/>
              <a:t>3/. Для взрослых в возрасте от 18 до 64 лет минимум 150 минут в неделю физической активности умеренной интенсивности или 75 минут в неделю высокой интенсивности или эквивалентная комбинация того и другого, включая упражнения для укрепления мышц 2 дня подряд в неделю </a:t>
            </a:r>
          </a:p>
          <a:p>
            <a:r>
              <a:rPr lang="ru-RU" dirty="0"/>
              <a:t>4/. У подростков - не менее 60 минут физической активности умеренной или высокой интенсивности в день, включая упражнения для укрепления мышц 3 раза в неделю </a:t>
            </a:r>
          </a:p>
          <a:p>
            <a:r>
              <a:rPr lang="ru-RU" dirty="0"/>
              <a:t>5/. Двигательная активность – 10.000 шагов в день, включая повседневную деятельность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8B9FB4-B79A-B146-9DF9-D245EE061F83}"/>
              </a:ext>
            </a:extLst>
          </p:cNvPr>
          <p:cNvSpPr/>
          <p:nvPr/>
        </p:nvSpPr>
        <p:spPr>
          <a:xfrm>
            <a:off x="2700970" y="5667199"/>
            <a:ext cx="68240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*Helena J. </a:t>
            </a:r>
            <a:r>
              <a:rPr lang="en-US" sz="1050" dirty="0" err="1">
                <a:solidFill>
                  <a:schemeClr val="bg1"/>
                </a:solidFill>
              </a:rPr>
              <a:t>Teede</a:t>
            </a:r>
            <a:r>
              <a:rPr lang="en-US" sz="1050" dirty="0">
                <a:solidFill>
                  <a:schemeClr val="bg1"/>
                </a:solidFill>
              </a:rPr>
              <a:t> et.al. Recommendations from the international evidence-based guideline for the assessment and management of polycystic ovary syndrome Clinical Endocrinology. 2018;</a:t>
            </a:r>
            <a:r>
              <a:rPr lang="ru-RU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</a:rPr>
              <a:t>89:251–268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41A34B9-B404-E4F2-CB93-24DDB169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85" y="964190"/>
            <a:ext cx="7543800" cy="631997"/>
          </a:xfrm>
        </p:spPr>
        <p:txBody>
          <a:bodyPr>
            <a:normAutofit/>
          </a:bodyPr>
          <a:lstStyle/>
          <a:p>
            <a:r>
              <a:rPr lang="ru-RU" sz="2700" b="1" dirty="0"/>
              <a:t>МОДИФИКАЦИЯ ОБРАЗА ЖИЗНИ</a:t>
            </a:r>
          </a:p>
        </p:txBody>
      </p:sp>
    </p:spTree>
    <p:extLst>
      <p:ext uri="{BB962C8B-B14F-4D97-AF65-F5344CB8AC3E}">
        <p14:creationId xmlns:p14="http://schemas.microsoft.com/office/powerpoint/2010/main" val="119127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FC1819-82E4-555C-5E57-E93ECA4DB96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43620" y="476673"/>
            <a:ext cx="11280618" cy="567965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i="0" dirty="0">
                <a:solidFill>
                  <a:srgbClr val="FF0000"/>
                </a:solidFill>
                <a:effectLst/>
                <a:latin typeface="PT Serif" panose="020A0603040505020204" pitchFamily="18" charset="-52"/>
              </a:rPr>
              <a:t>Ожирение</a:t>
            </a:r>
            <a:r>
              <a:rPr lang="ru-RU" b="0" i="0" dirty="0">
                <a:solidFill>
                  <a:srgbClr val="222222"/>
                </a:solidFill>
                <a:effectLst/>
                <a:latin typeface="PT Serif" panose="020A0603040505020204" pitchFamily="18" charset="-52"/>
              </a:rPr>
              <a:t> – </a:t>
            </a:r>
            <a:r>
              <a:rPr lang="ru-RU" dirty="0"/>
              <a:t>это гетерогенная группа наследственных и приобретенных заболеваний, связанных с избыточным накоплением жировой ткани в организме</a:t>
            </a:r>
          </a:p>
          <a:p>
            <a:pPr>
              <a:lnSpc>
                <a:spcPct val="120000"/>
              </a:lnSpc>
            </a:pPr>
            <a:r>
              <a:rPr lang="ru-RU" dirty="0"/>
              <a:t>Наиболее масштабное исследование по изучению генетического влияния на величину ИМТ (</a:t>
            </a:r>
            <a:r>
              <a:rPr lang="ru-RU" dirty="0" err="1"/>
              <a:t>Genetic</a:t>
            </a:r>
            <a:r>
              <a:rPr lang="ru-RU" dirty="0"/>
              <a:t> </a:t>
            </a:r>
            <a:r>
              <a:rPr lang="ru-RU" dirty="0" err="1"/>
              <a:t>Investigation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Anthropometric</a:t>
            </a:r>
            <a:r>
              <a:rPr lang="ru-RU" dirty="0"/>
              <a:t> </a:t>
            </a:r>
            <a:r>
              <a:rPr lang="ru-RU" dirty="0" err="1"/>
              <a:t>TraitsGIANT</a:t>
            </a:r>
            <a:r>
              <a:rPr lang="ru-RU" dirty="0"/>
              <a:t>), основанное на геномном анализе ассоциаций, выявило 97 хромосомных участков, связанных с развитием ожирения. Суммарно аллели данных сегментов хромосом объясняют от 2,5 до 20% общей вариабельности ИМТ. </a:t>
            </a:r>
          </a:p>
          <a:p>
            <a:pPr>
              <a:lnSpc>
                <a:spcPct val="120000"/>
              </a:lnSpc>
            </a:pPr>
            <a:r>
              <a:rPr lang="ru-RU" dirty="0"/>
              <a:t>Сравнительный анализ результатов исследования отдельно для детей и взрослых показал обширное перекрытие аллелей риска для избыточной массы тела и ожирения во всех группах, так что </a:t>
            </a:r>
            <a:r>
              <a:rPr lang="ru-RU" b="1" dirty="0">
                <a:solidFill>
                  <a:srgbClr val="FF0000"/>
                </a:solidFill>
              </a:rPr>
              <a:t>на сегодняшний день нет молекулярно-генетического объяснения раннего и позднего дебюта ожирения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251801-73F0-591C-41D7-D5DC0BACE7DA}"/>
              </a:ext>
            </a:extLst>
          </p:cNvPr>
          <p:cNvSpPr txBox="1"/>
          <p:nvPr/>
        </p:nvSpPr>
        <p:spPr>
          <a:xfrm>
            <a:off x="1981200" y="6381328"/>
            <a:ext cx="7776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C757D"/>
                </a:solidFill>
                <a:latin typeface="-apple-system"/>
              </a:rPr>
              <a:t>Ожирение у детей. Клинические рекомендации РФ 2024 (Россия)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153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125961" y="861434"/>
            <a:ext cx="5886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Лечение:  Эффективность изменения образа жизни и снижения веса у пациенток СПЯ и ожирением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67002" y="5608335"/>
            <a:ext cx="675665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chemeClr val="accent4">
                    <a:lumMod val="75000"/>
                  </a:schemeClr>
                </a:solidFill>
              </a:rPr>
              <a:t>Pasquali R, </a:t>
            </a:r>
            <a:r>
              <a:rPr lang="en-US" sz="1050" b="1" i="1" dirty="0" err="1">
                <a:solidFill>
                  <a:schemeClr val="accent4">
                    <a:lumMod val="75000"/>
                  </a:schemeClr>
                </a:solidFill>
              </a:rPr>
              <a:t>Diamanti-Kandarakis</a:t>
            </a:r>
            <a:r>
              <a:rPr lang="en-US" sz="1050" b="1" i="1" dirty="0">
                <a:solidFill>
                  <a:schemeClr val="accent4">
                    <a:lumMod val="75000"/>
                  </a:schemeClr>
                </a:solidFill>
              </a:rPr>
              <a:t> E, </a:t>
            </a:r>
            <a:r>
              <a:rPr lang="en-US" sz="1050" b="1" i="1" dirty="0" err="1">
                <a:solidFill>
                  <a:schemeClr val="accent4">
                    <a:lumMod val="75000"/>
                  </a:schemeClr>
                </a:solidFill>
              </a:rPr>
              <a:t>Gambineri</a:t>
            </a:r>
            <a:r>
              <a:rPr lang="en-US" sz="1050" b="1" i="1" dirty="0">
                <a:solidFill>
                  <a:schemeClr val="accent4">
                    <a:lumMod val="75000"/>
                  </a:schemeClr>
                </a:solidFill>
              </a:rPr>
              <a:t> A. Management of Endocrine Disease </a:t>
            </a:r>
            <a:r>
              <a:rPr lang="ru-RU" sz="1050" b="1" i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1050" b="1" i="1" dirty="0">
                <a:solidFill>
                  <a:schemeClr val="accent4">
                    <a:lumMod val="75000"/>
                  </a:schemeClr>
                </a:solidFill>
              </a:rPr>
              <a:t>Secondary polycystic syndrome</a:t>
            </a:r>
            <a:r>
              <a:rPr lang="ru-RU" sz="1050" b="1" i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1050" b="1" i="1" dirty="0">
                <a:solidFill>
                  <a:schemeClr val="accent4">
                    <a:lumMod val="75000"/>
                  </a:schemeClr>
                </a:solidFill>
              </a:rPr>
              <a:t>theoretical and practical aspects. </a:t>
            </a:r>
            <a:r>
              <a:rPr lang="en-US" sz="1050" b="1" i="1" dirty="0" err="1">
                <a:solidFill>
                  <a:schemeClr val="accent4">
                    <a:lumMod val="75000"/>
                  </a:schemeClr>
                </a:solidFill>
              </a:rPr>
              <a:t>Eur</a:t>
            </a:r>
            <a:r>
              <a:rPr lang="en-US" sz="1050" b="1" i="1" dirty="0">
                <a:solidFill>
                  <a:schemeClr val="accent4">
                    <a:lumMod val="75000"/>
                  </a:schemeClr>
                </a:solidFill>
              </a:rPr>
              <a:t> J </a:t>
            </a:r>
            <a:r>
              <a:rPr lang="en-US" sz="1050" b="1" i="1" dirty="0" err="1">
                <a:solidFill>
                  <a:schemeClr val="accent4">
                    <a:lumMod val="75000"/>
                  </a:schemeClr>
                </a:solidFill>
              </a:rPr>
              <a:t>Endocrinol</a:t>
            </a:r>
            <a:r>
              <a:rPr lang="en-US" sz="1050" b="1" i="1" dirty="0">
                <a:solidFill>
                  <a:schemeClr val="accent4">
                    <a:lumMod val="75000"/>
                  </a:schemeClr>
                </a:solidFill>
              </a:rPr>
              <a:t>. 2016 May 11</a:t>
            </a:r>
            <a:endParaRPr lang="ru-RU" sz="105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18" y="1553928"/>
            <a:ext cx="3721760" cy="391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3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C3C945-2DA5-D7DD-8BD7-520DDE1D2A70}"/>
              </a:ext>
            </a:extLst>
          </p:cNvPr>
          <p:cNvSpPr txBox="1"/>
          <p:nvPr/>
        </p:nvSpPr>
        <p:spPr>
          <a:xfrm>
            <a:off x="669956" y="2025959"/>
            <a:ext cx="109456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Использование фармакотерапии (в комбинации с изменением образа жизни) у детей и подростков с ожирением рекомендуется с 12 летнего возраста при неэффективности мероприятий, направленных на формирование здорового образа жизни, длительность которых составляла не менее 1 года. </a:t>
            </a:r>
          </a:p>
          <a:p>
            <a:endParaRPr lang="ru-RU" dirty="0"/>
          </a:p>
          <a:p>
            <a:r>
              <a:rPr lang="ru-RU" dirty="0"/>
              <a:t>Препараты, разрешенные для лечения ожирения у детей старше 12 лет в мире и Российской Федерации – это </a:t>
            </a:r>
            <a:r>
              <a:rPr lang="ru-RU" dirty="0" err="1"/>
              <a:t>лираглутид</a:t>
            </a:r>
            <a:r>
              <a:rPr lang="ru-RU" dirty="0"/>
              <a:t> и </a:t>
            </a:r>
            <a:r>
              <a:rPr lang="ru-RU" dirty="0" err="1"/>
              <a:t>орлистат</a:t>
            </a:r>
            <a:r>
              <a:rPr lang="ru-RU" dirty="0"/>
              <a:t>. </a:t>
            </a:r>
          </a:p>
          <a:p>
            <a:r>
              <a:rPr lang="ru-RU" dirty="0"/>
              <a:t>Детям старше 12 лет с ожирением в качестве дополнения к здоровому питанию и физической активности при неэффективности мероприятий, направленных на формирование здорового образа жизни, длительность которых составляла не менее 1 года, может быть рекомендована терапия </a:t>
            </a:r>
            <a:r>
              <a:rPr lang="ru-RU" dirty="0" err="1"/>
              <a:t>лираглутидом</a:t>
            </a:r>
            <a:r>
              <a:rPr lang="ru-RU" dirty="0"/>
              <a:t> 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DA13B7B-8EB8-005B-A2EF-1C364C41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Медикаментозная терапия ожирения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97894-0B1A-C549-D6EC-1043D73D0B4E}"/>
              </a:ext>
            </a:extLst>
          </p:cNvPr>
          <p:cNvSpPr txBox="1"/>
          <p:nvPr/>
        </p:nvSpPr>
        <p:spPr>
          <a:xfrm>
            <a:off x="1981200" y="6381328"/>
            <a:ext cx="7776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C757D"/>
                </a:solidFill>
                <a:latin typeface="-apple-system"/>
              </a:rPr>
              <a:t>Ожирение у детей. Клинические рекомендации РФ 2024 (Россия)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369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543CE-2672-04A8-39B3-5975A8CB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МЕТФОРМИН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42E2F5-B763-EE69-4661-4A1F24451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Метформин</a:t>
            </a:r>
            <a:r>
              <a:rPr lang="ru-RU" dirty="0"/>
              <a:t> относится к группе бигуанидов, гипогликемических препаратов для лечения сахарного диабета. </a:t>
            </a:r>
          </a:p>
          <a:p>
            <a:r>
              <a:rPr lang="ru-RU" dirty="0"/>
              <a:t>Применение </a:t>
            </a:r>
            <a:r>
              <a:rPr lang="ru-RU" dirty="0" err="1"/>
              <a:t>метформина</a:t>
            </a:r>
            <a:r>
              <a:rPr lang="ru-RU" dirty="0"/>
              <a:t> в педиатрической практике разрешено в возрастной группе старше 10 лет с установленным диагнозом сахарного диабета 2 типа. Мета-анализы демонстрируют умеренный положительный эффект </a:t>
            </a:r>
            <a:r>
              <a:rPr lang="ru-RU" dirty="0" err="1"/>
              <a:t>метформина</a:t>
            </a:r>
            <a:r>
              <a:rPr lang="ru-RU" dirty="0"/>
              <a:t>, выражающийся преимущественно в стабилизации веса и SDS ИМТ, а также улучшении метаболического профиля, инсулинорезистентности у детей и подростков с ожирением </a:t>
            </a:r>
          </a:p>
          <a:p>
            <a:r>
              <a:rPr lang="ru-RU" dirty="0" err="1"/>
              <a:t>Метформин</a:t>
            </a:r>
            <a:r>
              <a:rPr lang="ru-RU" dirty="0"/>
              <a:t> оказывает благоприятное влияние на течение СПЯ у пациенток с избыточной массой тела и ожирением в краткосрочном периоде (6 месяцев). Также терапия </a:t>
            </a:r>
            <a:r>
              <a:rPr lang="ru-RU" dirty="0" err="1"/>
              <a:t>метформином</a:t>
            </a:r>
            <a:r>
              <a:rPr lang="ru-RU" dirty="0"/>
              <a:t> снижает частоту </a:t>
            </a:r>
            <a:r>
              <a:rPr lang="ru-RU" dirty="0" err="1"/>
              <a:t>ановуляции</a:t>
            </a:r>
            <a:r>
              <a:rPr lang="ru-RU" dirty="0"/>
              <a:t> и уровень тестостерона у пациенток с СПЯ без ожирения. </a:t>
            </a:r>
          </a:p>
          <a:p>
            <a:r>
              <a:rPr lang="ru-RU" dirty="0"/>
              <a:t>Таким образом, терапия </a:t>
            </a:r>
            <a:r>
              <a:rPr lang="ru-RU" dirty="0" err="1"/>
              <a:t>метформином</a:t>
            </a:r>
            <a:r>
              <a:rPr lang="ru-RU" dirty="0"/>
              <a:t> «офф-лейбл» наиболее целесообразна в группе пациенток с </a:t>
            </a:r>
            <a:r>
              <a:rPr lang="ru-RU" dirty="0" err="1"/>
              <a:t>гиперандрогенией</a:t>
            </a:r>
            <a:r>
              <a:rPr lang="ru-RU" dirty="0"/>
              <a:t> и нарушениями менструального цикла, входящих в группу риска развития СПЯ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43E81-D64F-E8C1-516B-5F166A628661}"/>
              </a:ext>
            </a:extLst>
          </p:cNvPr>
          <p:cNvSpPr txBox="1"/>
          <p:nvPr/>
        </p:nvSpPr>
        <p:spPr>
          <a:xfrm>
            <a:off x="1981200" y="6381328"/>
            <a:ext cx="7776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C757D"/>
                </a:solidFill>
                <a:latin typeface="-apple-system"/>
              </a:rPr>
              <a:t>Ожирение у детей. Клинические рекомендации РФ 2024 (Россия)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083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huffpost.com/gen/2563146/images/o-BMI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640"/>
            <a:ext cx="6156176" cy="404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24000" y="4221089"/>
            <a:ext cx="5927576" cy="1470025"/>
          </a:xfrm>
        </p:spPr>
        <p:txBody>
          <a:bodyPr>
            <a:normAutofit/>
          </a:bodyPr>
          <a:lstStyle/>
          <a:p>
            <a:pPr algn="ctr"/>
            <a:r>
              <a:rPr lang="ru-RU" altLang="ru-RU" sz="5500" dirty="0"/>
              <a:t>Спасибо за</a:t>
            </a:r>
            <a:br>
              <a:rPr lang="ru-RU" altLang="ru-RU" sz="5500" dirty="0"/>
            </a:br>
            <a:r>
              <a:rPr lang="ru-RU" altLang="ru-RU" sz="5500" dirty="0"/>
              <a:t>внимание</a:t>
            </a:r>
            <a:r>
              <a:rPr lang="en-US" altLang="ru-RU" sz="5500" dirty="0"/>
              <a:t>!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2D78F1-6FBE-B741-F9EC-A47AE8073AD2}"/>
              </a:ext>
            </a:extLst>
          </p:cNvPr>
          <p:cNvSpPr/>
          <p:nvPr/>
        </p:nvSpPr>
        <p:spPr>
          <a:xfrm>
            <a:off x="7176120" y="6003407"/>
            <a:ext cx="2095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7030A0"/>
                </a:solidFill>
              </a:rPr>
              <a:t>г. Ростов-на-Дону</a:t>
            </a:r>
          </a:p>
          <a:p>
            <a:r>
              <a:rPr lang="ru-RU" altLang="ru-RU" b="1" dirty="0">
                <a:solidFill>
                  <a:srgbClr val="7030A0"/>
                </a:solidFill>
              </a:rPr>
              <a:t>            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10341F-AD8A-D91C-64F0-DF832512E3E2}"/>
              </a:ext>
            </a:extLst>
          </p:cNvPr>
          <p:cNvSpPr txBox="1"/>
          <p:nvPr/>
        </p:nvSpPr>
        <p:spPr>
          <a:xfrm>
            <a:off x="1947731" y="1556792"/>
            <a:ext cx="73448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Несбалансированное питание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Дефицит физической активности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Отсутствие режима питания и отдыха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Эмоциональные нагрузки, 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Влияние образования и семейных традиций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Изменения микробиоценоза кишечника, 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Социальные влияния (агрессивная реклама нездорового питания). 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B33C72-B653-F4EC-0FFA-7F5572C8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ФАКТОРЫ РИСКА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C1721-CA7A-4E0A-ADF9-C631797CDD6B}"/>
              </a:ext>
            </a:extLst>
          </p:cNvPr>
          <p:cNvSpPr txBox="1"/>
          <p:nvPr/>
        </p:nvSpPr>
        <p:spPr>
          <a:xfrm>
            <a:off x="1947732" y="4001910"/>
            <a:ext cx="83247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Таким образом, несмотря на то, что конституционально-экзогенное ожирение является заболеванием с наследственной предрасположенностью, вероятность его развития и степень проявления во многом зависят от образа жизни и характера питания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FB3E4-65E5-0541-0B2F-754A9703A14C}"/>
              </a:ext>
            </a:extLst>
          </p:cNvPr>
          <p:cNvSpPr txBox="1"/>
          <p:nvPr/>
        </p:nvSpPr>
        <p:spPr>
          <a:xfrm>
            <a:off x="1981200" y="6381328"/>
            <a:ext cx="7776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C757D"/>
                </a:solidFill>
                <a:latin typeface="-apple-system"/>
              </a:rPr>
              <a:t>Ожирение у детей. Клинические рекомендации РФ 2024 (Россия)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061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8175A-5A45-51E6-E05F-FE7B0076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КЛАССИФИКАЦИЯ ПО МКБ-Х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53D28-E28E-7E5D-9407-C8E6E263DF46}"/>
              </a:ext>
            </a:extLst>
          </p:cNvPr>
          <p:cNvSpPr txBox="1"/>
          <p:nvPr/>
        </p:nvSpPr>
        <p:spPr>
          <a:xfrm>
            <a:off x="2783632" y="4941169"/>
            <a:ext cx="5544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2060"/>
                </a:solidFill>
              </a:rPr>
              <a:t>SDS </a:t>
            </a:r>
            <a:r>
              <a:rPr lang="ru-RU" dirty="0">
                <a:solidFill>
                  <a:srgbClr val="002060"/>
                </a:solidFill>
              </a:rPr>
              <a:t>ИМТ 2.0 – 2.5  </a:t>
            </a:r>
            <a:r>
              <a:rPr lang="sv-SE" dirty="0">
                <a:solidFill>
                  <a:srgbClr val="002060"/>
                </a:solidFill>
              </a:rPr>
              <a:t>I </a:t>
            </a:r>
            <a:r>
              <a:rPr lang="ru-RU" dirty="0">
                <a:solidFill>
                  <a:srgbClr val="002060"/>
                </a:solidFill>
              </a:rPr>
              <a:t>степень  </a:t>
            </a:r>
          </a:p>
          <a:p>
            <a:r>
              <a:rPr lang="sv-SE" dirty="0">
                <a:solidFill>
                  <a:srgbClr val="002060"/>
                </a:solidFill>
              </a:rPr>
              <a:t>SDS </a:t>
            </a:r>
            <a:r>
              <a:rPr lang="ru-RU" dirty="0">
                <a:solidFill>
                  <a:srgbClr val="002060"/>
                </a:solidFill>
              </a:rPr>
              <a:t>ИМТ 2.6 – 3.0  </a:t>
            </a:r>
            <a:r>
              <a:rPr lang="sv-SE" dirty="0">
                <a:solidFill>
                  <a:srgbClr val="002060"/>
                </a:solidFill>
              </a:rPr>
              <a:t>II </a:t>
            </a:r>
            <a:r>
              <a:rPr lang="ru-RU" dirty="0">
                <a:solidFill>
                  <a:srgbClr val="002060"/>
                </a:solidFill>
              </a:rPr>
              <a:t>степень </a:t>
            </a:r>
          </a:p>
          <a:p>
            <a:r>
              <a:rPr lang="sv-SE" dirty="0">
                <a:solidFill>
                  <a:srgbClr val="002060"/>
                </a:solidFill>
              </a:rPr>
              <a:t>SDS </a:t>
            </a:r>
            <a:r>
              <a:rPr lang="ru-RU" dirty="0">
                <a:solidFill>
                  <a:srgbClr val="002060"/>
                </a:solidFill>
              </a:rPr>
              <a:t>ИМТ 3.1 – 3.9  </a:t>
            </a:r>
            <a:r>
              <a:rPr lang="sv-SE" dirty="0">
                <a:solidFill>
                  <a:srgbClr val="002060"/>
                </a:solidFill>
              </a:rPr>
              <a:t>III </a:t>
            </a:r>
            <a:r>
              <a:rPr lang="ru-RU" dirty="0">
                <a:solidFill>
                  <a:srgbClr val="002060"/>
                </a:solidFill>
              </a:rPr>
              <a:t>степень  </a:t>
            </a:r>
          </a:p>
          <a:p>
            <a:r>
              <a:rPr lang="sv-SE" dirty="0">
                <a:solidFill>
                  <a:srgbClr val="002060"/>
                </a:solidFill>
              </a:rPr>
              <a:t>SDS </a:t>
            </a:r>
            <a:r>
              <a:rPr lang="ru-RU" dirty="0">
                <a:solidFill>
                  <a:srgbClr val="002060"/>
                </a:solidFill>
              </a:rPr>
              <a:t>ИМТ ≥ 4.0  </a:t>
            </a:r>
            <a:r>
              <a:rPr lang="ru-RU" dirty="0" err="1">
                <a:solidFill>
                  <a:srgbClr val="002060"/>
                </a:solidFill>
              </a:rPr>
              <a:t>морбидное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60023-4A5A-1080-271C-1C9FE27981D2}"/>
              </a:ext>
            </a:extLst>
          </p:cNvPr>
          <p:cNvSpPr txBox="1"/>
          <p:nvPr/>
        </p:nvSpPr>
        <p:spPr>
          <a:xfrm>
            <a:off x="905347" y="1643331"/>
            <a:ext cx="10302843" cy="2056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E66.0 Ожирение, обусловленное избыточным поступлением энергетических ресурсов </a:t>
            </a:r>
          </a:p>
          <a:p>
            <a:pPr>
              <a:lnSpc>
                <a:spcPct val="120000"/>
              </a:lnSpc>
            </a:pPr>
            <a:r>
              <a:rPr lang="ru-RU" dirty="0"/>
              <a:t>E66.1 Ожирение, вызванное приемом лекарственных средств </a:t>
            </a:r>
          </a:p>
          <a:p>
            <a:pPr>
              <a:lnSpc>
                <a:spcPct val="120000"/>
              </a:lnSpc>
            </a:pPr>
            <a:r>
              <a:rPr lang="ru-RU" dirty="0"/>
              <a:t>E66.2 Крайняя степень ожирения, сопровождающаяся альвеолярной </a:t>
            </a:r>
            <a:r>
              <a:rPr lang="ru-RU" dirty="0" err="1"/>
              <a:t>гиповентиляцией</a:t>
            </a:r>
            <a:r>
              <a:rPr lang="ru-RU" dirty="0"/>
              <a:t> </a:t>
            </a:r>
          </a:p>
          <a:p>
            <a:pPr>
              <a:lnSpc>
                <a:spcPct val="120000"/>
              </a:lnSpc>
            </a:pPr>
            <a:r>
              <a:rPr lang="ru-RU" dirty="0"/>
              <a:t>E66.8 Другие формы ожирения </a:t>
            </a:r>
          </a:p>
          <a:p>
            <a:pPr>
              <a:lnSpc>
                <a:spcPct val="120000"/>
              </a:lnSpc>
            </a:pPr>
            <a:r>
              <a:rPr lang="ru-RU" dirty="0"/>
              <a:t>E66.9 Ожирение неуточненное </a:t>
            </a:r>
          </a:p>
          <a:p>
            <a:pPr>
              <a:lnSpc>
                <a:spcPct val="120000"/>
              </a:lnSpc>
            </a:pPr>
            <a:r>
              <a:rPr lang="ru-RU" dirty="0"/>
              <a:t>E67.8 Другие уточненные формы избыточности питания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F63E05-FC93-1BDB-95D8-6179D1AB7DAB}"/>
              </a:ext>
            </a:extLst>
          </p:cNvPr>
          <p:cNvSpPr txBox="1"/>
          <p:nvPr/>
        </p:nvSpPr>
        <p:spPr>
          <a:xfrm>
            <a:off x="2567608" y="422108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КЛАССИФИКАЦИЯ ПО СТЕПЕНИ ОЖИРЕНИЯ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5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 txBox="1">
            <a:spLocks noChangeArrowheads="1"/>
          </p:cNvSpPr>
          <p:nvPr/>
        </p:nvSpPr>
        <p:spPr>
          <a:xfrm>
            <a:off x="1783525" y="433134"/>
            <a:ext cx="8229600" cy="11560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endParaRPr lang="en-US" altLang="ru-RU" sz="2400" kern="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547208" y="4307594"/>
            <a:ext cx="8365216" cy="1929718"/>
            <a:chOff x="754163" y="4307594"/>
            <a:chExt cx="5428649" cy="159628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968725" y="4649940"/>
              <a:ext cx="5214087" cy="1253941"/>
            </a:xfrm>
            <a:prstGeom prst="roundRect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267106" y="4767329"/>
              <a:ext cx="4806512" cy="280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600" i="1" dirty="0">
                <a:solidFill>
                  <a:srgbClr val="002060"/>
                </a:solidFill>
              </a:endParaRPr>
            </a:p>
          </p:txBody>
        </p:sp>
        <p:pic>
          <p:nvPicPr>
            <p:cNvPr id="19" name="Рисунок 18" descr="al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163" y="4307594"/>
              <a:ext cx="730862" cy="7466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1487488" y="1011162"/>
            <a:ext cx="6840760" cy="1532394"/>
            <a:chOff x="2118337" y="1011162"/>
            <a:chExt cx="3389767" cy="153239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483768" y="1484783"/>
              <a:ext cx="3024336" cy="1058773"/>
            </a:xfrm>
            <a:prstGeom prst="roundRect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al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8337" y="1011162"/>
              <a:ext cx="730862" cy="7466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26" name="Picture 2" descr="http://www.businessmir.ch/wp212/wp-content/uploads/02/%D0%92%D0%9E%D0%97%20%D0%B2%20%D0%96%D0%B5%D0%BD%D0%B5%D0%B2%D0%B5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5" y="1726234"/>
            <a:ext cx="1111531" cy="7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547208" y="2475812"/>
            <a:ext cx="8725256" cy="1769377"/>
            <a:chOff x="23208" y="2475811"/>
            <a:chExt cx="5095209" cy="224816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44537" y="2801840"/>
              <a:ext cx="4873880" cy="1922131"/>
            </a:xfrm>
            <a:prstGeom prst="roundRect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al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08" y="2475811"/>
              <a:ext cx="730862" cy="7466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26089" y="681130"/>
            <a:ext cx="8229600" cy="562074"/>
          </a:xfrm>
        </p:spPr>
        <p:txBody>
          <a:bodyPr>
            <a:normAutofit fontScale="90000"/>
          </a:bodyPr>
          <a:lstStyle/>
          <a:p>
            <a:br>
              <a:rPr lang="ru-RU" altLang="ru-RU" sz="3200" dirty="0"/>
            </a:br>
            <a:br>
              <a:rPr lang="ru-RU" altLang="ru-RU" sz="3200" dirty="0"/>
            </a:br>
            <a:r>
              <a:rPr lang="ru-RU" dirty="0">
                <a:solidFill>
                  <a:srgbClr val="002060"/>
                </a:solidFill>
              </a:rPr>
              <a:t>Ключевые моменты</a:t>
            </a:r>
            <a:br>
              <a:rPr lang="en-US" altLang="ru-RU" kern="0" dirty="0"/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63551" y="4863359"/>
            <a:ext cx="7680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Основной особенностью состояния здоровья современных подростков является рост заболеваемости по всем основным классам болезней, увеличение доли хронической патологии, подростковой инвалидности и смертности.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37622" y="1721782"/>
            <a:ext cx="5774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kern="150" dirty="0">
                <a:solidFill>
                  <a:srgbClr val="002060"/>
                </a:solidFill>
                <a:latin typeface="Times New Roman"/>
                <a:ea typeface="Calibri"/>
              </a:rPr>
              <a:t>Частота нарушений менструального цикла у пациенток с избыточной массой тела достигает 70%.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19536" y="3031435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ВОЗ, более 30 миллионов детей и подростков имеют избыточную массу тела и более 15 миллионов - страдают ожирением. </a:t>
            </a:r>
            <a:r>
              <a:rPr lang="ru-RU" sz="1600" dirty="0">
                <a:solidFill>
                  <a:srgbClr val="002060"/>
                </a:solidFill>
              </a:rPr>
              <a:t>Избыточная масса тела и ожирение ― это наиболее распространенные эндокринные нарушения у детей и подростков, частота которого среди детей школьного возраста в настоящее время достигает 25— 30%.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1733" y="6259466"/>
            <a:ext cx="8305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</a:t>
            </a:r>
            <a:r>
              <a:rPr lang="ru-RU" sz="1200" i="1" dirty="0">
                <a:solidFill>
                  <a:srgbClr val="002060"/>
                </a:solidFill>
              </a:rPr>
              <a:t>Никитина </a:t>
            </a:r>
            <a:r>
              <a:rPr lang="ru-RU" sz="1200" i="1" dirty="0" err="1">
                <a:solidFill>
                  <a:srgbClr val="002060"/>
                </a:solidFill>
              </a:rPr>
              <a:t>И.Л.Ожирение</a:t>
            </a:r>
            <a:r>
              <a:rPr lang="ru-RU" sz="1200" i="1" dirty="0">
                <a:solidFill>
                  <a:srgbClr val="002060"/>
                </a:solidFill>
              </a:rPr>
              <a:t> у детей и подростков: проблема, пути решения. Обзор Российских и международных рекомендаций. </a:t>
            </a:r>
            <a:r>
              <a:rPr lang="ru-RU" sz="1200" i="1" dirty="0">
                <a:solidFill>
                  <a:srgbClr val="002060"/>
                </a:solidFill>
                <a:hlinkClick r:id="rId4"/>
              </a:rPr>
              <a:t>–</a:t>
            </a:r>
            <a:r>
              <a:rPr lang="ru-RU" sz="1200" i="1" dirty="0">
                <a:solidFill>
                  <a:srgbClr val="002060"/>
                </a:solidFill>
              </a:rPr>
              <a:t> лечащий врач. </a:t>
            </a:r>
            <a:r>
              <a:rPr lang="ru-RU" sz="1200" i="1" dirty="0">
                <a:solidFill>
                  <a:srgbClr val="002060"/>
                </a:solidFill>
                <a:hlinkClick r:id="rId4"/>
              </a:rPr>
              <a:t>–</a:t>
            </a:r>
            <a:r>
              <a:rPr lang="ru-RU" sz="1200" i="1" dirty="0">
                <a:solidFill>
                  <a:srgbClr val="002060"/>
                </a:solidFill>
              </a:rPr>
              <a:t> 2018. № 1. с. </a:t>
            </a:r>
            <a:r>
              <a:rPr lang="ru-RU" sz="1200" dirty="0">
                <a:solidFill>
                  <a:srgbClr val="002060"/>
                </a:solidFill>
              </a:rPr>
              <a:t>31.</a:t>
            </a:r>
          </a:p>
        </p:txBody>
      </p:sp>
    </p:spTree>
    <p:extLst>
      <p:ext uri="{BB962C8B-B14F-4D97-AF65-F5344CB8AC3E}">
        <p14:creationId xmlns:p14="http://schemas.microsoft.com/office/powerpoint/2010/main" val="341554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Ключевые моменты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6831" y="1566910"/>
            <a:ext cx="8215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 	</a:t>
            </a:r>
            <a:r>
              <a:rPr lang="ru-RU" sz="2400" dirty="0">
                <a:solidFill>
                  <a:srgbClr val="002060"/>
                </a:solidFill>
              </a:rPr>
              <a:t>Гипоталамические нарушения могут быть причиной как первичной, так и вторичной </a:t>
            </a:r>
            <a:r>
              <a:rPr lang="ru-RU" sz="2400" dirty="0" err="1">
                <a:solidFill>
                  <a:srgbClr val="002060"/>
                </a:solidFill>
              </a:rPr>
              <a:t>олигоменореи</a:t>
            </a:r>
            <a:r>
              <a:rPr lang="ru-RU" sz="2400" dirty="0">
                <a:solidFill>
                  <a:srgbClr val="002060"/>
                </a:solidFill>
              </a:rPr>
              <a:t> и аменореи.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	</a:t>
            </a:r>
            <a:r>
              <a:rPr lang="ru-RU" sz="2400" b="1" dirty="0">
                <a:solidFill>
                  <a:srgbClr val="FF0000"/>
                </a:solidFill>
              </a:rPr>
              <a:t>Аномальная масса тела – ожирение </a:t>
            </a:r>
            <a:r>
              <a:rPr lang="ru-RU" sz="2400" dirty="0">
                <a:solidFill>
                  <a:srgbClr val="002060"/>
                </a:solidFill>
              </a:rPr>
              <a:t>и дефицит питания, стресс, чрезмерные физические нагрузки  – наиболее частые причины функциональной гипоталамической аменореи (и </a:t>
            </a:r>
            <a:r>
              <a:rPr lang="ru-RU" sz="2400" dirty="0" err="1">
                <a:solidFill>
                  <a:srgbClr val="002060"/>
                </a:solidFill>
              </a:rPr>
              <a:t>олигоменореи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  <a:r>
              <a:rPr lang="ru-RU" sz="2400" dirty="0">
                <a:solidFill>
                  <a:srgbClr val="002060"/>
                </a:solidFill>
              </a:rPr>
              <a:t> у подростков и молодых женщин. 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	 Вторичная аменорея и олигоменорея – диагнозы «исключения», лечебная тактика в каждом случае должна быть индивидуальной</a:t>
            </a:r>
          </a:p>
          <a:p>
            <a:r>
              <a:rPr lang="ru-RU" sz="2400" dirty="0"/>
              <a:t> 	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63751" y="1484783"/>
            <a:ext cx="10533737" cy="50427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991544" y="1412777"/>
            <a:ext cx="1000132" cy="879333"/>
            <a:chOff x="728" y="2235"/>
            <a:chExt cx="778" cy="709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" name="Picture 11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55" y="2281"/>
              <a:ext cx="751" cy="644"/>
            </a:xfrm>
            <a:prstGeom prst="rect">
              <a:avLst/>
            </a:prstGeom>
            <a:noFill/>
          </p:spPr>
        </p:pic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944511" y="2654929"/>
            <a:ext cx="1071570" cy="888588"/>
            <a:chOff x="728" y="2235"/>
            <a:chExt cx="751" cy="709"/>
          </a:xfrm>
        </p:grpSpPr>
        <p:sp>
          <p:nvSpPr>
            <p:cNvPr id="9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" name="Picture 15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28" y="2286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11" name="Oval 14"/>
          <p:cNvSpPr>
            <a:spLocks noChangeArrowheads="1"/>
          </p:cNvSpPr>
          <p:nvPr/>
        </p:nvSpPr>
        <p:spPr bwMode="gray">
          <a:xfrm>
            <a:off x="1931394" y="4980919"/>
            <a:ext cx="921403" cy="792088"/>
          </a:xfrm>
          <a:prstGeom prst="ellipse">
            <a:avLst/>
          </a:prstGeom>
          <a:solidFill>
            <a:srgbClr val="FF9900"/>
          </a:soli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>
                <a:solidFill>
                  <a:schemeClr val="bg1"/>
                </a:solidFill>
              </a:rPr>
              <a:t>   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09786" y="164305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07632" y="2753885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516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611887" y="929548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Типы нарушения пищевого поведения: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1222218" y="3396534"/>
            <a:ext cx="9949758" cy="731774"/>
            <a:chOff x="1104" y="1036"/>
            <a:chExt cx="6851" cy="1264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gray">
            <a:xfrm>
              <a:off x="1104" y="1036"/>
              <a:ext cx="6851" cy="126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200">
                <a:latin typeface="Arial" pitchFamily="34" charset="0"/>
              </a:endParaRPr>
            </a:p>
          </p:txBody>
        </p:sp>
        <p:sp>
          <p:nvSpPr>
            <p:cNvPr id="10" name="AutoShape 33"/>
            <p:cNvSpPr>
              <a:spLocks noChangeArrowheads="1"/>
            </p:cNvSpPr>
            <p:nvPr/>
          </p:nvSpPr>
          <p:spPr bwMode="gray">
            <a:xfrm>
              <a:off x="1203" y="1316"/>
              <a:ext cx="675" cy="629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200">
                <a:latin typeface="Arial" pitchFamily="34" charset="0"/>
              </a:endParaRPr>
            </a:p>
          </p:txBody>
        </p:sp>
        <p:sp>
          <p:nvSpPr>
            <p:cNvPr id="12" name="Text Box 35"/>
            <p:cNvSpPr txBox="1">
              <a:spLocks noChangeArrowheads="1"/>
            </p:cNvSpPr>
            <p:nvPr/>
          </p:nvSpPr>
          <p:spPr bwMode="gray">
            <a:xfrm>
              <a:off x="1374" y="1311"/>
              <a:ext cx="335" cy="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r>
                <a:rPr lang="ru-RU" altLang="ru-RU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en-US" alt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" name="Text Box 36"/>
            <p:cNvSpPr txBox="1">
              <a:spLocks noChangeArrowheads="1"/>
            </p:cNvSpPr>
            <p:nvPr/>
          </p:nvSpPr>
          <p:spPr bwMode="gray">
            <a:xfrm>
              <a:off x="1981" y="1458"/>
              <a:ext cx="2576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ru-RU" altLang="ru-RU" sz="1500" b="1" dirty="0" err="1">
                  <a:solidFill>
                    <a:srgbClr val="002060"/>
                  </a:solidFill>
                  <a:latin typeface="Arial" pitchFamily="34" charset="0"/>
                </a:rPr>
                <a:t>экстернальное</a:t>
              </a:r>
              <a:endParaRPr lang="ru-RU" altLang="ru-RU" sz="1500" b="1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</p:grpSp>
      <p:grpSp>
        <p:nvGrpSpPr>
          <p:cNvPr id="21" name="Group 50"/>
          <p:cNvGrpSpPr>
            <a:grpSpLocks/>
          </p:cNvGrpSpPr>
          <p:nvPr/>
        </p:nvGrpSpPr>
        <p:grpSpPr bwMode="auto">
          <a:xfrm>
            <a:off x="1222218" y="4475192"/>
            <a:ext cx="9886384" cy="657710"/>
            <a:chOff x="1104" y="3029"/>
            <a:chExt cx="6834" cy="823"/>
          </a:xfrm>
        </p:grpSpPr>
        <p:sp>
          <p:nvSpPr>
            <p:cNvPr id="22" name="AutoShape 42"/>
            <p:cNvSpPr>
              <a:spLocks noChangeArrowheads="1"/>
            </p:cNvSpPr>
            <p:nvPr/>
          </p:nvSpPr>
          <p:spPr bwMode="gray">
            <a:xfrm>
              <a:off x="1104" y="3029"/>
              <a:ext cx="683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200">
                <a:latin typeface="Arial" pitchFamily="34" charset="0"/>
              </a:endParaRPr>
            </a:p>
          </p:txBody>
        </p:sp>
        <p:sp>
          <p:nvSpPr>
            <p:cNvPr id="23" name="AutoShape 43"/>
            <p:cNvSpPr>
              <a:spLocks noChangeArrowheads="1"/>
            </p:cNvSpPr>
            <p:nvPr/>
          </p:nvSpPr>
          <p:spPr bwMode="gray">
            <a:xfrm>
              <a:off x="1201" y="3189"/>
              <a:ext cx="675" cy="466"/>
            </a:xfrm>
            <a:prstGeom prst="roundRect">
              <a:avLst>
                <a:gd name="adj" fmla="val 11921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200">
                <a:latin typeface="Arial" pitchFamily="34" charset="0"/>
              </a:endParaRPr>
            </a:p>
          </p:txBody>
        </p:sp>
        <p:sp>
          <p:nvSpPr>
            <p:cNvPr id="25" name="Text Box 45"/>
            <p:cNvSpPr txBox="1">
              <a:spLocks noChangeArrowheads="1"/>
            </p:cNvSpPr>
            <p:nvPr/>
          </p:nvSpPr>
          <p:spPr bwMode="gray">
            <a:xfrm>
              <a:off x="1383" y="3195"/>
              <a:ext cx="335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ru-RU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26" name="Text Box 46"/>
            <p:cNvSpPr txBox="1">
              <a:spLocks noChangeArrowheads="1"/>
            </p:cNvSpPr>
            <p:nvPr/>
          </p:nvSpPr>
          <p:spPr bwMode="gray">
            <a:xfrm>
              <a:off x="1628" y="3224"/>
              <a:ext cx="267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ru-RU" altLang="ru-RU" sz="1500" b="1" dirty="0">
                  <a:solidFill>
                    <a:srgbClr val="002060"/>
                  </a:solidFill>
                  <a:latin typeface="Arial" pitchFamily="34" charset="0"/>
                </a:rPr>
                <a:t>ограничительное</a:t>
              </a:r>
            </a:p>
          </p:txBody>
        </p:sp>
      </p:grpSp>
      <p:grpSp>
        <p:nvGrpSpPr>
          <p:cNvPr id="27" name="Group 50"/>
          <p:cNvGrpSpPr>
            <a:grpSpLocks/>
          </p:cNvGrpSpPr>
          <p:nvPr/>
        </p:nvGrpSpPr>
        <p:grpSpPr bwMode="auto">
          <a:xfrm>
            <a:off x="1222218" y="5406335"/>
            <a:ext cx="6681456" cy="422318"/>
            <a:chOff x="1104" y="3029"/>
            <a:chExt cx="2568" cy="823"/>
          </a:xfrm>
        </p:grpSpPr>
        <p:sp>
          <p:nvSpPr>
            <p:cNvPr id="28" name="AutoShape 42"/>
            <p:cNvSpPr>
              <a:spLocks noChangeArrowheads="1"/>
            </p:cNvSpPr>
            <p:nvPr/>
          </p:nvSpPr>
          <p:spPr bwMode="gray">
            <a:xfrm>
              <a:off x="1104" y="3029"/>
              <a:ext cx="2443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200">
                <a:latin typeface="Arial" pitchFamily="34" charset="0"/>
              </a:endParaRPr>
            </a:p>
          </p:txBody>
        </p:sp>
        <p:sp>
          <p:nvSpPr>
            <p:cNvPr id="29" name="AutoShape 43"/>
            <p:cNvSpPr>
              <a:spLocks noChangeArrowheads="1"/>
            </p:cNvSpPr>
            <p:nvPr/>
          </p:nvSpPr>
          <p:spPr bwMode="gray">
            <a:xfrm>
              <a:off x="1181" y="3105"/>
              <a:ext cx="700" cy="673"/>
            </a:xfrm>
            <a:prstGeom prst="roundRect">
              <a:avLst>
                <a:gd name="adj" fmla="val 11921"/>
              </a:avLst>
            </a:prstGeom>
            <a:solidFill>
              <a:srgbClr val="7030A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200" dirty="0">
                <a:latin typeface="Arial" pitchFamily="34" charset="0"/>
              </a:endParaRPr>
            </a:p>
          </p:txBody>
        </p:sp>
        <p:sp>
          <p:nvSpPr>
            <p:cNvPr id="31" name="Text Box 45"/>
            <p:cNvSpPr txBox="1">
              <a:spLocks noChangeArrowheads="1"/>
            </p:cNvSpPr>
            <p:nvPr/>
          </p:nvSpPr>
          <p:spPr bwMode="gray">
            <a:xfrm>
              <a:off x="1343" y="3109"/>
              <a:ext cx="362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ru-RU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  <p:sp>
          <p:nvSpPr>
            <p:cNvPr id="32" name="Text Box 46"/>
            <p:cNvSpPr txBox="1">
              <a:spLocks noChangeArrowheads="1"/>
            </p:cNvSpPr>
            <p:nvPr/>
          </p:nvSpPr>
          <p:spPr bwMode="gray">
            <a:xfrm>
              <a:off x="2031" y="3161"/>
              <a:ext cx="1641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ru-RU" altLang="ru-RU" sz="1500" b="1" dirty="0">
                  <a:solidFill>
                    <a:srgbClr val="002060"/>
                  </a:solidFill>
                  <a:latin typeface="Arial" pitchFamily="34" charset="0"/>
                </a:rPr>
                <a:t>смешанное</a:t>
              </a:r>
            </a:p>
          </p:txBody>
        </p:sp>
      </p:grpSp>
      <p:sp>
        <p:nvSpPr>
          <p:cNvPr id="47" name="Text Box 41"/>
          <p:cNvSpPr txBox="1">
            <a:spLocks noChangeArrowheads="1"/>
          </p:cNvSpPr>
          <p:nvPr/>
        </p:nvSpPr>
        <p:spPr bwMode="gray">
          <a:xfrm>
            <a:off x="5197442" y="4268019"/>
            <a:ext cx="57723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14313" indent="-214313" algn="ctr" eaLnBrk="0" hangingPunc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rgbClr val="002060"/>
                </a:solidFill>
                <a:latin typeface="Arial" pitchFamily="34" charset="0"/>
              </a:rPr>
              <a:t>избыточные пищевые самоограничения</a:t>
            </a:r>
          </a:p>
          <a:p>
            <a:pPr algn="ctr" eaLnBrk="0" hangingPunct="0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Arial" pitchFamily="34" charset="0"/>
              </a:rPr>
              <a:t>   бессистемные слишком строгие диеты, </a:t>
            </a:r>
          </a:p>
          <a:p>
            <a:pPr algn="ctr" eaLnBrk="0" hangingPunct="0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Arial" pitchFamily="34" charset="0"/>
              </a:rPr>
              <a:t>сменяющиеся «срывами» и эпизодами переедания. </a:t>
            </a:r>
          </a:p>
        </p:txBody>
      </p:sp>
      <p:sp>
        <p:nvSpPr>
          <p:cNvPr id="67" name="Text Box 41"/>
          <p:cNvSpPr txBox="1">
            <a:spLocks noChangeArrowheads="1"/>
          </p:cNvSpPr>
          <p:nvPr/>
        </p:nvSpPr>
        <p:spPr bwMode="gray">
          <a:xfrm>
            <a:off x="4011258" y="3195021"/>
            <a:ext cx="66424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14313" indent="-214313" algn="ctr" eaLnBrk="0" hangingPunc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rgbClr val="002060"/>
                </a:solidFill>
                <a:latin typeface="Arial" pitchFamily="34" charset="0"/>
              </a:rPr>
              <a:t>повышенная реакция на внешние стимулы </a:t>
            </a:r>
          </a:p>
          <a:p>
            <a:pPr algn="ctr" eaLnBrk="0" hangingPunct="0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Arial" pitchFamily="34" charset="0"/>
              </a:rPr>
              <a:t>(накрытый стол, принимающий пищу человек).</a:t>
            </a:r>
            <a:endParaRPr lang="en-US" altLang="ru-RU" sz="1400" b="1" dirty="0">
              <a:solidFill>
                <a:srgbClr val="002060"/>
              </a:solidFill>
              <a:latin typeface="Arial" pitchFamily="34" charset="0"/>
            </a:endParaRPr>
          </a:p>
          <a:p>
            <a:pPr marL="128588" indent="-128588" algn="ctr" eaLnBrk="0" hangingPunc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rgbClr val="002060"/>
                </a:solidFill>
                <a:latin typeface="Arial" pitchFamily="34" charset="0"/>
              </a:rPr>
              <a:t> прием пищи всегда, когда она доступна, даже в отсутствие голода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84" name="Group 49"/>
          <p:cNvGrpSpPr>
            <a:grpSpLocks/>
          </p:cNvGrpSpPr>
          <p:nvPr/>
        </p:nvGrpSpPr>
        <p:grpSpPr bwMode="auto">
          <a:xfrm>
            <a:off x="1144582" y="2610028"/>
            <a:ext cx="10090768" cy="464043"/>
            <a:chOff x="1104" y="2109"/>
            <a:chExt cx="5252" cy="823"/>
          </a:xfrm>
        </p:grpSpPr>
        <p:sp>
          <p:nvSpPr>
            <p:cNvPr id="85" name="AutoShape 37"/>
            <p:cNvSpPr>
              <a:spLocks noChangeArrowheads="1"/>
            </p:cNvSpPr>
            <p:nvPr/>
          </p:nvSpPr>
          <p:spPr bwMode="gray">
            <a:xfrm>
              <a:off x="1104" y="2109"/>
              <a:ext cx="5252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86" name="AutoShape 38"/>
            <p:cNvSpPr>
              <a:spLocks noChangeArrowheads="1"/>
            </p:cNvSpPr>
            <p:nvPr/>
          </p:nvSpPr>
          <p:spPr bwMode="gray">
            <a:xfrm>
              <a:off x="1200" y="2171"/>
              <a:ext cx="497" cy="673"/>
            </a:xfrm>
            <a:prstGeom prst="roundRect">
              <a:avLst>
                <a:gd name="adj" fmla="val 11921"/>
              </a:avLst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87" name="Text Box 40"/>
            <p:cNvSpPr txBox="1">
              <a:spLocks noChangeArrowheads="1"/>
            </p:cNvSpPr>
            <p:nvPr/>
          </p:nvSpPr>
          <p:spPr bwMode="gray">
            <a:xfrm>
              <a:off x="1321" y="2179"/>
              <a:ext cx="257" cy="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ru-RU" altLang="ru-RU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 alt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8" name="Text Box 41"/>
            <p:cNvSpPr txBox="1">
              <a:spLocks noChangeArrowheads="1"/>
            </p:cNvSpPr>
            <p:nvPr/>
          </p:nvSpPr>
          <p:spPr bwMode="gray">
            <a:xfrm>
              <a:off x="1776" y="2258"/>
              <a:ext cx="2748" cy="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ru-RU" altLang="ru-RU" sz="1800" b="1" dirty="0" err="1">
                  <a:solidFill>
                    <a:srgbClr val="002060"/>
                  </a:solidFill>
                  <a:latin typeface="Arial" pitchFamily="34" charset="0"/>
                </a:rPr>
                <a:t>эмоциогенное</a:t>
              </a:r>
              <a:r>
                <a:rPr lang="ru-RU" altLang="ru-RU" sz="1800" b="1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</p:grpSp>
      <p:sp>
        <p:nvSpPr>
          <p:cNvPr id="93" name="Text Box 41"/>
          <p:cNvSpPr txBox="1">
            <a:spLocks noChangeArrowheads="1"/>
          </p:cNvSpPr>
          <p:nvPr/>
        </p:nvSpPr>
        <p:spPr bwMode="gray">
          <a:xfrm>
            <a:off x="4312825" y="2311015"/>
            <a:ext cx="634085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14313" indent="-214313" eaLnBrk="0" hangingPunc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400" b="1" dirty="0">
                <a:solidFill>
                  <a:srgbClr val="002060"/>
                </a:solidFill>
                <a:latin typeface="Arial" pitchFamily="34" charset="0"/>
              </a:rPr>
              <a:t>Стимулом к приему пищи становится не голод, а </a:t>
            </a:r>
          </a:p>
          <a:p>
            <a:pPr eaLnBrk="0" hangingPunct="0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Arial" pitchFamily="34" charset="0"/>
              </a:rPr>
              <a:t>эмоциональный дискомфорт (тревожность, </a:t>
            </a:r>
          </a:p>
          <a:p>
            <a:pPr eaLnBrk="0" hangingPunct="0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Arial" pitchFamily="34" charset="0"/>
              </a:rPr>
              <a:t>раздражительность, плохое настроение, чувство одиночества)</a:t>
            </a:r>
          </a:p>
        </p:txBody>
      </p:sp>
    </p:spTree>
    <p:extLst>
      <p:ext uri="{BB962C8B-B14F-4D97-AF65-F5344CB8AC3E}">
        <p14:creationId xmlns:p14="http://schemas.microsoft.com/office/powerpoint/2010/main" val="8143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5474" y="4401110"/>
            <a:ext cx="836419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</a:rPr>
              <a:t>В составе мембран </a:t>
            </a:r>
            <a:r>
              <a:rPr lang="ru-RU" sz="1500" dirty="0" err="1">
                <a:solidFill>
                  <a:srgbClr val="002060"/>
                </a:solidFill>
              </a:rPr>
              <a:t>адипоцитов</a:t>
            </a:r>
            <a:r>
              <a:rPr lang="ru-RU" sz="1500" dirty="0">
                <a:solidFill>
                  <a:srgbClr val="002060"/>
                </a:solidFill>
              </a:rPr>
              <a:t> выявлены рецепторы системы врожденного иммунитета – T</a:t>
            </a:r>
            <a:r>
              <a:rPr lang="en-US" sz="1500" dirty="0" err="1">
                <a:solidFill>
                  <a:srgbClr val="002060"/>
                </a:solidFill>
              </a:rPr>
              <a:t>oll</a:t>
            </a:r>
            <a:r>
              <a:rPr lang="ru-RU" sz="1500" dirty="0">
                <a:solidFill>
                  <a:srgbClr val="002060"/>
                </a:solidFill>
              </a:rPr>
              <a:t> рецепторы (</a:t>
            </a:r>
            <a:r>
              <a:rPr lang="en-US" sz="1500" dirty="0">
                <a:solidFill>
                  <a:srgbClr val="002060"/>
                </a:solidFill>
              </a:rPr>
              <a:t>T</a:t>
            </a:r>
            <a:r>
              <a:rPr lang="ru-RU" sz="1500" dirty="0">
                <a:solidFill>
                  <a:srgbClr val="002060"/>
                </a:solidFill>
              </a:rPr>
              <a:t>LR), активация которых ведет к </a:t>
            </a:r>
            <a:r>
              <a:rPr lang="ru-RU" sz="1500" dirty="0" err="1">
                <a:solidFill>
                  <a:srgbClr val="002060"/>
                </a:solidFill>
              </a:rPr>
              <a:t>гиперпродукции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err="1">
                <a:solidFill>
                  <a:srgbClr val="002060"/>
                </a:solidFill>
              </a:rPr>
              <a:t>адипокинов</a:t>
            </a:r>
            <a:r>
              <a:rPr lang="ru-RU" sz="1500" dirty="0">
                <a:solidFill>
                  <a:srgbClr val="002060"/>
                </a:solidFill>
              </a:rPr>
              <a:t> и развитию ИР. Наличие TLR-4 является необходимым условием развития воспаления жировой ткани. </a:t>
            </a:r>
            <a:r>
              <a:rPr lang="ru-RU" sz="1500" dirty="0" err="1">
                <a:solidFill>
                  <a:srgbClr val="002060"/>
                </a:solidFill>
              </a:rPr>
              <a:t>Адипоциты</a:t>
            </a:r>
            <a:r>
              <a:rPr lang="ru-RU" sz="1500" dirty="0">
                <a:solidFill>
                  <a:srgbClr val="002060"/>
                </a:solidFill>
              </a:rPr>
              <a:t> без TLR-4 не способны секретировать цитокины. </a:t>
            </a:r>
            <a:r>
              <a:rPr lang="ru-RU" sz="1500" dirty="0" err="1">
                <a:solidFill>
                  <a:srgbClr val="002060"/>
                </a:solidFill>
              </a:rPr>
              <a:t>Лигандами</a:t>
            </a:r>
            <a:r>
              <a:rPr lang="ru-RU" sz="1500" dirty="0">
                <a:solidFill>
                  <a:srgbClr val="002060"/>
                </a:solidFill>
              </a:rPr>
              <a:t> этих рецепторов являются как компоненты микроорганизмов, так и насыщенные жирные кислоты.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325" y="633143"/>
            <a:ext cx="2857500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71576" y="3024515"/>
            <a:ext cx="3686077" cy="7155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50" i="1" dirty="0">
                <a:latin typeface="Tahoma" pitchFamily="34" charset="0"/>
                <a:cs typeface="Tahoma" pitchFamily="34" charset="0"/>
              </a:rPr>
              <a:t>Слева:</a:t>
            </a:r>
            <a:r>
              <a:rPr lang="ru-RU" altLang="ru-RU" sz="1050" dirty="0">
                <a:latin typeface="Tahoma" pitchFamily="34" charset="0"/>
                <a:cs typeface="Tahoma" pitchFamily="34" charset="0"/>
              </a:rPr>
              <a:t> Чарльз </a:t>
            </a:r>
            <a:r>
              <a:rPr lang="ru-RU" altLang="ru-RU" sz="1050" dirty="0" err="1">
                <a:latin typeface="Tahoma" pitchFamily="34" charset="0"/>
                <a:cs typeface="Tahoma" pitchFamily="34" charset="0"/>
              </a:rPr>
              <a:t>Джейнуэй</a:t>
            </a:r>
            <a:r>
              <a:rPr lang="ru-RU" altLang="ru-RU" sz="1050" dirty="0">
                <a:latin typeface="Tahoma" pitchFamily="34" charset="0"/>
                <a:cs typeface="Tahoma" pitchFamily="34" charset="0"/>
              </a:rPr>
              <a:t>-младший </a:t>
            </a:r>
            <a:r>
              <a:rPr lang="ru-RU" altLang="ru-RU" sz="1050" dirty="0"/>
              <a:t>(1943–2003).</a:t>
            </a:r>
            <a:r>
              <a:rPr lang="ru-RU" altLang="ru-RU" sz="1050" dirty="0">
                <a:latin typeface="Tahoma" pitchFamily="34" charset="0"/>
                <a:cs typeface="Tahoma" pitchFamily="34" charset="0"/>
              </a:rPr>
              <a:t> </a:t>
            </a:r>
            <a:r>
              <a:rPr lang="ru-RU" altLang="ru-RU" sz="1050" i="1" dirty="0" err="1">
                <a:latin typeface="Tahoma" pitchFamily="34" charset="0"/>
                <a:cs typeface="Tahoma" pitchFamily="34" charset="0"/>
              </a:rPr>
              <a:t>Справа:</a:t>
            </a:r>
            <a:r>
              <a:rPr lang="ru-RU" altLang="ru-RU" sz="1050" dirty="0" err="1">
                <a:latin typeface="Tahoma" pitchFamily="34" charset="0"/>
                <a:cs typeface="Tahoma" pitchFamily="34" charset="0"/>
              </a:rPr>
              <a:t>Руслан</a:t>
            </a:r>
            <a:r>
              <a:rPr lang="ru-RU" altLang="ru-RU" sz="105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050" dirty="0" err="1">
                <a:latin typeface="Tahoma" pitchFamily="34" charset="0"/>
                <a:cs typeface="Tahoma" pitchFamily="34" charset="0"/>
              </a:rPr>
              <a:t>Меджитов</a:t>
            </a:r>
            <a:r>
              <a:rPr lang="ru-RU" altLang="ru-RU" sz="1050" dirty="0">
                <a:latin typeface="Tahoma" pitchFamily="34" charset="0"/>
                <a:cs typeface="Tahoma" pitchFamily="34" charset="0"/>
              </a:rPr>
              <a:t>, профессор иммунологии в Йельском университете, исследователь Медицинского института </a:t>
            </a:r>
            <a:r>
              <a:rPr lang="ru-RU" altLang="ru-RU" sz="1050" dirty="0" err="1">
                <a:latin typeface="Tahoma" pitchFamily="34" charset="0"/>
                <a:cs typeface="Tahoma" pitchFamily="34" charset="0"/>
              </a:rPr>
              <a:t>Говарда</a:t>
            </a:r>
            <a:r>
              <a:rPr lang="ru-RU" altLang="ru-RU" sz="1050" dirty="0">
                <a:latin typeface="Tahoma" pitchFamily="34" charset="0"/>
                <a:cs typeface="Tahoma" pitchFamily="34" charset="0"/>
              </a:rPr>
              <a:t> Хьюза.</a:t>
            </a:r>
            <a:r>
              <a:rPr lang="ru-RU" altLang="ru-RU" sz="105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5594" y="478910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50" b="1" dirty="0" err="1">
                <a:solidFill>
                  <a:srgbClr val="002060"/>
                </a:solidFill>
              </a:rPr>
              <a:t>Толл</a:t>
            </a:r>
            <a:r>
              <a:rPr lang="ru-RU" sz="1350" b="1" dirty="0">
                <a:solidFill>
                  <a:srgbClr val="002060"/>
                </a:solidFill>
              </a:rPr>
              <a:t>-подобные рецепторы: от революционной идеи Чарльза </a:t>
            </a:r>
            <a:r>
              <a:rPr lang="ru-RU" sz="1350" b="1" dirty="0" err="1">
                <a:solidFill>
                  <a:srgbClr val="002060"/>
                </a:solidFill>
              </a:rPr>
              <a:t>Джейнуэя</a:t>
            </a:r>
            <a:r>
              <a:rPr lang="ru-RU" sz="1350" b="1" dirty="0">
                <a:solidFill>
                  <a:srgbClr val="002060"/>
                </a:solidFill>
              </a:rPr>
              <a:t> до Нобелевской премии 2011 года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5024468" y="3139379"/>
            <a:ext cx="5036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chemeClr val="tx1">
                    <a:lumMod val="75000"/>
                  </a:schemeClr>
                </a:solidFill>
              </a:rPr>
              <a:t>TLR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786903" y="3588124"/>
            <a:ext cx="5036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chemeClr val="tx1">
                    <a:lumMod val="75000"/>
                  </a:schemeClr>
                </a:solidFill>
              </a:rPr>
              <a:t>TLR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3938182" y="3434953"/>
            <a:ext cx="5036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chemeClr val="tx1">
                    <a:lumMod val="75000"/>
                  </a:schemeClr>
                </a:solidFill>
              </a:rPr>
              <a:t>TLR</a:t>
            </a:r>
          </a:p>
        </p:txBody>
      </p:sp>
      <p:pic>
        <p:nvPicPr>
          <p:cNvPr id="83" name="Picture 2">
            <a:extLst>
              <a:ext uri="{FF2B5EF4-FFF2-40B4-BE49-F238E27FC236}">
                <a16:creationId xmlns:a16="http://schemas.microsoft.com/office/drawing/2014/main" id="{3BCEB1D9-64EB-8234-232F-1F98E4981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6502" y="1874981"/>
            <a:ext cx="3028950" cy="20453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3C4E7ED2-C3AA-8E1C-5771-10795C412D9F}"/>
              </a:ext>
            </a:extLst>
          </p:cNvPr>
          <p:cNvSpPr txBox="1"/>
          <p:nvPr/>
        </p:nvSpPr>
        <p:spPr>
          <a:xfrm>
            <a:off x="3071676" y="20875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tx1">
                    <a:lumMod val="75000"/>
                  </a:schemeClr>
                </a:solidFill>
              </a:rPr>
              <a:t>TLR</a:t>
            </a:r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DBEB2E6-7B2B-BCD1-75B7-BFBFB7E1FEB5}"/>
              </a:ext>
            </a:extLst>
          </p:cNvPr>
          <p:cNvSpPr txBox="1"/>
          <p:nvPr/>
        </p:nvSpPr>
        <p:spPr>
          <a:xfrm>
            <a:off x="3810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TLR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DEFE195-9096-8877-C927-C236746EF6D0}"/>
              </a:ext>
            </a:extLst>
          </p:cNvPr>
          <p:cNvSpPr txBox="1"/>
          <p:nvPr/>
        </p:nvSpPr>
        <p:spPr>
          <a:xfrm>
            <a:off x="2855640" y="252452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TLR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30EFB78-0CFF-1F54-2DB2-F521AC7117E8}"/>
              </a:ext>
            </a:extLst>
          </p:cNvPr>
          <p:cNvSpPr txBox="1"/>
          <p:nvPr/>
        </p:nvSpPr>
        <p:spPr>
          <a:xfrm>
            <a:off x="3708265" y="252452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TLR</a:t>
            </a:r>
          </a:p>
        </p:txBody>
      </p:sp>
    </p:spTree>
    <p:extLst>
      <p:ext uri="{BB962C8B-B14F-4D97-AF65-F5344CB8AC3E}">
        <p14:creationId xmlns:p14="http://schemas.microsoft.com/office/powerpoint/2010/main" val="414676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5"/>
          <p:cNvSpPr>
            <a:spLocks noChangeArrowheads="1"/>
          </p:cNvSpPr>
          <p:nvPr/>
        </p:nvSpPr>
        <p:spPr bwMode="auto">
          <a:xfrm rot="548380">
            <a:off x="5205205" y="2989157"/>
            <a:ext cx="1714500" cy="1828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1350">
              <a:latin typeface="Garamond" pitchFamily="18" charset="0"/>
            </a:endParaRPr>
          </a:p>
        </p:txBody>
      </p:sp>
      <p:sp>
        <p:nvSpPr>
          <p:cNvPr id="13315" name="Oval 6"/>
          <p:cNvSpPr>
            <a:spLocks noChangeArrowheads="1"/>
          </p:cNvSpPr>
          <p:nvPr/>
        </p:nvSpPr>
        <p:spPr bwMode="auto">
          <a:xfrm rot="548380">
            <a:off x="5393531" y="2402682"/>
            <a:ext cx="1587104" cy="1681163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1350">
              <a:latin typeface="Garamond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95663" y="3482579"/>
            <a:ext cx="800100" cy="685800"/>
            <a:chOff x="816" y="1728"/>
            <a:chExt cx="672" cy="576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16" y="1728"/>
              <a:ext cx="192" cy="192"/>
              <a:chOff x="816" y="1728"/>
              <a:chExt cx="336" cy="336"/>
            </a:xfrm>
          </p:grpSpPr>
          <p:sp>
            <p:nvSpPr>
              <p:cNvPr id="13452" name="Oval 9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  <p:sp>
            <p:nvSpPr>
              <p:cNvPr id="13453" name="Oval 10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  <p:sp>
            <p:nvSpPr>
              <p:cNvPr id="13454" name="Oval 11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960" y="2112"/>
              <a:ext cx="192" cy="192"/>
              <a:chOff x="816" y="1728"/>
              <a:chExt cx="336" cy="336"/>
            </a:xfrm>
          </p:grpSpPr>
          <p:sp>
            <p:nvSpPr>
              <p:cNvPr id="13449" name="Oval 13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  <p:sp>
            <p:nvSpPr>
              <p:cNvPr id="13450" name="Oval 14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  <p:sp>
            <p:nvSpPr>
              <p:cNvPr id="13451" name="Oval 15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056" y="1824"/>
              <a:ext cx="192" cy="192"/>
              <a:chOff x="816" y="1728"/>
              <a:chExt cx="336" cy="336"/>
            </a:xfrm>
          </p:grpSpPr>
          <p:sp>
            <p:nvSpPr>
              <p:cNvPr id="13446" name="Oval 17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  <p:sp>
            <p:nvSpPr>
              <p:cNvPr id="13447" name="Oval 18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  <p:sp>
            <p:nvSpPr>
              <p:cNvPr id="13448" name="Oval 19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152" y="1920"/>
              <a:ext cx="192" cy="192"/>
              <a:chOff x="816" y="1728"/>
              <a:chExt cx="336" cy="336"/>
            </a:xfrm>
          </p:grpSpPr>
          <p:sp>
            <p:nvSpPr>
              <p:cNvPr id="13443" name="Oval 21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  <p:sp>
            <p:nvSpPr>
              <p:cNvPr id="13444" name="Oval 22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  <p:sp>
            <p:nvSpPr>
              <p:cNvPr id="13445" name="Oval 23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816" y="1872"/>
              <a:ext cx="192" cy="192"/>
              <a:chOff x="816" y="1728"/>
              <a:chExt cx="336" cy="336"/>
            </a:xfrm>
          </p:grpSpPr>
          <p:sp>
            <p:nvSpPr>
              <p:cNvPr id="13440" name="Oval 25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  <p:sp>
            <p:nvSpPr>
              <p:cNvPr id="13441" name="Oval 26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  <p:sp>
            <p:nvSpPr>
              <p:cNvPr id="13442" name="Oval 27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</p:grp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1296" y="2016"/>
              <a:ext cx="192" cy="192"/>
              <a:chOff x="816" y="1728"/>
              <a:chExt cx="336" cy="336"/>
            </a:xfrm>
          </p:grpSpPr>
          <p:sp>
            <p:nvSpPr>
              <p:cNvPr id="13437" name="Oval 29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  <p:sp>
            <p:nvSpPr>
              <p:cNvPr id="13438" name="Oval 30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  <p:sp>
            <p:nvSpPr>
              <p:cNvPr id="13439" name="Oval 31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1008" y="1968"/>
              <a:ext cx="192" cy="192"/>
              <a:chOff x="816" y="1728"/>
              <a:chExt cx="336" cy="336"/>
            </a:xfrm>
          </p:grpSpPr>
          <p:sp>
            <p:nvSpPr>
              <p:cNvPr id="13434" name="Oval 33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  <p:sp>
            <p:nvSpPr>
              <p:cNvPr id="13435" name="Oval 34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  <p:sp>
            <p:nvSpPr>
              <p:cNvPr id="13436" name="Oval 35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</p:grp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1152" y="2112"/>
              <a:ext cx="192" cy="192"/>
              <a:chOff x="816" y="1728"/>
              <a:chExt cx="336" cy="336"/>
            </a:xfrm>
          </p:grpSpPr>
          <p:sp>
            <p:nvSpPr>
              <p:cNvPr id="13431" name="Oval 37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  <p:sp>
            <p:nvSpPr>
              <p:cNvPr id="13432" name="Oval 38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  <p:sp>
            <p:nvSpPr>
              <p:cNvPr id="13433" name="Oval 39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</p:grp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864" y="1968"/>
              <a:ext cx="192" cy="192"/>
              <a:chOff x="816" y="1728"/>
              <a:chExt cx="336" cy="336"/>
            </a:xfrm>
          </p:grpSpPr>
          <p:sp>
            <p:nvSpPr>
              <p:cNvPr id="13428" name="Oval 41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  <p:sp>
            <p:nvSpPr>
              <p:cNvPr id="13429" name="Oval 42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  <p:sp>
            <p:nvSpPr>
              <p:cNvPr id="13430" name="Oval 43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solidFill>
                    <a:srgbClr val="002060"/>
                  </a:solidFill>
                  <a:latin typeface="Garamond" pitchFamily="18" charset="0"/>
                </a:endParaRPr>
              </a:p>
            </p:txBody>
          </p:sp>
        </p:grp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4961337" y="2726532"/>
            <a:ext cx="1426369" cy="1988344"/>
            <a:chOff x="2784" y="1344"/>
            <a:chExt cx="1344" cy="1776"/>
          </a:xfrm>
        </p:grpSpPr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2976" y="1344"/>
              <a:ext cx="384" cy="384"/>
              <a:chOff x="816" y="1728"/>
              <a:chExt cx="336" cy="336"/>
            </a:xfrm>
          </p:grpSpPr>
          <p:sp>
            <p:nvSpPr>
              <p:cNvPr id="13416" name="Oval 46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417" name="Oval 47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418" name="Oval 48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2976" y="1344"/>
              <a:ext cx="384" cy="384"/>
              <a:chOff x="816" y="1728"/>
              <a:chExt cx="336" cy="336"/>
            </a:xfrm>
          </p:grpSpPr>
          <p:sp>
            <p:nvSpPr>
              <p:cNvPr id="13413" name="Oval 50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414" name="Oval 51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415" name="Oval 52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</p:grpSp>
        <p:grpSp>
          <p:nvGrpSpPr>
            <p:cNvPr id="15" name="Group 53"/>
            <p:cNvGrpSpPr>
              <a:grpSpLocks/>
            </p:cNvGrpSpPr>
            <p:nvPr/>
          </p:nvGrpSpPr>
          <p:grpSpPr bwMode="auto">
            <a:xfrm>
              <a:off x="3024" y="1728"/>
              <a:ext cx="384" cy="384"/>
              <a:chOff x="816" y="1728"/>
              <a:chExt cx="336" cy="336"/>
            </a:xfrm>
          </p:grpSpPr>
          <p:sp>
            <p:nvSpPr>
              <p:cNvPr id="13410" name="Oval 54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411" name="Oval 55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412" name="Oval 56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</p:grpSp>
        <p:grpSp>
          <p:nvGrpSpPr>
            <p:cNvPr id="16" name="Group 57"/>
            <p:cNvGrpSpPr>
              <a:grpSpLocks/>
            </p:cNvGrpSpPr>
            <p:nvPr/>
          </p:nvGrpSpPr>
          <p:grpSpPr bwMode="auto">
            <a:xfrm>
              <a:off x="3024" y="2112"/>
              <a:ext cx="384" cy="384"/>
              <a:chOff x="816" y="1728"/>
              <a:chExt cx="336" cy="336"/>
            </a:xfrm>
          </p:grpSpPr>
          <p:sp>
            <p:nvSpPr>
              <p:cNvPr id="13407" name="Oval 58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408" name="Oval 59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409" name="Oval 60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</p:grpSp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3600" y="2304"/>
              <a:ext cx="384" cy="384"/>
              <a:chOff x="816" y="1728"/>
              <a:chExt cx="336" cy="336"/>
            </a:xfrm>
          </p:grpSpPr>
          <p:sp>
            <p:nvSpPr>
              <p:cNvPr id="13404" name="Oval 62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405" name="Oval 63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406" name="Oval 64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</p:grpSp>
        <p:grpSp>
          <p:nvGrpSpPr>
            <p:cNvPr id="18" name="Group 65"/>
            <p:cNvGrpSpPr>
              <a:grpSpLocks/>
            </p:cNvGrpSpPr>
            <p:nvPr/>
          </p:nvGrpSpPr>
          <p:grpSpPr bwMode="auto">
            <a:xfrm>
              <a:off x="3744" y="2112"/>
              <a:ext cx="384" cy="384"/>
              <a:chOff x="816" y="1728"/>
              <a:chExt cx="336" cy="336"/>
            </a:xfrm>
          </p:grpSpPr>
          <p:sp>
            <p:nvSpPr>
              <p:cNvPr id="13401" name="Oval 66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402" name="Oval 67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403" name="Oval 68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</p:grpSp>
        <p:grpSp>
          <p:nvGrpSpPr>
            <p:cNvPr id="19" name="Group 69"/>
            <p:cNvGrpSpPr>
              <a:grpSpLocks/>
            </p:cNvGrpSpPr>
            <p:nvPr/>
          </p:nvGrpSpPr>
          <p:grpSpPr bwMode="auto">
            <a:xfrm>
              <a:off x="3072" y="2736"/>
              <a:ext cx="384" cy="384"/>
              <a:chOff x="816" y="1728"/>
              <a:chExt cx="336" cy="336"/>
            </a:xfrm>
          </p:grpSpPr>
          <p:sp>
            <p:nvSpPr>
              <p:cNvPr id="13398" name="Oval 70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99" name="Oval 71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400" name="Oval 72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</p:grpSp>
        <p:grpSp>
          <p:nvGrpSpPr>
            <p:cNvPr id="20" name="Group 73"/>
            <p:cNvGrpSpPr>
              <a:grpSpLocks/>
            </p:cNvGrpSpPr>
            <p:nvPr/>
          </p:nvGrpSpPr>
          <p:grpSpPr bwMode="auto">
            <a:xfrm>
              <a:off x="3456" y="2400"/>
              <a:ext cx="384" cy="384"/>
              <a:chOff x="816" y="1728"/>
              <a:chExt cx="336" cy="336"/>
            </a:xfrm>
          </p:grpSpPr>
          <p:sp>
            <p:nvSpPr>
              <p:cNvPr id="13395" name="Oval 74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96" name="Oval 75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97" name="Oval 76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</p:grpSp>
        <p:grpSp>
          <p:nvGrpSpPr>
            <p:cNvPr id="21" name="Group 77"/>
            <p:cNvGrpSpPr>
              <a:grpSpLocks/>
            </p:cNvGrpSpPr>
            <p:nvPr/>
          </p:nvGrpSpPr>
          <p:grpSpPr bwMode="auto">
            <a:xfrm>
              <a:off x="3408" y="2112"/>
              <a:ext cx="384" cy="384"/>
              <a:chOff x="816" y="1728"/>
              <a:chExt cx="336" cy="336"/>
            </a:xfrm>
          </p:grpSpPr>
          <p:sp>
            <p:nvSpPr>
              <p:cNvPr id="13392" name="Oval 78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93" name="Oval 79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94" name="Oval 80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</p:grpSp>
        <p:grpSp>
          <p:nvGrpSpPr>
            <p:cNvPr id="22" name="Group 81"/>
            <p:cNvGrpSpPr>
              <a:grpSpLocks/>
            </p:cNvGrpSpPr>
            <p:nvPr/>
          </p:nvGrpSpPr>
          <p:grpSpPr bwMode="auto">
            <a:xfrm>
              <a:off x="3072" y="2256"/>
              <a:ext cx="384" cy="384"/>
              <a:chOff x="816" y="1728"/>
              <a:chExt cx="336" cy="336"/>
            </a:xfrm>
          </p:grpSpPr>
          <p:sp>
            <p:nvSpPr>
              <p:cNvPr id="13389" name="Oval 82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90" name="Oval 83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91" name="Oval 84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</p:grpSp>
        <p:grpSp>
          <p:nvGrpSpPr>
            <p:cNvPr id="23" name="Group 85"/>
            <p:cNvGrpSpPr>
              <a:grpSpLocks/>
            </p:cNvGrpSpPr>
            <p:nvPr/>
          </p:nvGrpSpPr>
          <p:grpSpPr bwMode="auto">
            <a:xfrm>
              <a:off x="3264" y="2016"/>
              <a:ext cx="384" cy="384"/>
              <a:chOff x="816" y="1728"/>
              <a:chExt cx="336" cy="336"/>
            </a:xfrm>
          </p:grpSpPr>
          <p:sp>
            <p:nvSpPr>
              <p:cNvPr id="13386" name="Oval 86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87" name="Oval 87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88" name="Oval 88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</p:grpSp>
        <p:grpSp>
          <p:nvGrpSpPr>
            <p:cNvPr id="24" name="Group 89"/>
            <p:cNvGrpSpPr>
              <a:grpSpLocks/>
            </p:cNvGrpSpPr>
            <p:nvPr/>
          </p:nvGrpSpPr>
          <p:grpSpPr bwMode="auto">
            <a:xfrm>
              <a:off x="3264" y="1680"/>
              <a:ext cx="384" cy="384"/>
              <a:chOff x="816" y="1728"/>
              <a:chExt cx="336" cy="336"/>
            </a:xfrm>
          </p:grpSpPr>
          <p:sp>
            <p:nvSpPr>
              <p:cNvPr id="13383" name="Oval 90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84" name="Oval 91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85" name="Oval 92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</p:grpSp>
        <p:grpSp>
          <p:nvGrpSpPr>
            <p:cNvPr id="25" name="Group 93"/>
            <p:cNvGrpSpPr>
              <a:grpSpLocks/>
            </p:cNvGrpSpPr>
            <p:nvPr/>
          </p:nvGrpSpPr>
          <p:grpSpPr bwMode="auto">
            <a:xfrm>
              <a:off x="3744" y="1872"/>
              <a:ext cx="384" cy="384"/>
              <a:chOff x="816" y="1728"/>
              <a:chExt cx="336" cy="336"/>
            </a:xfrm>
          </p:grpSpPr>
          <p:sp>
            <p:nvSpPr>
              <p:cNvPr id="13380" name="Oval 94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81" name="Oval 95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82" name="Oval 96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</p:grpSp>
        <p:grpSp>
          <p:nvGrpSpPr>
            <p:cNvPr id="26" name="Group 97"/>
            <p:cNvGrpSpPr>
              <a:grpSpLocks/>
            </p:cNvGrpSpPr>
            <p:nvPr/>
          </p:nvGrpSpPr>
          <p:grpSpPr bwMode="auto">
            <a:xfrm>
              <a:off x="2784" y="1584"/>
              <a:ext cx="384" cy="384"/>
              <a:chOff x="816" y="1728"/>
              <a:chExt cx="336" cy="336"/>
            </a:xfrm>
          </p:grpSpPr>
          <p:sp>
            <p:nvSpPr>
              <p:cNvPr id="13377" name="Oval 98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78" name="Oval 99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79" name="Oval 100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</p:grpSp>
        <p:grpSp>
          <p:nvGrpSpPr>
            <p:cNvPr id="27" name="Group 101"/>
            <p:cNvGrpSpPr>
              <a:grpSpLocks/>
            </p:cNvGrpSpPr>
            <p:nvPr/>
          </p:nvGrpSpPr>
          <p:grpSpPr bwMode="auto">
            <a:xfrm>
              <a:off x="2832" y="1968"/>
              <a:ext cx="384" cy="384"/>
              <a:chOff x="816" y="1728"/>
              <a:chExt cx="336" cy="336"/>
            </a:xfrm>
          </p:grpSpPr>
          <p:sp>
            <p:nvSpPr>
              <p:cNvPr id="13374" name="Oval 102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75" name="Oval 103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76" name="Oval 104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</p:grpSp>
        <p:grpSp>
          <p:nvGrpSpPr>
            <p:cNvPr id="28" name="Group 105"/>
            <p:cNvGrpSpPr>
              <a:grpSpLocks/>
            </p:cNvGrpSpPr>
            <p:nvPr/>
          </p:nvGrpSpPr>
          <p:grpSpPr bwMode="auto">
            <a:xfrm>
              <a:off x="2880" y="2352"/>
              <a:ext cx="384" cy="384"/>
              <a:chOff x="816" y="1728"/>
              <a:chExt cx="336" cy="336"/>
            </a:xfrm>
          </p:grpSpPr>
          <p:sp>
            <p:nvSpPr>
              <p:cNvPr id="13371" name="Oval 106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72" name="Oval 107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73" name="Oval 108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</p:grpSp>
        <p:grpSp>
          <p:nvGrpSpPr>
            <p:cNvPr id="29" name="Group 109"/>
            <p:cNvGrpSpPr>
              <a:grpSpLocks/>
            </p:cNvGrpSpPr>
            <p:nvPr/>
          </p:nvGrpSpPr>
          <p:grpSpPr bwMode="auto">
            <a:xfrm>
              <a:off x="3264" y="2592"/>
              <a:ext cx="384" cy="384"/>
              <a:chOff x="816" y="1728"/>
              <a:chExt cx="336" cy="336"/>
            </a:xfrm>
          </p:grpSpPr>
          <p:sp>
            <p:nvSpPr>
              <p:cNvPr id="13368" name="Oval 110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69" name="Oval 111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70" name="Oval 112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</p:grpSp>
        <p:grpSp>
          <p:nvGrpSpPr>
            <p:cNvPr id="30" name="Group 113"/>
            <p:cNvGrpSpPr>
              <a:grpSpLocks/>
            </p:cNvGrpSpPr>
            <p:nvPr/>
          </p:nvGrpSpPr>
          <p:grpSpPr bwMode="auto">
            <a:xfrm>
              <a:off x="2928" y="2496"/>
              <a:ext cx="384" cy="384"/>
              <a:chOff x="816" y="1728"/>
              <a:chExt cx="336" cy="336"/>
            </a:xfrm>
          </p:grpSpPr>
          <p:sp>
            <p:nvSpPr>
              <p:cNvPr id="13365" name="Oval 114"/>
              <p:cNvSpPr>
                <a:spLocks noChangeArrowheads="1"/>
              </p:cNvSpPr>
              <p:nvPr/>
            </p:nvSpPr>
            <p:spPr bwMode="auto">
              <a:xfrm>
                <a:off x="816" y="17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66" name="Oval 115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  <p:sp>
            <p:nvSpPr>
              <p:cNvPr id="13367" name="Oval 116"/>
              <p:cNvSpPr>
                <a:spLocks noChangeArrowheads="1"/>
              </p:cNvSpPr>
              <p:nvPr/>
            </p:nvSpPr>
            <p:spPr bwMode="auto">
              <a:xfrm rot="1384225">
                <a:off x="986" y="1744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1350">
                  <a:latin typeface="Garamond" pitchFamily="18" charset="0"/>
                </a:endParaRPr>
              </a:p>
            </p:txBody>
          </p:sp>
        </p:grpSp>
      </p:grpSp>
      <p:sp>
        <p:nvSpPr>
          <p:cNvPr id="13318" name="Text Box 117"/>
          <p:cNvSpPr txBox="1">
            <a:spLocks noChangeArrowheads="1"/>
          </p:cNvSpPr>
          <p:nvPr/>
        </p:nvSpPr>
        <p:spPr bwMode="auto">
          <a:xfrm>
            <a:off x="3018235" y="1852614"/>
            <a:ext cx="1255472" cy="715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50" b="1" i="1" dirty="0"/>
              <a:t>Снижение </a:t>
            </a:r>
            <a:br>
              <a:rPr lang="ru-RU" sz="1350" b="1" i="1" dirty="0"/>
            </a:br>
            <a:r>
              <a:rPr lang="ru-RU" sz="1350" b="1" i="1" dirty="0"/>
              <a:t>физической </a:t>
            </a:r>
            <a:br>
              <a:rPr lang="ru-RU" sz="1350" b="1" i="1" dirty="0"/>
            </a:br>
            <a:r>
              <a:rPr lang="ru-RU" sz="1350" b="1" i="1" dirty="0"/>
              <a:t>активности</a:t>
            </a:r>
            <a:endParaRPr lang="fr-FR" sz="1350" b="1" i="1" dirty="0"/>
          </a:p>
        </p:txBody>
      </p:sp>
      <p:sp>
        <p:nvSpPr>
          <p:cNvPr id="13319" name="Text Box 118"/>
          <p:cNvSpPr txBox="1">
            <a:spLocks noChangeArrowheads="1"/>
          </p:cNvSpPr>
          <p:nvPr/>
        </p:nvSpPr>
        <p:spPr bwMode="auto">
          <a:xfrm>
            <a:off x="4485540" y="1956489"/>
            <a:ext cx="1350050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50" b="1" i="1" dirty="0"/>
              <a:t>Избыточный </a:t>
            </a:r>
            <a:br>
              <a:rPr lang="ru-RU" sz="1350" b="1" i="1" dirty="0"/>
            </a:br>
            <a:r>
              <a:rPr lang="ru-RU" sz="1350" b="1" i="1" dirty="0"/>
              <a:t>прием пищи</a:t>
            </a:r>
            <a:r>
              <a:rPr lang="fr-FR" sz="1350" b="1" i="1" dirty="0"/>
              <a:t> </a:t>
            </a:r>
          </a:p>
        </p:txBody>
      </p:sp>
      <p:sp>
        <p:nvSpPr>
          <p:cNvPr id="13320" name="Text Box 119"/>
          <p:cNvSpPr txBox="1">
            <a:spLocks noChangeArrowheads="1"/>
          </p:cNvSpPr>
          <p:nvPr/>
        </p:nvSpPr>
        <p:spPr bwMode="auto">
          <a:xfrm>
            <a:off x="2747965" y="2662239"/>
            <a:ext cx="1003801" cy="715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50" b="1" i="1" dirty="0" err="1"/>
              <a:t>Генети</a:t>
            </a:r>
            <a:r>
              <a:rPr lang="ru-RU" sz="1350" b="1" i="1" dirty="0"/>
              <a:t>-</a:t>
            </a:r>
            <a:br>
              <a:rPr lang="ru-RU" sz="1350" b="1" i="1" dirty="0"/>
            </a:br>
            <a:r>
              <a:rPr lang="ru-RU" sz="1350" b="1" i="1" dirty="0" err="1"/>
              <a:t>ческие</a:t>
            </a:r>
            <a:r>
              <a:rPr lang="ru-RU" sz="1350" b="1" i="1" dirty="0"/>
              <a:t> </a:t>
            </a:r>
            <a:br>
              <a:rPr lang="ru-RU" sz="1350" b="1" i="1" dirty="0"/>
            </a:br>
            <a:r>
              <a:rPr lang="ru-RU" sz="1350" b="1" i="1" dirty="0"/>
              <a:t>факторы</a:t>
            </a:r>
            <a:endParaRPr lang="fr-FR" sz="1350" b="1" i="1" dirty="0"/>
          </a:p>
        </p:txBody>
      </p:sp>
      <p:sp>
        <p:nvSpPr>
          <p:cNvPr id="129144" name="Oval 120"/>
          <p:cNvSpPr>
            <a:spLocks noChangeArrowheads="1"/>
          </p:cNvSpPr>
          <p:nvPr/>
        </p:nvSpPr>
        <p:spPr bwMode="auto">
          <a:xfrm rot="-700585">
            <a:off x="2704643" y="4327077"/>
            <a:ext cx="2069657" cy="1027509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135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АБДОМИНАЛЬНОЕ</a:t>
            </a:r>
            <a:br>
              <a:rPr lang="ru-RU" sz="135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65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ОЖИРЕНИЕ</a:t>
            </a:r>
            <a:endParaRPr lang="fr-FR" sz="165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322" name="AutoShape 121"/>
          <p:cNvSpPr>
            <a:spLocks noChangeArrowheads="1"/>
          </p:cNvSpPr>
          <p:nvPr/>
        </p:nvSpPr>
        <p:spPr bwMode="auto">
          <a:xfrm>
            <a:off x="4313635" y="3699272"/>
            <a:ext cx="628650" cy="342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3323" name="Text Box 125"/>
          <p:cNvSpPr txBox="1">
            <a:spLocks noChangeArrowheads="1"/>
          </p:cNvSpPr>
          <p:nvPr/>
        </p:nvSpPr>
        <p:spPr bwMode="auto">
          <a:xfrm>
            <a:off x="6204349" y="3914776"/>
            <a:ext cx="19255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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адипонектин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324" name="Text Box 126"/>
          <p:cNvSpPr txBox="1">
            <a:spLocks noChangeArrowheads="1"/>
          </p:cNvSpPr>
          <p:nvPr/>
        </p:nvSpPr>
        <p:spPr bwMode="auto">
          <a:xfrm>
            <a:off x="5825728" y="4293395"/>
            <a:ext cx="1255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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лептин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325" name="Text Box 127"/>
          <p:cNvSpPr txBox="1">
            <a:spLocks noChangeArrowheads="1"/>
          </p:cNvSpPr>
          <p:nvPr/>
        </p:nvSpPr>
        <p:spPr bwMode="auto">
          <a:xfrm>
            <a:off x="5825731" y="2564607"/>
            <a:ext cx="984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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ИЛ</a:t>
            </a:r>
            <a:r>
              <a:rPr lang="fr-FR" b="1" dirty="0">
                <a:solidFill>
                  <a:srgbClr val="FF0000"/>
                </a:solidFill>
              </a:rPr>
              <a:t>-6</a:t>
            </a:r>
          </a:p>
        </p:txBody>
      </p:sp>
      <p:sp>
        <p:nvSpPr>
          <p:cNvPr id="13326" name="Text Box 128"/>
          <p:cNvSpPr txBox="1">
            <a:spLocks noChangeArrowheads="1"/>
          </p:cNvSpPr>
          <p:nvPr/>
        </p:nvSpPr>
        <p:spPr bwMode="auto">
          <a:xfrm>
            <a:off x="5880499" y="2888457"/>
            <a:ext cx="1237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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ФНО</a:t>
            </a:r>
            <a:r>
              <a:rPr lang="fr-FR" b="1" dirty="0">
                <a:solidFill>
                  <a:srgbClr val="FF0000"/>
                </a:solidFill>
              </a:rPr>
              <a:t>-</a:t>
            </a:r>
            <a:r>
              <a:rPr lang="fr-FR" b="1" dirty="0">
                <a:solidFill>
                  <a:srgbClr val="FF0000"/>
                </a:solidFill>
                <a:sym typeface="Symbol" pitchFamily="18" charset="2"/>
              </a:rPr>
              <a:t>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327" name="Text Box 129"/>
          <p:cNvSpPr txBox="1">
            <a:spLocks noChangeArrowheads="1"/>
          </p:cNvSpPr>
          <p:nvPr/>
        </p:nvSpPr>
        <p:spPr bwMode="auto">
          <a:xfrm>
            <a:off x="7655720" y="2078833"/>
            <a:ext cx="1795684" cy="120032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субстрат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рецептора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инсулина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fr-FR" b="1" dirty="0">
                <a:solidFill>
                  <a:srgbClr val="002060"/>
                </a:solidFill>
                <a:sym typeface="Symbol" pitchFamily="18" charset="2"/>
              </a:rPr>
              <a:t>(IRS-1 </a:t>
            </a:r>
            <a:r>
              <a:rPr lang="ru-RU" b="1" dirty="0">
                <a:solidFill>
                  <a:srgbClr val="002060"/>
                </a:solidFill>
                <a:sym typeface="Symbol" pitchFamily="18" charset="2"/>
              </a:rPr>
              <a:t>и</a:t>
            </a:r>
            <a:r>
              <a:rPr lang="fr-FR" b="1" dirty="0">
                <a:solidFill>
                  <a:srgbClr val="002060"/>
                </a:solidFill>
                <a:sym typeface="Symbol" pitchFamily="18" charset="2"/>
              </a:rPr>
              <a:t> IRS-2)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3328" name="AutoShape 130"/>
          <p:cNvSpPr>
            <a:spLocks noChangeArrowheads="1"/>
          </p:cNvSpPr>
          <p:nvPr/>
        </p:nvSpPr>
        <p:spPr bwMode="auto">
          <a:xfrm rot="8610517">
            <a:off x="4475560" y="4185047"/>
            <a:ext cx="594122" cy="285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sz="1350"/>
          </a:p>
        </p:txBody>
      </p:sp>
      <p:sp>
        <p:nvSpPr>
          <p:cNvPr id="13329" name="Text Box 131"/>
          <p:cNvSpPr txBox="1">
            <a:spLocks noChangeArrowheads="1"/>
          </p:cNvSpPr>
          <p:nvPr/>
        </p:nvSpPr>
        <p:spPr bwMode="auto">
          <a:xfrm>
            <a:off x="2891374" y="5471817"/>
            <a:ext cx="2016899" cy="39241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1950" b="1" dirty="0">
                <a:solidFill>
                  <a:srgbClr val="002060"/>
                </a:solidFill>
                <a:sym typeface="Wingdings" pitchFamily="2" charset="2"/>
              </a:rPr>
              <a:t></a:t>
            </a:r>
            <a:r>
              <a:rPr lang="fr-FR" sz="195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950" b="1" dirty="0">
                <a:solidFill>
                  <a:srgbClr val="002060"/>
                </a:solidFill>
              </a:rPr>
              <a:t>СЖК в крови</a:t>
            </a:r>
            <a:endParaRPr lang="fr-FR" sz="1950" b="1" dirty="0">
              <a:solidFill>
                <a:srgbClr val="002060"/>
              </a:solidFill>
            </a:endParaRPr>
          </a:p>
        </p:txBody>
      </p:sp>
      <p:sp>
        <p:nvSpPr>
          <p:cNvPr id="13330" name="Text Box 132"/>
          <p:cNvSpPr txBox="1">
            <a:spLocks noChangeArrowheads="1"/>
          </p:cNvSpPr>
          <p:nvPr/>
        </p:nvSpPr>
        <p:spPr bwMode="auto">
          <a:xfrm>
            <a:off x="6366274" y="3213500"/>
            <a:ext cx="16914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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различные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цитокины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331" name="Line 133"/>
          <p:cNvSpPr>
            <a:spLocks noChangeShapeType="1"/>
          </p:cNvSpPr>
          <p:nvPr/>
        </p:nvSpPr>
        <p:spPr bwMode="auto">
          <a:xfrm>
            <a:off x="7986712" y="2132411"/>
            <a:ext cx="1015604" cy="1073944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 sz="1350"/>
          </a:p>
        </p:txBody>
      </p:sp>
      <p:sp>
        <p:nvSpPr>
          <p:cNvPr id="13332" name="Line 134"/>
          <p:cNvSpPr>
            <a:spLocks noChangeShapeType="1"/>
          </p:cNvSpPr>
          <p:nvPr/>
        </p:nvSpPr>
        <p:spPr bwMode="auto">
          <a:xfrm flipH="1">
            <a:off x="7986715" y="2132411"/>
            <a:ext cx="1079897" cy="1076325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 sz="1350"/>
          </a:p>
        </p:txBody>
      </p:sp>
      <p:sp>
        <p:nvSpPr>
          <p:cNvPr id="13333" name="AutoShape 135"/>
          <p:cNvSpPr>
            <a:spLocks noChangeArrowheads="1"/>
          </p:cNvSpPr>
          <p:nvPr/>
        </p:nvSpPr>
        <p:spPr bwMode="auto">
          <a:xfrm rot="5400000">
            <a:off x="8162330" y="3522464"/>
            <a:ext cx="689372" cy="285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sz="1350"/>
          </a:p>
        </p:txBody>
      </p:sp>
      <p:sp>
        <p:nvSpPr>
          <p:cNvPr id="13334" name="AutoShape 136"/>
          <p:cNvSpPr>
            <a:spLocks noChangeArrowheads="1"/>
          </p:cNvSpPr>
          <p:nvPr/>
        </p:nvSpPr>
        <p:spPr bwMode="auto">
          <a:xfrm rot="11523">
            <a:off x="4907757" y="5103021"/>
            <a:ext cx="2464594" cy="28336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3335" name="AutoShape 137"/>
          <p:cNvSpPr>
            <a:spLocks noChangeArrowheads="1"/>
          </p:cNvSpPr>
          <p:nvPr/>
        </p:nvSpPr>
        <p:spPr bwMode="auto">
          <a:xfrm rot="658684">
            <a:off x="7231857" y="3829050"/>
            <a:ext cx="2293144" cy="2171700"/>
          </a:xfrm>
          <a:prstGeom prst="irregularSeal2">
            <a:avLst/>
          </a:prstGeom>
          <a:gradFill rotWithShape="0">
            <a:gsLst>
              <a:gs pos="0">
                <a:srgbClr val="FF00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Times New Roman" pitchFamily="18" charset="0"/>
            </a:endParaRPr>
          </a:p>
        </p:txBody>
      </p:sp>
      <p:sp>
        <p:nvSpPr>
          <p:cNvPr id="13336" name="WordArt 138"/>
          <p:cNvSpPr>
            <a:spLocks noChangeArrowheads="1" noChangeShapeType="1" noTextEdit="1"/>
          </p:cNvSpPr>
          <p:nvPr/>
        </p:nvSpPr>
        <p:spPr bwMode="auto">
          <a:xfrm rot="658684">
            <a:off x="7418786" y="4585098"/>
            <a:ext cx="1729978" cy="728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 dirty="0" err="1">
                <a:ln w="9525">
                  <a:solidFill>
                    <a:srgbClr val="000059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Резистентность</a:t>
            </a:r>
            <a:r>
              <a:rPr lang="ru-RU" sz="2400" b="1" kern="10" dirty="0">
                <a:ln w="9525">
                  <a:solidFill>
                    <a:srgbClr val="000059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r>
              <a:rPr lang="ru-RU" sz="2400" b="1" kern="10" dirty="0">
                <a:ln w="9525">
                  <a:solidFill>
                    <a:srgbClr val="000059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к инсулину</a:t>
            </a:r>
          </a:p>
        </p:txBody>
      </p:sp>
      <p:sp>
        <p:nvSpPr>
          <p:cNvPr id="13337" name="AutoShape 139"/>
          <p:cNvSpPr>
            <a:spLocks noChangeArrowheads="1"/>
          </p:cNvSpPr>
          <p:nvPr/>
        </p:nvSpPr>
        <p:spPr bwMode="auto">
          <a:xfrm>
            <a:off x="7230666" y="2672954"/>
            <a:ext cx="285750" cy="17145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35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3338" name="WordArt 140"/>
          <p:cNvSpPr>
            <a:spLocks noChangeArrowheads="1" noChangeShapeType="1" noTextEdit="1"/>
          </p:cNvSpPr>
          <p:nvPr/>
        </p:nvSpPr>
        <p:spPr bwMode="auto">
          <a:xfrm rot="-477047">
            <a:off x="5339953" y="4563667"/>
            <a:ext cx="1385888" cy="4286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95191"/>
              </a:avLst>
            </a:prstTxWarp>
          </a:bodyPr>
          <a:lstStyle/>
          <a:p>
            <a:r>
              <a:rPr lang="ru-RU" sz="1200" kern="10" dirty="0">
                <a:ln w="9525">
                  <a:solidFill>
                    <a:srgbClr val="000059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Гормоны</a:t>
            </a:r>
          </a:p>
        </p:txBody>
      </p:sp>
      <p:sp>
        <p:nvSpPr>
          <p:cNvPr id="13339" name="Rectangle 141"/>
          <p:cNvSpPr>
            <a:spLocks noChangeArrowheads="1"/>
          </p:cNvSpPr>
          <p:nvPr/>
        </p:nvSpPr>
        <p:spPr bwMode="auto">
          <a:xfrm>
            <a:off x="5238752" y="2771775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1350">
              <a:solidFill>
                <a:schemeClr val="tx2"/>
              </a:solidFill>
            </a:endParaRPr>
          </a:p>
        </p:txBody>
      </p:sp>
      <p:sp>
        <p:nvSpPr>
          <p:cNvPr id="13340" name="Text Box 142"/>
          <p:cNvSpPr txBox="1">
            <a:spLocks noChangeArrowheads="1"/>
          </p:cNvSpPr>
          <p:nvPr/>
        </p:nvSpPr>
        <p:spPr bwMode="auto">
          <a:xfrm>
            <a:off x="3226595" y="979886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1350">
              <a:solidFill>
                <a:schemeClr val="tx2"/>
              </a:solidFill>
            </a:endParaRPr>
          </a:p>
          <a:p>
            <a:endParaRPr lang="fr-FR" sz="1350">
              <a:latin typeface="Garamond" pitchFamily="18" charset="0"/>
            </a:endParaRPr>
          </a:p>
        </p:txBody>
      </p:sp>
      <p:sp>
        <p:nvSpPr>
          <p:cNvPr id="13341" name="Rectangle 143"/>
          <p:cNvSpPr>
            <a:spLocks noChangeArrowheads="1"/>
          </p:cNvSpPr>
          <p:nvPr/>
        </p:nvSpPr>
        <p:spPr bwMode="auto">
          <a:xfrm>
            <a:off x="2813119" y="801753"/>
            <a:ext cx="6782459" cy="6417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>
                <a:solidFill>
                  <a:srgbClr val="C00000"/>
                </a:solidFill>
              </a:rPr>
              <a:t>Механизм развития инсулинорезистентности</a:t>
            </a:r>
            <a:r>
              <a:rPr lang="ru-RU" sz="2400" b="1" baseline="30000" dirty="0">
                <a:solidFill>
                  <a:srgbClr val="C00000"/>
                </a:solidFill>
              </a:rPr>
              <a:t>1</a:t>
            </a:r>
            <a:endParaRPr lang="fr-FR" sz="2400" b="1" baseline="30000" dirty="0">
              <a:solidFill>
                <a:srgbClr val="C00000"/>
              </a:solidFill>
            </a:endParaRPr>
          </a:p>
        </p:txBody>
      </p:sp>
      <p:sp>
        <p:nvSpPr>
          <p:cNvPr id="13342" name="Text Box 144"/>
          <p:cNvSpPr txBox="1">
            <a:spLocks noChangeArrowheads="1"/>
          </p:cNvSpPr>
          <p:nvPr/>
        </p:nvSpPr>
        <p:spPr bwMode="auto">
          <a:xfrm>
            <a:off x="5938932" y="1829531"/>
            <a:ext cx="1622560" cy="39241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950" b="1" dirty="0">
                <a:solidFill>
                  <a:srgbClr val="C00000"/>
                </a:solidFill>
              </a:rPr>
              <a:t>Воспаление</a:t>
            </a:r>
            <a:endParaRPr lang="fr-FR" sz="1950" b="1" dirty="0">
              <a:solidFill>
                <a:srgbClr val="C00000"/>
              </a:solidFill>
            </a:endParaRPr>
          </a:p>
        </p:txBody>
      </p:sp>
      <p:sp>
        <p:nvSpPr>
          <p:cNvPr id="13343" name="Line 123"/>
          <p:cNvSpPr>
            <a:spLocks noChangeShapeType="1"/>
          </p:cNvSpPr>
          <p:nvPr/>
        </p:nvSpPr>
        <p:spPr bwMode="auto">
          <a:xfrm>
            <a:off x="4043363" y="2672955"/>
            <a:ext cx="404813" cy="485775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1350"/>
          </a:p>
        </p:txBody>
      </p:sp>
      <p:sp>
        <p:nvSpPr>
          <p:cNvPr id="13344" name="Line 122"/>
          <p:cNvSpPr>
            <a:spLocks noChangeShapeType="1"/>
          </p:cNvSpPr>
          <p:nvPr/>
        </p:nvSpPr>
        <p:spPr bwMode="auto">
          <a:xfrm>
            <a:off x="3936208" y="3105150"/>
            <a:ext cx="431006" cy="266700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1350"/>
          </a:p>
        </p:txBody>
      </p:sp>
      <p:sp>
        <p:nvSpPr>
          <p:cNvPr id="13345" name="Line 124"/>
          <p:cNvSpPr>
            <a:spLocks noChangeShapeType="1"/>
          </p:cNvSpPr>
          <p:nvPr/>
        </p:nvSpPr>
        <p:spPr bwMode="auto">
          <a:xfrm flipH="1">
            <a:off x="4583907" y="2619376"/>
            <a:ext cx="271463" cy="540544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1350"/>
          </a:p>
        </p:txBody>
      </p:sp>
      <p:sp>
        <p:nvSpPr>
          <p:cNvPr id="13346" name="Text Box 149"/>
          <p:cNvSpPr txBox="1">
            <a:spLocks noChangeArrowheads="1"/>
          </p:cNvSpPr>
          <p:nvPr/>
        </p:nvSpPr>
        <p:spPr bwMode="auto">
          <a:xfrm>
            <a:off x="1850799" y="6514366"/>
            <a:ext cx="8364196" cy="323165"/>
          </a:xfrm>
          <a:prstGeom prst="rect">
            <a:avLst/>
          </a:prstGeom>
          <a:noFill/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>
              <a:buFontTx/>
              <a:buAutoNum type="arabicPeriod"/>
            </a:pPr>
            <a:r>
              <a:rPr lang="ru-RU" sz="750" dirty="0" err="1">
                <a:solidFill>
                  <a:srgbClr val="002060"/>
                </a:solidFill>
              </a:rPr>
              <a:t>Кобалава</a:t>
            </a:r>
            <a:r>
              <a:rPr lang="ru-RU" sz="750" dirty="0">
                <a:solidFill>
                  <a:srgbClr val="002060"/>
                </a:solidFill>
              </a:rPr>
              <a:t> Ж.Д. Современные проблемы артериальной гипертонии. Метаболический синдром; современные представления. http://www.cardiosite.ru/articles/article.aspx?ARTICLEID=1379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24468" y="3139379"/>
            <a:ext cx="5036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chemeClr val="tx1">
                    <a:lumMod val="75000"/>
                  </a:schemeClr>
                </a:solidFill>
              </a:rPr>
              <a:t>TLR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5191948" y="3546364"/>
            <a:ext cx="5036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/>
              <a:t>TLR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5284129" y="4138786"/>
            <a:ext cx="5036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/>
              <a:t>TLR</a:t>
            </a:r>
          </a:p>
        </p:txBody>
      </p:sp>
      <p:sp>
        <p:nvSpPr>
          <p:cNvPr id="13455" name="Прямоугольник 13454"/>
          <p:cNvSpPr/>
          <p:nvPr/>
        </p:nvSpPr>
        <p:spPr>
          <a:xfrm>
            <a:off x="5941419" y="3560773"/>
            <a:ext cx="5036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/>
              <a:t>TLR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5532556" y="3777329"/>
            <a:ext cx="5036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/>
              <a:t>TLR</a:t>
            </a:r>
          </a:p>
        </p:txBody>
      </p:sp>
    </p:spTree>
    <p:extLst>
      <p:ext uri="{BB962C8B-B14F-4D97-AF65-F5344CB8AC3E}">
        <p14:creationId xmlns:p14="http://schemas.microsoft.com/office/powerpoint/2010/main" val="206757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56</TotalTime>
  <Words>1787</Words>
  <Application>Microsoft Office PowerPoint</Application>
  <PresentationFormat>Широкоэкранный</PresentationFormat>
  <Paragraphs>200</Paragraphs>
  <Slides>23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-apple-system</vt:lpstr>
      <vt:lpstr>Arial</vt:lpstr>
      <vt:lpstr>Arial Black</vt:lpstr>
      <vt:lpstr>Calibri</vt:lpstr>
      <vt:lpstr>Cambria</vt:lpstr>
      <vt:lpstr>Garamond</vt:lpstr>
      <vt:lpstr>PT Serif</vt:lpstr>
      <vt:lpstr>Rockwell</vt:lpstr>
      <vt:lpstr>Rockwell Condensed</vt:lpstr>
      <vt:lpstr>Symbol</vt:lpstr>
      <vt:lpstr>Tahoma</vt:lpstr>
      <vt:lpstr>Times New Roman</vt:lpstr>
      <vt:lpstr>Verdana</vt:lpstr>
      <vt:lpstr>Wingdings</vt:lpstr>
      <vt:lpstr>Дерево</vt:lpstr>
      <vt:lpstr>Ожирение у девочек-подростков = формирование репродуктивных нарушений</vt:lpstr>
      <vt:lpstr>Презентация PowerPoint</vt:lpstr>
      <vt:lpstr>ФАКТОРЫ РИСКА</vt:lpstr>
      <vt:lpstr>КЛАССИФИКАЦИЯ ПО МКБ-Х</vt:lpstr>
      <vt:lpstr>  Ключевые моменты </vt:lpstr>
      <vt:lpstr>Ключевые моменты</vt:lpstr>
      <vt:lpstr>Презентация PowerPoint</vt:lpstr>
      <vt:lpstr>Презентация PowerPoint</vt:lpstr>
      <vt:lpstr>Презентация PowerPoint</vt:lpstr>
      <vt:lpstr>ИНСУЛИНРЕЗИСТЕНТНОСТЬ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МОДИФИКАЦИЯ ОБРАЗА ЖИЗНИ</vt:lpstr>
      <vt:lpstr>МОДИФИКАЦИЯ ОБРАЗА ЖИЗНИ</vt:lpstr>
      <vt:lpstr>Презентация PowerPoint</vt:lpstr>
      <vt:lpstr>Медикаментозная терапия ожирения</vt:lpstr>
      <vt:lpstr>МЕТФОРМИН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Вера Андреева</dc:creator>
  <cp:lastModifiedBy>Вера Андреева</cp:lastModifiedBy>
  <cp:revision>5</cp:revision>
  <dcterms:created xsi:type="dcterms:W3CDTF">2025-02-05T18:38:11Z</dcterms:created>
  <dcterms:modified xsi:type="dcterms:W3CDTF">2025-02-11T17:12:38Z</dcterms:modified>
</cp:coreProperties>
</file>