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6" r:id="rId2"/>
    <p:sldId id="504" r:id="rId3"/>
    <p:sldId id="525" r:id="rId4"/>
    <p:sldId id="526" r:id="rId5"/>
    <p:sldId id="527" r:id="rId6"/>
    <p:sldId id="528" r:id="rId7"/>
    <p:sldId id="529" r:id="rId8"/>
    <p:sldId id="589" r:id="rId9"/>
    <p:sldId id="530" r:id="rId10"/>
    <p:sldId id="570" r:id="rId11"/>
    <p:sldId id="531" r:id="rId12"/>
    <p:sldId id="569" r:id="rId13"/>
    <p:sldId id="572" r:id="rId14"/>
    <p:sldId id="573" r:id="rId15"/>
    <p:sldId id="558" r:id="rId16"/>
    <p:sldId id="560" r:id="rId17"/>
    <p:sldId id="563" r:id="rId18"/>
    <p:sldId id="590" r:id="rId19"/>
    <p:sldId id="564" r:id="rId20"/>
    <p:sldId id="537" r:id="rId21"/>
    <p:sldId id="585" r:id="rId22"/>
    <p:sldId id="327" r:id="rId23"/>
    <p:sldId id="325" r:id="rId24"/>
    <p:sldId id="326" r:id="rId25"/>
    <p:sldId id="565" r:id="rId26"/>
    <p:sldId id="546" r:id="rId27"/>
    <p:sldId id="538" r:id="rId28"/>
    <p:sldId id="362" r:id="rId29"/>
    <p:sldId id="575" r:id="rId30"/>
    <p:sldId id="342" r:id="rId31"/>
    <p:sldId id="574" r:id="rId32"/>
    <p:sldId id="588" r:id="rId33"/>
    <p:sldId id="400" r:id="rId34"/>
    <p:sldId id="587" r:id="rId35"/>
    <p:sldId id="385" r:id="rId36"/>
    <p:sldId id="262" r:id="rId37"/>
    <p:sldId id="343" r:id="rId38"/>
    <p:sldId id="552" r:id="rId39"/>
    <p:sldId id="505" r:id="rId40"/>
    <p:sldId id="586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Tsapieva" initials="E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1;&#1080;&#1089;&#1090;%20&#1074;%20&#1055;&#1088;&#1077;&#1079;&#1077;&#1085;&#1090;&#1072;&#1094;&#1080;&#1103;&#1056;&#1072;&#1073;&#1086;&#1090;&#1072;&#1077;&#1084;.ppt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'[Лист в ПрезентацияРаботаем.pptx]Лист2'!$A$2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551211978268351E-2"/>
                  <c:y val="0.21178937882348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F-4149-A0DF-9E17A89FB3FB}"/>
                </c:ext>
              </c:extLst>
            </c:dLbl>
            <c:dLbl>
              <c:idx val="1"/>
              <c:layout>
                <c:manualLayout>
                  <c:x val="1.1889730831364824E-2"/>
                  <c:y val="0.2426304108455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F-4149-A0DF-9E17A89FB3F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ПрезентацияРаботаем.pptx]Лист2'!$B$1:$C$1</c:f>
              <c:strCache>
                <c:ptCount val="2"/>
                <c:pt idx="0">
                  <c:v>HDRS</c:v>
                </c:pt>
                <c:pt idx="1">
                  <c:v>HARS</c:v>
                </c:pt>
              </c:strCache>
            </c:strRef>
          </c:cat>
          <c:val>
            <c:numRef>
              <c:f>'[Лист в ПрезентацияРаботаем.pptx]Лист2'!$B$2:$C$2</c:f>
              <c:numCache>
                <c:formatCode>0%</c:formatCode>
                <c:ptCount val="2"/>
                <c:pt idx="0">
                  <c:v>0.65600000000000014</c:v>
                </c:pt>
                <c:pt idx="1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F-4149-A0DF-9E17A89FB3FB}"/>
            </c:ext>
          </c:extLst>
        </c:ser>
        <c:ser>
          <c:idx val="1"/>
          <c:order val="1"/>
          <c:tx>
            <c:strRef>
              <c:f>'[Лист в ПрезентацияРаботаем.pptx]Лист2'!$A$3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0000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9379730754553841E-2"/>
                  <c:y val="-3.453098041238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9F-4149-A0DF-9E17A89FB3FB}"/>
                </c:ext>
              </c:extLst>
            </c:dLbl>
            <c:dLbl>
              <c:idx val="1"/>
              <c:layout>
                <c:manualLayout>
                  <c:x val="1.454488148659811E-2"/>
                  <c:y val="-1.57754718222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9F-4149-A0DF-9E17A89FB3F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ПрезентацияРаботаем.pptx]Лист2'!$B$1:$C$1</c:f>
              <c:strCache>
                <c:ptCount val="2"/>
                <c:pt idx="0">
                  <c:v>HDRS</c:v>
                </c:pt>
                <c:pt idx="1">
                  <c:v>HARS</c:v>
                </c:pt>
              </c:strCache>
            </c:strRef>
          </c:cat>
          <c:val>
            <c:numRef>
              <c:f>'[Лист в ПрезентацияРаботаем.pptx]Лист2'!$B$3:$C$3</c:f>
              <c:numCache>
                <c:formatCode>0%</c:formatCode>
                <c:ptCount val="2"/>
                <c:pt idx="0">
                  <c:v>0.1</c:v>
                </c:pt>
                <c:pt idx="1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9F-4149-A0DF-9E17A89FB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85908864"/>
        <c:axId val="86541440"/>
        <c:axId val="0"/>
      </c:bar3DChart>
      <c:catAx>
        <c:axId val="8590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41440"/>
        <c:crosses val="autoZero"/>
        <c:auto val="1"/>
        <c:lblAlgn val="ctr"/>
        <c:lblOffset val="100"/>
        <c:noMultiLvlLbl val="0"/>
      </c:catAx>
      <c:valAx>
        <c:axId val="8654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590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6603662395002"/>
          <c:y val="0.28703272446716843"/>
          <c:w val="0.12517679195065282"/>
          <c:h val="0.4000952962545499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2683C6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206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66B0F-74F7-4E82-AC7B-1643FACB1350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60694E-2386-4976-B4E3-E502E814D76F}" type="pres">
      <dgm:prSet presAssocID="{C6866B0F-74F7-4E82-AC7B-1643FACB1350}" presName="Name0" presStyleCnt="0">
        <dgm:presLayoutVars>
          <dgm:dir/>
          <dgm:resizeHandles val="exact"/>
        </dgm:presLayoutVars>
      </dgm:prSet>
      <dgm:spPr/>
    </dgm:pt>
  </dgm:ptLst>
  <dgm:cxnLst>
    <dgm:cxn modelId="{27B0D9DF-E18C-4F64-B3B0-B8D4FAF54DDF}" type="presOf" srcId="{C6866B0F-74F7-4E82-AC7B-1643FACB1350}" destId="{0E60694E-2386-4976-B4E3-E502E814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775CE-C8F6-4E7D-AFD1-482B219379A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C82EE5-8639-4CA1-A472-645424EC9C2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Э2  1,5 мг</a:t>
          </a:r>
        </a:p>
        <a:p>
          <a:r>
            <a:rPr lang="ru-RU" b="1" dirty="0">
              <a:solidFill>
                <a:srgbClr val="002060"/>
              </a:solidFill>
            </a:rPr>
            <a:t>1 неделя</a:t>
          </a:r>
        </a:p>
      </dgm:t>
    </dgm:pt>
    <dgm:pt modelId="{2630E966-22C0-4DEC-8CBB-4C6E3E7A66C0}" type="parTrans" cxnId="{C450AB2F-9246-4531-A95A-32A9B92A1850}">
      <dgm:prSet/>
      <dgm:spPr/>
      <dgm:t>
        <a:bodyPr/>
        <a:lstStyle/>
        <a:p>
          <a:endParaRPr lang="ru-RU"/>
        </a:p>
      </dgm:t>
    </dgm:pt>
    <dgm:pt modelId="{D23919FB-9E70-4831-A7F9-8F1074F3531E}" type="sibTrans" cxnId="{C450AB2F-9246-4531-A95A-32A9B92A1850}">
      <dgm:prSet/>
      <dgm:spPr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B33CBB1-9B20-4831-89EC-B857E78F093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Э2  3 мг 2-я неделя</a:t>
          </a:r>
        </a:p>
      </dgm:t>
    </dgm:pt>
    <dgm:pt modelId="{39D09A0A-974E-44C9-8D16-17F740D043C4}" type="parTrans" cxnId="{31D43421-040A-4D58-93B8-8D0811977052}">
      <dgm:prSet/>
      <dgm:spPr/>
      <dgm:t>
        <a:bodyPr/>
        <a:lstStyle/>
        <a:p>
          <a:endParaRPr lang="ru-RU"/>
        </a:p>
      </dgm:t>
    </dgm:pt>
    <dgm:pt modelId="{43EB51CB-04FD-45E7-BAE0-44FF5BB18813}" type="sibTrans" cxnId="{31D43421-040A-4D58-93B8-8D0811977052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CD234064-D4B8-459E-9B11-A2B5B4A1BF5E}">
      <dgm:prSet phldrT="[Текст]"/>
      <dgm:spPr/>
      <dgm:t>
        <a:bodyPr/>
        <a:lstStyle/>
        <a:p>
          <a:r>
            <a:rPr lang="ru-RU" b="1" dirty="0"/>
            <a:t>Э2  3 мг 3-я неделя</a:t>
          </a:r>
        </a:p>
      </dgm:t>
    </dgm:pt>
    <dgm:pt modelId="{F144F285-7AEE-4F7F-83E9-EC7EA0D8BEF0}" type="parTrans" cxnId="{C46908B4-E675-484B-8730-B43A2EF43A3D}">
      <dgm:prSet/>
      <dgm:spPr/>
      <dgm:t>
        <a:bodyPr/>
        <a:lstStyle/>
        <a:p>
          <a:endParaRPr lang="ru-RU"/>
        </a:p>
      </dgm:t>
    </dgm:pt>
    <dgm:pt modelId="{43DCE796-A3F4-4709-8A67-680F643622AC}" type="sibTrans" cxnId="{C46908B4-E675-484B-8730-B43A2EF43A3D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3C170EC-625D-476C-BAA5-58128CEA6EA7}">
      <dgm:prSet phldrT="[Текст]"/>
      <dgm:spPr/>
      <dgm:t>
        <a:bodyPr/>
        <a:lstStyle/>
        <a:p>
          <a:r>
            <a:rPr lang="ru-RU" b="1" dirty="0"/>
            <a:t>Э2  3 мг 4-я неделя</a:t>
          </a:r>
        </a:p>
      </dgm:t>
    </dgm:pt>
    <dgm:pt modelId="{D4462147-CF9A-453D-A852-B41AC1F98EF0}" type="parTrans" cxnId="{9B672E2C-6540-45A5-A86B-552392A40803}">
      <dgm:prSet/>
      <dgm:spPr/>
      <dgm:t>
        <a:bodyPr/>
        <a:lstStyle/>
        <a:p>
          <a:endParaRPr lang="ru-RU"/>
        </a:p>
      </dgm:t>
    </dgm:pt>
    <dgm:pt modelId="{3F733E7F-A098-47B9-A627-544297B91392}" type="sibTrans" cxnId="{9B672E2C-6540-45A5-A86B-552392A40803}">
      <dgm:prSet/>
      <dgm:spPr/>
      <dgm:t>
        <a:bodyPr/>
        <a:lstStyle/>
        <a:p>
          <a:endParaRPr lang="ru-RU"/>
        </a:p>
      </dgm:t>
    </dgm:pt>
    <dgm:pt modelId="{F7441ACA-C4F0-47F8-BD42-51F428F6301B}" type="pres">
      <dgm:prSet presAssocID="{CF8775CE-C8F6-4E7D-AFD1-482B219379A7}" presName="Name0" presStyleCnt="0">
        <dgm:presLayoutVars>
          <dgm:dir/>
          <dgm:resizeHandles val="exact"/>
        </dgm:presLayoutVars>
      </dgm:prSet>
      <dgm:spPr/>
    </dgm:pt>
    <dgm:pt modelId="{CB7109E2-C4BD-43DD-928C-AF8E42CB13D5}" type="pres">
      <dgm:prSet presAssocID="{27C82EE5-8639-4CA1-A472-645424EC9C2A}" presName="node" presStyleLbl="node1" presStyleIdx="0" presStyleCnt="4" custLinFactY="-29558" custLinFactNeighborX="10549" custLinFactNeighborY="-100000">
        <dgm:presLayoutVars>
          <dgm:bulletEnabled val="1"/>
        </dgm:presLayoutVars>
      </dgm:prSet>
      <dgm:spPr/>
    </dgm:pt>
    <dgm:pt modelId="{FB64626E-0EE5-4282-85AC-E0A654EA3464}" type="pres">
      <dgm:prSet presAssocID="{D23919FB-9E70-4831-A7F9-8F1074F3531E}" presName="sibTrans" presStyleLbl="sibTrans2D1" presStyleIdx="0" presStyleCnt="3"/>
      <dgm:spPr/>
    </dgm:pt>
    <dgm:pt modelId="{1EE8DB5E-58B1-42A8-A4B7-66E719A415BA}" type="pres">
      <dgm:prSet presAssocID="{D23919FB-9E70-4831-A7F9-8F1074F3531E}" presName="connectorText" presStyleLbl="sibTrans2D1" presStyleIdx="0" presStyleCnt="3"/>
      <dgm:spPr/>
    </dgm:pt>
    <dgm:pt modelId="{00A30F4B-11A4-4048-9F3E-1506DF9D86E8}" type="pres">
      <dgm:prSet presAssocID="{7B33CBB1-9B20-4831-89EC-B857E78F0933}" presName="node" presStyleLbl="node1" presStyleIdx="1" presStyleCnt="4" custLinFactY="-29558" custLinFactNeighborX="16418" custLinFactNeighborY="-100000">
        <dgm:presLayoutVars>
          <dgm:bulletEnabled val="1"/>
        </dgm:presLayoutVars>
      </dgm:prSet>
      <dgm:spPr/>
    </dgm:pt>
    <dgm:pt modelId="{E4926B3B-9789-4D4E-A4FD-6F284B1A7740}" type="pres">
      <dgm:prSet presAssocID="{43EB51CB-04FD-45E7-BAE0-44FF5BB18813}" presName="sibTrans" presStyleLbl="sibTrans2D1" presStyleIdx="1" presStyleCnt="3"/>
      <dgm:spPr/>
    </dgm:pt>
    <dgm:pt modelId="{9734FA8B-21A6-450D-B708-FE40F5AEDCE2}" type="pres">
      <dgm:prSet presAssocID="{43EB51CB-04FD-45E7-BAE0-44FF5BB18813}" presName="connectorText" presStyleLbl="sibTrans2D1" presStyleIdx="1" presStyleCnt="3"/>
      <dgm:spPr/>
    </dgm:pt>
    <dgm:pt modelId="{0122847E-8051-40B5-BB76-EB1A2FA8ADE8}" type="pres">
      <dgm:prSet presAssocID="{CD234064-D4B8-459E-9B11-A2B5B4A1BF5E}" presName="node" presStyleLbl="node1" presStyleIdx="2" presStyleCnt="4" custLinFactY="-29558" custLinFactNeighborX="44" custLinFactNeighborY="-100000">
        <dgm:presLayoutVars>
          <dgm:bulletEnabled val="1"/>
        </dgm:presLayoutVars>
      </dgm:prSet>
      <dgm:spPr/>
    </dgm:pt>
    <dgm:pt modelId="{33385107-8C7D-4AFC-9A21-398824555557}" type="pres">
      <dgm:prSet presAssocID="{43DCE796-A3F4-4709-8A67-680F643622AC}" presName="sibTrans" presStyleLbl="sibTrans2D1" presStyleIdx="2" presStyleCnt="3"/>
      <dgm:spPr/>
    </dgm:pt>
    <dgm:pt modelId="{8C587A3A-7390-4417-BEE2-91B76F54280E}" type="pres">
      <dgm:prSet presAssocID="{43DCE796-A3F4-4709-8A67-680F643622AC}" presName="connectorText" presStyleLbl="sibTrans2D1" presStyleIdx="2" presStyleCnt="3"/>
      <dgm:spPr/>
    </dgm:pt>
    <dgm:pt modelId="{4C5E12C6-1E46-45AF-8010-3AEA31B3F8A4}" type="pres">
      <dgm:prSet presAssocID="{C3C170EC-625D-476C-BAA5-58128CEA6EA7}" presName="node" presStyleLbl="node1" presStyleIdx="3" presStyleCnt="4" custLinFactY="-29558" custLinFactNeighborX="-16329" custLinFactNeighborY="-100000">
        <dgm:presLayoutVars>
          <dgm:bulletEnabled val="1"/>
        </dgm:presLayoutVars>
      </dgm:prSet>
      <dgm:spPr/>
    </dgm:pt>
  </dgm:ptLst>
  <dgm:cxnLst>
    <dgm:cxn modelId="{B7B8C101-2CCC-42D6-89F5-DA43D3D7F520}" type="presOf" srcId="{43EB51CB-04FD-45E7-BAE0-44FF5BB18813}" destId="{9734FA8B-21A6-450D-B708-FE40F5AEDCE2}" srcOrd="1" destOrd="0" presId="urn:microsoft.com/office/officeart/2005/8/layout/process1"/>
    <dgm:cxn modelId="{45FC9702-53F4-4276-8C03-CD5510247627}" type="presOf" srcId="{7B33CBB1-9B20-4831-89EC-B857E78F0933}" destId="{00A30F4B-11A4-4048-9F3E-1506DF9D86E8}" srcOrd="0" destOrd="0" presId="urn:microsoft.com/office/officeart/2005/8/layout/process1"/>
    <dgm:cxn modelId="{D20E711B-DB69-428D-985B-0B374DE25283}" type="presOf" srcId="{C3C170EC-625D-476C-BAA5-58128CEA6EA7}" destId="{4C5E12C6-1E46-45AF-8010-3AEA31B3F8A4}" srcOrd="0" destOrd="0" presId="urn:microsoft.com/office/officeart/2005/8/layout/process1"/>
    <dgm:cxn modelId="{31D43421-040A-4D58-93B8-8D0811977052}" srcId="{CF8775CE-C8F6-4E7D-AFD1-482B219379A7}" destId="{7B33CBB1-9B20-4831-89EC-B857E78F0933}" srcOrd="1" destOrd="0" parTransId="{39D09A0A-974E-44C9-8D16-17F740D043C4}" sibTransId="{43EB51CB-04FD-45E7-BAE0-44FF5BB18813}"/>
    <dgm:cxn modelId="{9B672E2C-6540-45A5-A86B-552392A40803}" srcId="{CF8775CE-C8F6-4E7D-AFD1-482B219379A7}" destId="{C3C170EC-625D-476C-BAA5-58128CEA6EA7}" srcOrd="3" destOrd="0" parTransId="{D4462147-CF9A-453D-A852-B41AC1F98EF0}" sibTransId="{3F733E7F-A098-47B9-A627-544297B91392}"/>
    <dgm:cxn modelId="{854DF02D-20DB-488A-9AE3-D18FBC3F659F}" type="presOf" srcId="{CD234064-D4B8-459E-9B11-A2B5B4A1BF5E}" destId="{0122847E-8051-40B5-BB76-EB1A2FA8ADE8}" srcOrd="0" destOrd="0" presId="urn:microsoft.com/office/officeart/2005/8/layout/process1"/>
    <dgm:cxn modelId="{C450AB2F-9246-4531-A95A-32A9B92A1850}" srcId="{CF8775CE-C8F6-4E7D-AFD1-482B219379A7}" destId="{27C82EE5-8639-4CA1-A472-645424EC9C2A}" srcOrd="0" destOrd="0" parTransId="{2630E966-22C0-4DEC-8CBB-4C6E3E7A66C0}" sibTransId="{D23919FB-9E70-4831-A7F9-8F1074F3531E}"/>
    <dgm:cxn modelId="{27A24146-865F-42BD-A449-942A3C75E298}" type="presOf" srcId="{43DCE796-A3F4-4709-8A67-680F643622AC}" destId="{8C587A3A-7390-4417-BEE2-91B76F54280E}" srcOrd="1" destOrd="0" presId="urn:microsoft.com/office/officeart/2005/8/layout/process1"/>
    <dgm:cxn modelId="{FF935E9E-A0CD-467E-8C44-2DECA90B5B45}" type="presOf" srcId="{43EB51CB-04FD-45E7-BAE0-44FF5BB18813}" destId="{E4926B3B-9789-4D4E-A4FD-6F284B1A7740}" srcOrd="0" destOrd="0" presId="urn:microsoft.com/office/officeart/2005/8/layout/process1"/>
    <dgm:cxn modelId="{893170AA-780C-4140-BDEB-5914A8909CD2}" type="presOf" srcId="{D23919FB-9E70-4831-A7F9-8F1074F3531E}" destId="{1EE8DB5E-58B1-42A8-A4B7-66E719A415BA}" srcOrd="1" destOrd="0" presId="urn:microsoft.com/office/officeart/2005/8/layout/process1"/>
    <dgm:cxn modelId="{207C14AB-FC6C-4C1F-8CD7-80B5D2EA0AC6}" type="presOf" srcId="{D23919FB-9E70-4831-A7F9-8F1074F3531E}" destId="{FB64626E-0EE5-4282-85AC-E0A654EA3464}" srcOrd="0" destOrd="0" presId="urn:microsoft.com/office/officeart/2005/8/layout/process1"/>
    <dgm:cxn modelId="{C46908B4-E675-484B-8730-B43A2EF43A3D}" srcId="{CF8775CE-C8F6-4E7D-AFD1-482B219379A7}" destId="{CD234064-D4B8-459E-9B11-A2B5B4A1BF5E}" srcOrd="2" destOrd="0" parTransId="{F144F285-7AEE-4F7F-83E9-EC7EA0D8BEF0}" sibTransId="{43DCE796-A3F4-4709-8A67-680F643622AC}"/>
    <dgm:cxn modelId="{1A06EFBD-71F5-4D1E-861A-508F975C2DB3}" type="presOf" srcId="{CF8775CE-C8F6-4E7D-AFD1-482B219379A7}" destId="{F7441ACA-C4F0-47F8-BD42-51F428F6301B}" srcOrd="0" destOrd="0" presId="urn:microsoft.com/office/officeart/2005/8/layout/process1"/>
    <dgm:cxn modelId="{A7F58AD3-70F4-4CC3-9ABE-D11AF8A17D60}" type="presOf" srcId="{27C82EE5-8639-4CA1-A472-645424EC9C2A}" destId="{CB7109E2-C4BD-43DD-928C-AF8E42CB13D5}" srcOrd="0" destOrd="0" presId="urn:microsoft.com/office/officeart/2005/8/layout/process1"/>
    <dgm:cxn modelId="{274120F0-A6C5-408F-8AD4-5938F23FDAA9}" type="presOf" srcId="{43DCE796-A3F4-4709-8A67-680F643622AC}" destId="{33385107-8C7D-4AFC-9A21-398824555557}" srcOrd="0" destOrd="0" presId="urn:microsoft.com/office/officeart/2005/8/layout/process1"/>
    <dgm:cxn modelId="{AE7FED04-D020-4A0F-9A04-66ED7D1B9DD8}" type="presParOf" srcId="{F7441ACA-C4F0-47F8-BD42-51F428F6301B}" destId="{CB7109E2-C4BD-43DD-928C-AF8E42CB13D5}" srcOrd="0" destOrd="0" presId="urn:microsoft.com/office/officeart/2005/8/layout/process1"/>
    <dgm:cxn modelId="{9174D598-C8F2-4BA2-A5BB-6A6F9C1C3148}" type="presParOf" srcId="{F7441ACA-C4F0-47F8-BD42-51F428F6301B}" destId="{FB64626E-0EE5-4282-85AC-E0A654EA3464}" srcOrd="1" destOrd="0" presId="urn:microsoft.com/office/officeart/2005/8/layout/process1"/>
    <dgm:cxn modelId="{CA808C5B-BBAB-43C1-BA2D-C374C6AAFE3B}" type="presParOf" srcId="{FB64626E-0EE5-4282-85AC-E0A654EA3464}" destId="{1EE8DB5E-58B1-42A8-A4B7-66E719A415BA}" srcOrd="0" destOrd="0" presId="urn:microsoft.com/office/officeart/2005/8/layout/process1"/>
    <dgm:cxn modelId="{215223AC-8B40-4136-9C77-8FD6389C278F}" type="presParOf" srcId="{F7441ACA-C4F0-47F8-BD42-51F428F6301B}" destId="{00A30F4B-11A4-4048-9F3E-1506DF9D86E8}" srcOrd="2" destOrd="0" presId="urn:microsoft.com/office/officeart/2005/8/layout/process1"/>
    <dgm:cxn modelId="{FDB46F13-7995-413D-9AFA-14D2B635CD33}" type="presParOf" srcId="{F7441ACA-C4F0-47F8-BD42-51F428F6301B}" destId="{E4926B3B-9789-4D4E-A4FD-6F284B1A7740}" srcOrd="3" destOrd="0" presId="urn:microsoft.com/office/officeart/2005/8/layout/process1"/>
    <dgm:cxn modelId="{C71AE7E9-915B-4018-AA24-AA202DFB110E}" type="presParOf" srcId="{E4926B3B-9789-4D4E-A4FD-6F284B1A7740}" destId="{9734FA8B-21A6-450D-B708-FE40F5AEDCE2}" srcOrd="0" destOrd="0" presId="urn:microsoft.com/office/officeart/2005/8/layout/process1"/>
    <dgm:cxn modelId="{8880D051-15FD-465D-B61B-934BC2D830EB}" type="presParOf" srcId="{F7441ACA-C4F0-47F8-BD42-51F428F6301B}" destId="{0122847E-8051-40B5-BB76-EB1A2FA8ADE8}" srcOrd="4" destOrd="0" presId="urn:microsoft.com/office/officeart/2005/8/layout/process1"/>
    <dgm:cxn modelId="{679EB69D-3920-42EF-A688-D1D046E7654C}" type="presParOf" srcId="{F7441ACA-C4F0-47F8-BD42-51F428F6301B}" destId="{33385107-8C7D-4AFC-9A21-398824555557}" srcOrd="5" destOrd="0" presId="urn:microsoft.com/office/officeart/2005/8/layout/process1"/>
    <dgm:cxn modelId="{E6469FBA-D7A5-4F9C-B592-C213BEDB55D2}" type="presParOf" srcId="{33385107-8C7D-4AFC-9A21-398824555557}" destId="{8C587A3A-7390-4417-BEE2-91B76F54280E}" srcOrd="0" destOrd="0" presId="urn:microsoft.com/office/officeart/2005/8/layout/process1"/>
    <dgm:cxn modelId="{74A53053-14F3-4891-8BD8-2EF3881FAF07}" type="presParOf" srcId="{F7441ACA-C4F0-47F8-BD42-51F428F6301B}" destId="{4C5E12C6-1E46-45AF-8010-3AEA31B3F8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1F35A-ECA5-437A-944B-A282D2BD82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E0A81-F798-498E-8B96-9FD8C5874FE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/>
            <a:t>Э2 – 1,5 мг </a:t>
          </a:r>
        </a:p>
        <a:p>
          <a:r>
            <a:rPr lang="ru-RU" sz="2000" b="1" dirty="0"/>
            <a:t>4 недели</a:t>
          </a:r>
        </a:p>
      </dgm:t>
    </dgm:pt>
    <dgm:pt modelId="{C955A913-024E-482E-AE04-387AB963974C}" type="parTrans" cxnId="{3C69EA2A-A4A4-40CE-883C-30AD3AF23E7C}">
      <dgm:prSet/>
      <dgm:spPr/>
      <dgm:t>
        <a:bodyPr/>
        <a:lstStyle/>
        <a:p>
          <a:endParaRPr lang="ru-RU"/>
        </a:p>
      </dgm:t>
    </dgm:pt>
    <dgm:pt modelId="{26B7E2B7-EB98-4A12-BE93-9E9827C4811C}" type="sibTrans" cxnId="{3C69EA2A-A4A4-40CE-883C-30AD3AF23E7C}">
      <dgm:prSet/>
      <dgm:spPr/>
      <dgm:t>
        <a:bodyPr/>
        <a:lstStyle/>
        <a:p>
          <a:endParaRPr lang="ru-RU"/>
        </a:p>
      </dgm:t>
    </dgm:pt>
    <dgm:pt modelId="{DE6F8C17-DC59-48B2-8075-8D663E5C845D}">
      <dgm:prSet phldrT="[Текст]" custT="1"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Дидрогестерон 10 мг/сутки или </a:t>
          </a:r>
          <a:r>
            <a:rPr lang="ru-RU" sz="2000" dirty="0" err="1">
              <a:solidFill>
                <a:schemeClr val="bg1"/>
              </a:solidFill>
            </a:rPr>
            <a:t>Микр</a:t>
          </a:r>
          <a:r>
            <a:rPr lang="ru-RU" sz="2000" dirty="0">
              <a:solidFill>
                <a:schemeClr val="bg1"/>
              </a:solidFill>
            </a:rPr>
            <a:t>. прогестерон 20</a:t>
          </a:r>
          <a:r>
            <a:rPr lang="en-US" sz="2000" dirty="0">
              <a:solidFill>
                <a:schemeClr val="bg1"/>
              </a:solidFill>
            </a:rPr>
            <a:t>0</a:t>
          </a:r>
          <a:r>
            <a:rPr lang="ru-RU" sz="2000" b="0" i="0" dirty="0">
              <a:solidFill>
                <a:schemeClr val="bg1"/>
              </a:solidFill>
            </a:rPr>
            <a:t> мг с 17-го по 26-й день м/цикла</a:t>
          </a:r>
          <a:endParaRPr lang="ru-RU" sz="2000" dirty="0">
            <a:solidFill>
              <a:schemeClr val="bg1"/>
            </a:solidFill>
          </a:endParaRPr>
        </a:p>
      </dgm:t>
    </dgm:pt>
    <dgm:pt modelId="{7749B649-A877-47C4-AB70-F77E1193EA71}" type="parTrans" cxnId="{A57A92FD-EF93-4473-BBF6-D680EEC0AD81}">
      <dgm:prSet/>
      <dgm:spPr/>
      <dgm:t>
        <a:bodyPr/>
        <a:lstStyle/>
        <a:p>
          <a:endParaRPr lang="ru-RU"/>
        </a:p>
      </dgm:t>
    </dgm:pt>
    <dgm:pt modelId="{F88A8CE9-838B-4B02-91B6-A7E18E2B0B77}" type="sibTrans" cxnId="{A57A92FD-EF93-4473-BBF6-D680EEC0AD81}">
      <dgm:prSet/>
      <dgm:spPr/>
      <dgm:t>
        <a:bodyPr/>
        <a:lstStyle/>
        <a:p>
          <a:endParaRPr lang="ru-RU"/>
        </a:p>
      </dgm:t>
    </dgm:pt>
    <dgm:pt modelId="{DB9BFED6-F1D1-4F1E-8D15-6104E253AF70}" type="pres">
      <dgm:prSet presAssocID="{C001F35A-ECA5-437A-944B-A282D2BD8223}" presName="Name0" presStyleCnt="0">
        <dgm:presLayoutVars>
          <dgm:dir/>
          <dgm:animLvl val="lvl"/>
          <dgm:resizeHandles/>
        </dgm:presLayoutVars>
      </dgm:prSet>
      <dgm:spPr/>
    </dgm:pt>
    <dgm:pt modelId="{9E08FEF1-DC1A-476C-B64D-D13416C9B20A}" type="pres">
      <dgm:prSet presAssocID="{775E0A81-F798-498E-8B96-9FD8C5874FE7}" presName="linNode" presStyleCnt="0"/>
      <dgm:spPr/>
    </dgm:pt>
    <dgm:pt modelId="{26550B9E-9BBD-40A6-BA54-517DFC3B2C57}" type="pres">
      <dgm:prSet presAssocID="{775E0A81-F798-498E-8B96-9FD8C5874FE7}" presName="parentShp" presStyleLbl="node1" presStyleIdx="0" presStyleCnt="1" custScaleX="71170" custScaleY="56387" custLinFactNeighborX="-25952" custLinFactNeighborY="-1439">
        <dgm:presLayoutVars>
          <dgm:bulletEnabled val="1"/>
        </dgm:presLayoutVars>
      </dgm:prSet>
      <dgm:spPr/>
    </dgm:pt>
    <dgm:pt modelId="{4979A9D4-AA73-410F-B45E-38EAAF44E4D4}" type="pres">
      <dgm:prSet presAssocID="{775E0A81-F798-498E-8B96-9FD8C5874FE7}" presName="childShp" presStyleLbl="bgAccFollowNode1" presStyleIdx="0" presStyleCnt="1" custScaleX="84985" custScaleY="62857" custLinFactNeighborX="29280" custLinFactNeighborY="-2782">
        <dgm:presLayoutVars>
          <dgm:bulletEnabled val="1"/>
        </dgm:presLayoutVars>
      </dgm:prSet>
      <dgm:spPr/>
    </dgm:pt>
  </dgm:ptLst>
  <dgm:cxnLst>
    <dgm:cxn modelId="{A443AC12-DE6A-4D2E-8501-4E5F122304F7}" type="presOf" srcId="{775E0A81-F798-498E-8B96-9FD8C5874FE7}" destId="{26550B9E-9BBD-40A6-BA54-517DFC3B2C57}" srcOrd="0" destOrd="0" presId="urn:microsoft.com/office/officeart/2005/8/layout/vList6"/>
    <dgm:cxn modelId="{3C69EA2A-A4A4-40CE-883C-30AD3AF23E7C}" srcId="{C001F35A-ECA5-437A-944B-A282D2BD8223}" destId="{775E0A81-F798-498E-8B96-9FD8C5874FE7}" srcOrd="0" destOrd="0" parTransId="{C955A913-024E-482E-AE04-387AB963974C}" sibTransId="{26B7E2B7-EB98-4A12-BE93-9E9827C4811C}"/>
    <dgm:cxn modelId="{1F310A38-7848-473B-802F-24A2404C4EAD}" type="presOf" srcId="{DE6F8C17-DC59-48B2-8075-8D663E5C845D}" destId="{4979A9D4-AA73-410F-B45E-38EAAF44E4D4}" srcOrd="0" destOrd="0" presId="urn:microsoft.com/office/officeart/2005/8/layout/vList6"/>
    <dgm:cxn modelId="{E063D880-185D-4DA6-BE77-5F6F6C2C6AFA}" type="presOf" srcId="{C001F35A-ECA5-437A-944B-A282D2BD8223}" destId="{DB9BFED6-F1D1-4F1E-8D15-6104E253AF70}" srcOrd="0" destOrd="0" presId="urn:microsoft.com/office/officeart/2005/8/layout/vList6"/>
    <dgm:cxn modelId="{A57A92FD-EF93-4473-BBF6-D680EEC0AD81}" srcId="{775E0A81-F798-498E-8B96-9FD8C5874FE7}" destId="{DE6F8C17-DC59-48B2-8075-8D663E5C845D}" srcOrd="0" destOrd="0" parTransId="{7749B649-A877-47C4-AB70-F77E1193EA71}" sibTransId="{F88A8CE9-838B-4B02-91B6-A7E18E2B0B77}"/>
    <dgm:cxn modelId="{64594713-70CE-4F58-A1A2-18DB490AD462}" type="presParOf" srcId="{DB9BFED6-F1D1-4F1E-8D15-6104E253AF70}" destId="{9E08FEF1-DC1A-476C-B64D-D13416C9B20A}" srcOrd="0" destOrd="0" presId="urn:microsoft.com/office/officeart/2005/8/layout/vList6"/>
    <dgm:cxn modelId="{E8C25D19-E45D-4ADC-95D0-50DF63DA83FB}" type="presParOf" srcId="{9E08FEF1-DC1A-476C-B64D-D13416C9B20A}" destId="{26550B9E-9BBD-40A6-BA54-517DFC3B2C57}" srcOrd="0" destOrd="0" presId="urn:microsoft.com/office/officeart/2005/8/layout/vList6"/>
    <dgm:cxn modelId="{89FE1925-2408-4C0D-B86F-D24CD02C6243}" type="presParOf" srcId="{9E08FEF1-DC1A-476C-B64D-D13416C9B20A}" destId="{4979A9D4-AA73-410F-B45E-38EAAF44E4D4}" srcOrd="1" destOrd="0" presId="urn:microsoft.com/office/officeart/2005/8/layout/vList6"/>
  </dgm:cxnLst>
  <dgm:bg/>
  <dgm:whole>
    <a:ln>
      <a:solidFill>
        <a:schemeClr val="bg2">
          <a:lumMod val="90000"/>
        </a:schemeClr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09E2-C4BD-43DD-928C-AF8E42CB13D5}">
      <dsp:nvSpPr>
        <dsp:cNvPr id="0" name=""/>
        <dsp:cNvSpPr/>
      </dsp:nvSpPr>
      <dsp:spPr>
        <a:xfrm>
          <a:off x="72007" y="596296"/>
          <a:ext cx="1618756" cy="97125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Э2  1,5 мг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1 неделя</a:t>
          </a:r>
        </a:p>
      </dsp:txBody>
      <dsp:txXfrm>
        <a:off x="100454" y="624743"/>
        <a:ext cx="1561862" cy="914359"/>
      </dsp:txXfrm>
    </dsp:sp>
    <dsp:sp modelId="{FB64626E-0EE5-4282-85AC-E0A654EA3464}">
      <dsp:nvSpPr>
        <dsp:cNvPr id="0" name=""/>
        <dsp:cNvSpPr/>
      </dsp:nvSpPr>
      <dsp:spPr>
        <a:xfrm>
          <a:off x="1862139" y="881197"/>
          <a:ext cx="363317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1862139" y="961487"/>
        <a:ext cx="254322" cy="240871"/>
      </dsp:txXfrm>
    </dsp:sp>
    <dsp:sp modelId="{00A30F4B-11A4-4048-9F3E-1506DF9D86E8}">
      <dsp:nvSpPr>
        <dsp:cNvPr id="0" name=""/>
        <dsp:cNvSpPr/>
      </dsp:nvSpPr>
      <dsp:spPr>
        <a:xfrm>
          <a:off x="2376267" y="596296"/>
          <a:ext cx="1618756" cy="971253"/>
        </a:xfrm>
        <a:prstGeom prst="roundRect">
          <a:avLst>
            <a:gd name="adj" fmla="val 10000"/>
          </a:avLst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</a:rPr>
            <a:t>Э2  3 мг 2-я неделя</a:t>
          </a:r>
        </a:p>
      </dsp:txBody>
      <dsp:txXfrm>
        <a:off x="2404714" y="624743"/>
        <a:ext cx="1561862" cy="914359"/>
      </dsp:txXfrm>
    </dsp:sp>
    <dsp:sp modelId="{E4926B3B-9789-4D4E-A4FD-6F284B1A7740}">
      <dsp:nvSpPr>
        <dsp:cNvPr id="0" name=""/>
        <dsp:cNvSpPr/>
      </dsp:nvSpPr>
      <dsp:spPr>
        <a:xfrm>
          <a:off x="4130393" y="881197"/>
          <a:ext cx="286984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130393" y="961487"/>
        <a:ext cx="200889" cy="240871"/>
      </dsp:txXfrm>
    </dsp:sp>
    <dsp:sp modelId="{0122847E-8051-40B5-BB76-EB1A2FA8ADE8}">
      <dsp:nvSpPr>
        <dsp:cNvPr id="0" name=""/>
        <dsp:cNvSpPr/>
      </dsp:nvSpPr>
      <dsp:spPr>
        <a:xfrm>
          <a:off x="4536504" y="596296"/>
          <a:ext cx="1618756" cy="971253"/>
        </a:xfrm>
        <a:prstGeom prst="roundRect">
          <a:avLst>
            <a:gd name="adj" fmla="val 10000"/>
          </a:avLst>
        </a:prstGeom>
        <a:solidFill>
          <a:schemeClr val="accent5">
            <a:hueOff val="-17197"/>
            <a:satOff val="-12335"/>
            <a:lumOff val="-65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Э2  3 мг 3-я неделя</a:t>
          </a:r>
        </a:p>
      </dsp:txBody>
      <dsp:txXfrm>
        <a:off x="4564951" y="624743"/>
        <a:ext cx="1561862" cy="914359"/>
      </dsp:txXfrm>
    </dsp:sp>
    <dsp:sp modelId="{33385107-8C7D-4AFC-9A21-398824555557}">
      <dsp:nvSpPr>
        <dsp:cNvPr id="0" name=""/>
        <dsp:cNvSpPr/>
      </dsp:nvSpPr>
      <dsp:spPr>
        <a:xfrm>
          <a:off x="6290631" y="881197"/>
          <a:ext cx="286988" cy="401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381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290631" y="961487"/>
        <a:ext cx="200892" cy="240871"/>
      </dsp:txXfrm>
    </dsp:sp>
    <dsp:sp modelId="{4C5E12C6-1E46-45AF-8010-3AEA31B3F8A4}">
      <dsp:nvSpPr>
        <dsp:cNvPr id="0" name=""/>
        <dsp:cNvSpPr/>
      </dsp:nvSpPr>
      <dsp:spPr>
        <a:xfrm>
          <a:off x="6696746" y="596296"/>
          <a:ext cx="1618756" cy="971253"/>
        </a:xfrm>
        <a:prstGeom prst="roundRect">
          <a:avLst>
            <a:gd name="adj" fmla="val 1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Э2  3 мг 4-я неделя</a:t>
          </a:r>
        </a:p>
      </dsp:txBody>
      <dsp:txXfrm>
        <a:off x="6725193" y="624743"/>
        <a:ext cx="1561862" cy="91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A9D4-AA73-410F-B45E-38EAAF44E4D4}">
      <dsp:nvSpPr>
        <dsp:cNvPr id="0" name=""/>
        <dsp:cNvSpPr/>
      </dsp:nvSpPr>
      <dsp:spPr>
        <a:xfrm>
          <a:off x="3917234" y="432048"/>
          <a:ext cx="4075653" cy="1719958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bg1"/>
              </a:solidFill>
            </a:rPr>
            <a:t>Дидрогестерон 10 мг/сутки или </a:t>
          </a:r>
          <a:r>
            <a:rPr lang="ru-RU" sz="2000" kern="1200" dirty="0" err="1">
              <a:solidFill>
                <a:schemeClr val="bg1"/>
              </a:solidFill>
            </a:rPr>
            <a:t>Микр</a:t>
          </a:r>
          <a:r>
            <a:rPr lang="ru-RU" sz="2000" kern="1200" dirty="0">
              <a:solidFill>
                <a:schemeClr val="bg1"/>
              </a:solidFill>
            </a:rPr>
            <a:t>. прогестерон 20</a:t>
          </a:r>
          <a:r>
            <a:rPr lang="en-US" sz="2000" kern="1200" dirty="0">
              <a:solidFill>
                <a:schemeClr val="bg1"/>
              </a:solidFill>
            </a:rPr>
            <a:t>0</a:t>
          </a:r>
          <a:r>
            <a:rPr lang="ru-RU" sz="2000" b="0" i="0" kern="1200" dirty="0">
              <a:solidFill>
                <a:schemeClr val="bg1"/>
              </a:solidFill>
            </a:rPr>
            <a:t> мг с 17-го по 26-й день м/цикла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917234" y="647043"/>
        <a:ext cx="3430669" cy="1289968"/>
      </dsp:txXfrm>
    </dsp:sp>
    <dsp:sp modelId="{26550B9E-9BBD-40A6-BA54-517DFC3B2C57}">
      <dsp:nvSpPr>
        <dsp:cNvPr id="0" name=""/>
        <dsp:cNvSpPr/>
      </dsp:nvSpPr>
      <dsp:spPr>
        <a:xfrm>
          <a:off x="0" y="557316"/>
          <a:ext cx="2275415" cy="1542919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Э2 – 1,5 мг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4 недели</a:t>
          </a:r>
        </a:p>
      </dsp:txBody>
      <dsp:txXfrm>
        <a:off x="75319" y="632635"/>
        <a:ext cx="2124777" cy="139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B162-EF99-411F-A97F-9DBE03BBB149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0A2B-2502-40CF-A4F3-FE665A8FF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0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0A2B-2502-40CF-A4F3-FE665A8FF1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0A2B-2502-40CF-A4F3-FE665A8FF1D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E80E4-A923-47C7-BBCE-EAF82C44CA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dirty="0" err="1"/>
              <a:t>Олиго-аменорея</a:t>
            </a:r>
            <a:r>
              <a:rPr lang="ru-RU" altLang="ru-RU" sz="1000" baseline="0" dirty="0"/>
              <a:t> при ожирении</a:t>
            </a:r>
            <a:endParaRPr lang="ru-RU" altLang="ru-RU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5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3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пациенток с функциональными НМЦ в 1,5 раза чаще встречаются депрессивные состояния.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Ученые связывают эти изменения с падением уровня прогестерона и его метаболитов, в частности метаболита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аллопрегнанолога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Эти гормональные изменения могут являться причиной повышения риска развития депрессивных расстройств.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7F00-CFE2-4A1D-BD3B-DB2561DD7B5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1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42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проведения диагностического этапа наступает время выбора терапии НМЦ.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пролонгированной терапии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пациенткам с нерегулярными менструациями чаще всего назначаются комбинированные оральные контрацептивы (КОК), в том числе женщинам, не нуждающимся в регулярной контрацепции.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 действия любого орального контрацептива – подавление синтеза гонадотропных гормонов гипофиза, подавление овуляции, подавление синтеза  половых гормонов в яичниках.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же ановуляции и НЛФ гонадотропная функция женщины и так пострадала.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выборе метода лечения НМЦ важно учитывать следующее.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Патогенез (овуляция, ановуляция, недостаточность лютеиновой фазы): чтобы назначить лечение, необходимо выяснить, почему возникли НМЦ и какой у пациентки был ранее менструальный цикл.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Сопутствующие гинекологические заболевания и симптомы: например, угревая сыпь, идиопатическая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гиперандрогения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требуют выбора препарата, который будет воздействовать в том числе и на эти проявления.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Сопутствующие общие заболевания (ожирение/дефицит массы тела, болезни печени и др.).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Жизненные обстоятельства пациентки и планы на будущее, включая сроки планирования беременности.</a:t>
            </a:r>
            <a:r>
              <a:rPr lang="ru-RU" b="0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82DA-5870-4A78-BD68-CE91E20E9DD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02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6EAB"/>
                </a:solidFill>
                <a:latin typeface="Arial"/>
              </a:rPr>
              <a:t>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Пробу с прогестагенами целесообразно выполнять после УЗИ органов малого таза </a:t>
            </a:r>
          </a:p>
          <a:p>
            <a:pPr marL="216000" indent="0"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Вариантом проведения прогестагеновой пробы является 10-дневный прием микронизированного прогестерона 400 мг/сут </a:t>
            </a:r>
          </a:p>
          <a:p>
            <a:pPr marL="216000" indent="0"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Появление закономерной менструальноподобной реакции (положительная проба) позволяет исключить маточную форму аменореи и низкую эстрогенную насыщенность </a:t>
            </a:r>
          </a:p>
          <a:p>
            <a:pPr marL="216000" indent="0"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Отсутствие закономерной менструальноподобной реакции (отрицательная проба) указывает на выраженную гипоэстрогению или маточную форму аменореи</a:t>
            </a:r>
          </a:p>
          <a:p>
            <a:pPr marL="216000" indent="0">
              <a:lnSpc>
                <a:spcPct val="100000"/>
              </a:lnSpc>
              <a:buNone/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5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135DFA4-9E17-4E86-9B85-A8CDBBC8BE8D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6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0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назначении медикаментозного лечения в распоряжении клинициста оказывается три класса гормональных средств — гестагены в циклическом режиме, комбинированные оральные контрацептивы (КОК) и циклическая заместительная гормональная терапия (ЗГТ).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b="0" dirty="0"/>
              <a:t>Если женщине необходима контрацепция,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гиперандрогенных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состояний (гирсутизм, акне), а также при наличии у пациентки дисменореи, обильных менструаций, проявлений предменструального синдрома предпочтение лучше отдать КОК.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Если женщина готовится к беременности (даже в ближайшей перспективе), но у неё выявлена недостаточность лютеиновой фазы, предпочтительны гестагены в циклическом режиме.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При хроническом стрессе или центральных НМЦ (центральная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нормогонадотропная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олиго- или аменорея) возможны назначение гестагенов в циклическом режиме, если имеется дефицит эндогенного прогестерона, либо циклическая ЗГТ с натуральным эстрадиолом при дефиците эстрогенов. В случае назначения ЗГТ предпочтение стоит отдавать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трансдермальному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препарату – Эстрожель.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17314-0807-4857-AC5A-A42C490E787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7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41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222D-328B-4471-AD40-164F7F3B2A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8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не соответствовали критериям отбора для системы систематического обзора, поскольку они не сообщали о продолжительности нарушения менструального цикла и / или диагнозе СПКЯ. Следовательно, соответствующая информация из различных исследований была извлечена из литературы в формате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нарративного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обзора.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0A2B-2502-40CF-A4F3-FE665A8FF1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DC186-577C-4B26-8150-9EBC64435F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В основе метаболических и нейроэндокринных нарушений у пациенток с олигоменореей на фоне аномальной</a:t>
            </a:r>
            <a:r>
              <a:rPr lang="ru-RU" baseline="0" dirty="0"/>
              <a:t> массы тела </a:t>
            </a:r>
            <a:r>
              <a:rPr lang="ru-RU" dirty="0"/>
              <a:t>лежит низкий или высокий уровень лептина, продуцируемого жировой тканью под контролем </a:t>
            </a:r>
            <a:r>
              <a:rPr lang="ru-RU" dirty="0" err="1"/>
              <a:t>ob</a:t>
            </a:r>
            <a:r>
              <a:rPr lang="ru-RU" dirty="0"/>
              <a:t>-гена. Исследованиями установлено участие лептина в регуляции репродуктивной функции. Лептин является одним из факторов, поддерживающих </a:t>
            </a:r>
            <a:r>
              <a:rPr lang="ru-RU" dirty="0" err="1"/>
              <a:t>цирхоральный</a:t>
            </a:r>
            <a:r>
              <a:rPr lang="ru-RU" dirty="0"/>
              <a:t> ритм секреции </a:t>
            </a:r>
            <a:r>
              <a:rPr lang="ru-RU" dirty="0" err="1"/>
              <a:t>ГнРГ</a:t>
            </a:r>
            <a:r>
              <a:rPr lang="ru-RU" dirty="0"/>
              <a:t> (</a:t>
            </a:r>
            <a:r>
              <a:rPr lang="en-US" dirty="0"/>
              <a:t>Thong F</a:t>
            </a:r>
            <a:r>
              <a:rPr lang="ru-RU" dirty="0"/>
              <a:t>.</a:t>
            </a:r>
            <a:r>
              <a:rPr lang="en-US" dirty="0"/>
              <a:t>S</a:t>
            </a:r>
            <a:r>
              <a:rPr lang="ru-RU" dirty="0"/>
              <a:t>., </a:t>
            </a:r>
            <a:r>
              <a:rPr lang="en-US" dirty="0"/>
              <a:t>Graham T</a:t>
            </a:r>
            <a:r>
              <a:rPr lang="ru-RU" dirty="0"/>
              <a:t>.</a:t>
            </a:r>
            <a:r>
              <a:rPr lang="en-US" dirty="0"/>
              <a:t>E</a:t>
            </a:r>
            <a:r>
              <a:rPr lang="ru-RU" dirty="0"/>
              <a:t>., 1999). </a:t>
            </a:r>
          </a:p>
          <a:p>
            <a:pPr>
              <a:defRPr/>
            </a:pPr>
            <a:r>
              <a:rPr lang="ru-RU" dirty="0"/>
              <a:t>Обсуждается существование «критического» уровня лептина, </a:t>
            </a:r>
            <a:r>
              <a:rPr lang="ru-RU" dirty="0">
                <a:latin typeface="+mn-lt"/>
              </a:rPr>
              <a:t>при котором возможно становление менструального цикла. Лептину отводится роль «метаболического шлагбаума», допускающего возможность активировать (при достаточных энергетических ресурсах организма) или почти полностью выключить (при истощении) репродуктивную ось. </a:t>
            </a: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BE917-31B9-44AE-AE63-86D3071045E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определения динамики сывороточной концентрации лептина в процессе набора веса во время лечения, нами проведено исследование уровня данного показателя, расчет ИМТ и соотношения лептин/ИМТ у 109 пациенток с установленным диагнозом «нервная анорексия». Проведен ретроспективный анализ историй болезни, на основании которого данная группа была разделена на две подгруппы в зависимости от исхода заболевания: 1А – пациентки с невосстановленным менструальным циклом и 1В – пациентки с восстановленным менструальным циклом. Учитывая, что, лечение было одинаковым, группы были полностью сопоставимы.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06E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300">
                <a:solidFill>
                  <a:srgbClr val="4D4D4D"/>
                </a:solidFill>
              </a:defRPr>
            </a:lvl4pPr>
            <a:lvl5pPr>
              <a:defRPr sz="13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>
            <a:lvl1pPr algn="r">
              <a:defRPr/>
            </a:lvl1pPr>
          </a:lstStyle>
          <a:p>
            <a:fld id="{64D83AFE-A175-403E-9946-6239AE14BB6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3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04D464-7CD7-4DC3-A456-CED5F2911494}" type="datetimeFigureOut">
              <a:rPr lang="ru-RU" smtClean="0"/>
              <a:pPr/>
              <a:t>16.05.2026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iosite.ru/articles/article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hyperlink" Target="https://bmcmedicine.biomedcentral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mcmedicine.biomedcentral.com/articles/10.1186/s12916-020-01516-x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402205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229200"/>
            <a:ext cx="211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Андреева В.О.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8610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Аномальная масса тела и менструальная функция у девочек-подростков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874" name="AutoShape 2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6" name="AutoShape 4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8" name="AutoShape 6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0" name="AutoShape 8" descr="https://images.ua.prom.st/2658087894_2658087894.jpg?PIMAGE_ID=26580878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2" name="AutoShape 10" descr="https://zhirunet.com/wp-content/uploads/2019/03/kak-pohudet-v-domashnih-usloviyah-bez-diet-i-uprazhnenij-0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83" name="Picture 11" descr="D:\Users7\V\Downloads\AnorexiaNervosaLeba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82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943600" cy="648072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Олиго-аменорея </a:t>
            </a:r>
            <a:r>
              <a:rPr lang="en-US" sz="3200" dirty="0">
                <a:solidFill>
                  <a:srgbClr val="002060"/>
                </a:solidFill>
              </a:rPr>
              <a:t>II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41479"/>
              </p:ext>
            </p:extLst>
          </p:nvPr>
        </p:nvGraphicFramePr>
        <p:xfrm>
          <a:off x="251520" y="764704"/>
          <a:ext cx="8784976" cy="602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835">
                <a:tc>
                  <a:txBody>
                    <a:bodyPr/>
                    <a:lstStyle/>
                    <a:p>
                      <a:r>
                        <a:rPr lang="ru-RU" dirty="0"/>
                        <a:t>Уровень поражения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Частота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Гипоталамус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Аномальная масса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Стресс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Гипофиз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Пролактинома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«Пустое» турецкое седло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Синдром Шихана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8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АКТГ-секретирующая</a:t>
                      </a:r>
                      <a:r>
                        <a:rPr lang="ru-RU" sz="1400" baseline="0" dirty="0"/>
                        <a:t> аденома (Б-</a:t>
                      </a:r>
                      <a:r>
                        <a:rPr lang="ru-RU" sz="1400" baseline="0" dirty="0" err="1"/>
                        <a:t>нь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Кушинга</a:t>
                      </a:r>
                      <a:r>
                        <a:rPr lang="ru-RU" sz="1400" baseline="0" dirty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92">
                <a:tc rowSpan="3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Яичники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ПНЯ, аутоиммунное поражение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СПКЯ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С-м </a:t>
                      </a:r>
                      <a:r>
                        <a:rPr lang="ru-RU" sz="1400" dirty="0" err="1"/>
                        <a:t>Ашермана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192">
                <a:tc row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Другие эндокринные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ВДКН «стертая»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92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Гипер</a:t>
                      </a:r>
                      <a:r>
                        <a:rPr lang="ru-RU" sz="1400" dirty="0"/>
                        <a:t>- или гипотиреоз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72816"/>
            <a:ext cx="487363" cy="31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172400" y="1412776"/>
            <a:ext cx="648072" cy="1028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1412776"/>
            <a:ext cx="2880320" cy="1080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494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17"/>
            <a:ext cx="883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АЛГОРИТМ диагностики  при </a:t>
            </a:r>
            <a:r>
              <a:rPr lang="ru-RU" sz="2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олигоменореи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438150" y="538163"/>
            <a:ext cx="1943100" cy="3429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Подтверждена или сомнительна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6516216" y="476672"/>
            <a:ext cx="1941512" cy="3413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Исключена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7051675" y="3646488"/>
            <a:ext cx="882650" cy="48101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УЗИ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400050" y="1403350"/>
            <a:ext cx="2057400" cy="5334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itchFamily="18" charset="0"/>
              </a:rPr>
              <a:t>Боли в животе и/или кровяные выделения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419100" y="2239963"/>
            <a:ext cx="508000" cy="4857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72000" anchor="ctr"/>
          <a:lstStyle/>
          <a:p>
            <a:pPr>
              <a:spcBef>
                <a:spcPts val="600"/>
              </a:spcBef>
              <a:defRPr/>
            </a:pP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Есть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1903413" y="2208213"/>
            <a:ext cx="569912" cy="4730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72000"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 нет</a:t>
            </a:r>
            <a:endParaRPr lang="en-US" sz="1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1428750" y="3181350"/>
            <a:ext cx="1289050" cy="50165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bg1"/>
                </a:solidFill>
              </a:rPr>
              <a:t>Маточная беременность 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7932738" y="29718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8443" name="Прямая со стрелкой 84"/>
          <p:cNvCxnSpPr>
            <a:cxnSpLocks noChangeShapeType="1"/>
          </p:cNvCxnSpPr>
          <p:nvPr/>
        </p:nvCxnSpPr>
        <p:spPr bwMode="auto">
          <a:xfrm>
            <a:off x="5796136" y="476672"/>
            <a:ext cx="1008112" cy="216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Прямая со стрелкой 98"/>
          <p:cNvCxnSpPr>
            <a:cxnSpLocks noChangeShapeType="1"/>
          </p:cNvCxnSpPr>
          <p:nvPr/>
        </p:nvCxnSpPr>
        <p:spPr bwMode="auto">
          <a:xfrm flipH="1">
            <a:off x="2132013" y="3630613"/>
            <a:ext cx="90805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Прямая со стрелкой 101"/>
          <p:cNvCxnSpPr>
            <a:cxnSpLocks noChangeShapeType="1"/>
            <a:stCxn id="42053" idx="2"/>
            <a:endCxn id="42052" idx="0"/>
          </p:cNvCxnSpPr>
          <p:nvPr/>
        </p:nvCxnSpPr>
        <p:spPr bwMode="auto">
          <a:xfrm flipH="1">
            <a:off x="673100" y="1936750"/>
            <a:ext cx="75565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Прямая со стрелкой 109"/>
          <p:cNvCxnSpPr>
            <a:cxnSpLocks noChangeShapeType="1"/>
            <a:stCxn id="42053" idx="2"/>
            <a:endCxn id="42050" idx="0"/>
          </p:cNvCxnSpPr>
          <p:nvPr/>
        </p:nvCxnSpPr>
        <p:spPr bwMode="auto">
          <a:xfrm>
            <a:off x="1428750" y="1936750"/>
            <a:ext cx="760413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Прямая со стрелкой 112"/>
          <p:cNvCxnSpPr>
            <a:cxnSpLocks noChangeShapeType="1"/>
            <a:endCxn id="129" idx="1"/>
          </p:cNvCxnSpPr>
          <p:nvPr/>
        </p:nvCxnSpPr>
        <p:spPr bwMode="auto">
          <a:xfrm rot="16200000" flipH="1">
            <a:off x="-765175" y="5138738"/>
            <a:ext cx="2066925" cy="2635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8" name="Прямая со стрелкой 118"/>
          <p:cNvCxnSpPr>
            <a:cxnSpLocks noChangeShapeType="1"/>
            <a:endCxn id="159" idx="0"/>
          </p:cNvCxnSpPr>
          <p:nvPr/>
        </p:nvCxnSpPr>
        <p:spPr bwMode="auto">
          <a:xfrm>
            <a:off x="7410450" y="1982788"/>
            <a:ext cx="46196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Text Box 76"/>
          <p:cNvSpPr txBox="1">
            <a:spLocks noChangeArrowheads="1"/>
          </p:cNvSpPr>
          <p:nvPr/>
        </p:nvSpPr>
        <p:spPr bwMode="auto">
          <a:xfrm>
            <a:off x="3635896" y="404664"/>
            <a:ext cx="2171700" cy="5715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</a:rPr>
              <a:t>Исключить беременность</a:t>
            </a:r>
            <a:endParaRPr lang="ru-RU" sz="1400" u="sng" dirty="0">
              <a:solidFill>
                <a:srgbClr val="FF0000"/>
              </a:solidFill>
            </a:endParaRPr>
          </a:p>
        </p:txBody>
      </p:sp>
      <p:cxnSp>
        <p:nvCxnSpPr>
          <p:cNvPr id="18450" name="Прямая со стрелкой 66"/>
          <p:cNvCxnSpPr>
            <a:cxnSpLocks noChangeShapeType="1"/>
          </p:cNvCxnSpPr>
          <p:nvPr/>
        </p:nvCxnSpPr>
        <p:spPr bwMode="auto">
          <a:xfrm>
            <a:off x="1403350" y="881063"/>
            <a:ext cx="4763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1" name="Прямая со стрелкой 157"/>
          <p:cNvCxnSpPr>
            <a:cxnSpLocks noChangeShapeType="1"/>
            <a:endCxn id="155" idx="0"/>
          </p:cNvCxnSpPr>
          <p:nvPr/>
        </p:nvCxnSpPr>
        <p:spPr bwMode="auto">
          <a:xfrm flipH="1">
            <a:off x="5702300" y="1958975"/>
            <a:ext cx="17463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2" name="Прямая со стрелкой 191"/>
          <p:cNvCxnSpPr>
            <a:cxnSpLocks noChangeShapeType="1"/>
          </p:cNvCxnSpPr>
          <p:nvPr/>
        </p:nvCxnSpPr>
        <p:spPr bwMode="auto">
          <a:xfrm>
            <a:off x="7923213" y="3298825"/>
            <a:ext cx="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3" name="Text Box 49"/>
          <p:cNvSpPr txBox="1">
            <a:spLocks noChangeArrowheads="1"/>
          </p:cNvSpPr>
          <p:nvPr/>
        </p:nvSpPr>
        <p:spPr bwMode="auto">
          <a:xfrm>
            <a:off x="5192713" y="3536950"/>
            <a:ext cx="1454150" cy="700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2060"/>
                </a:solidFill>
                <a:cs typeface="Times New Roman" pitchFamily="18" charset="0"/>
              </a:rPr>
              <a:t>Гормональное исследование</a:t>
            </a:r>
          </a:p>
        </p:txBody>
      </p:sp>
      <p:sp>
        <p:nvSpPr>
          <p:cNvPr id="198" name="Text Box 61"/>
          <p:cNvSpPr txBox="1">
            <a:spLocks noChangeArrowheads="1"/>
          </p:cNvSpPr>
          <p:nvPr/>
        </p:nvSpPr>
        <p:spPr bwMode="auto">
          <a:xfrm>
            <a:off x="7840663" y="5282661"/>
            <a:ext cx="1290637" cy="10128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Тест </a:t>
            </a:r>
            <a:r>
              <a:rPr lang="ru-RU" dirty="0" err="1">
                <a:solidFill>
                  <a:srgbClr val="FF0000"/>
                </a:solidFill>
              </a:rPr>
              <a:t>толер</a:t>
            </a:r>
            <a:r>
              <a:rPr lang="ru-RU" dirty="0">
                <a:solidFill>
                  <a:srgbClr val="FF0000"/>
                </a:solidFill>
              </a:rPr>
              <a:t>. к глюкозе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455" name="Прямая со стрелкой 198"/>
          <p:cNvCxnSpPr>
            <a:cxnSpLocks noChangeShapeType="1"/>
            <a:endCxn id="122" idx="0"/>
          </p:cNvCxnSpPr>
          <p:nvPr/>
        </p:nvCxnSpPr>
        <p:spPr bwMode="auto">
          <a:xfrm flipH="1">
            <a:off x="3905250" y="1936750"/>
            <a:ext cx="34290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6" name="Прямая со стрелкой 199"/>
          <p:cNvCxnSpPr>
            <a:cxnSpLocks noChangeShapeType="1"/>
          </p:cNvCxnSpPr>
          <p:nvPr/>
        </p:nvCxnSpPr>
        <p:spPr bwMode="auto">
          <a:xfrm>
            <a:off x="127000" y="5521325"/>
            <a:ext cx="2921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7" name="Прямая со стрелкой 203"/>
          <p:cNvCxnSpPr>
            <a:cxnSpLocks noChangeShapeType="1"/>
          </p:cNvCxnSpPr>
          <p:nvPr/>
        </p:nvCxnSpPr>
        <p:spPr bwMode="auto">
          <a:xfrm flipH="1" flipV="1">
            <a:off x="5038725" y="3452813"/>
            <a:ext cx="0" cy="310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8" name="Прямая со стрелкой 243"/>
          <p:cNvCxnSpPr>
            <a:cxnSpLocks noChangeShapeType="1"/>
          </p:cNvCxnSpPr>
          <p:nvPr/>
        </p:nvCxnSpPr>
        <p:spPr bwMode="auto">
          <a:xfrm>
            <a:off x="2200275" y="2709863"/>
            <a:ext cx="0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7" name="Line 28"/>
          <p:cNvSpPr>
            <a:spLocks noChangeShapeType="1"/>
          </p:cNvSpPr>
          <p:nvPr/>
        </p:nvSpPr>
        <p:spPr bwMode="auto">
          <a:xfrm>
            <a:off x="136525" y="4813300"/>
            <a:ext cx="2635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4256088" y="1133475"/>
            <a:ext cx="4875212" cy="844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4311650" y="1185863"/>
            <a:ext cx="4725988" cy="739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tabLst>
                <a:tab pos="3502025" algn="l"/>
                <a:tab pos="4037013" algn="l"/>
              </a:tabLst>
              <a:defRPr/>
            </a:pPr>
            <a:r>
              <a:rPr lang="ru-RU" sz="1400" dirty="0">
                <a:cs typeface="+mn-cs"/>
              </a:rPr>
              <a:t>Анамнез (+семейный) – </a:t>
            </a:r>
            <a:r>
              <a:rPr lang="ru-RU" sz="1400" b="1" dirty="0">
                <a:solidFill>
                  <a:srgbClr val="FF0000"/>
                </a:solidFill>
                <a:cs typeface="+mn-cs"/>
              </a:rPr>
              <a:t>стресс</a:t>
            </a:r>
            <a:r>
              <a:rPr lang="ru-RU" sz="1400" dirty="0">
                <a:cs typeface="+mn-cs"/>
              </a:rPr>
              <a:t>, спорт, диета, заболевания, медикаменты общий осмотр – рост, вес, стигмы, витилиго, гирсутизм, </a:t>
            </a:r>
            <a:r>
              <a:rPr lang="ru-RU" sz="1400" dirty="0" err="1">
                <a:cs typeface="+mn-cs"/>
              </a:rPr>
              <a:t>стрии</a:t>
            </a:r>
            <a:endParaRPr lang="ru-RU" sz="1400" dirty="0">
              <a:cs typeface="+mn-cs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7236296" y="836712"/>
            <a:ext cx="357188" cy="3413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20" name="Стрелка вниз 119"/>
          <p:cNvSpPr/>
          <p:nvPr/>
        </p:nvSpPr>
        <p:spPr>
          <a:xfrm>
            <a:off x="4086225" y="2695575"/>
            <a:ext cx="357188" cy="3270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566025" y="2735263"/>
            <a:ext cx="357188" cy="3651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 flipV="1">
            <a:off x="723900" y="6505575"/>
            <a:ext cx="43116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1" name="Text Box 63"/>
          <p:cNvSpPr txBox="1">
            <a:spLocks noChangeArrowheads="1"/>
          </p:cNvSpPr>
          <p:nvPr/>
        </p:nvSpPr>
        <p:spPr bwMode="auto">
          <a:xfrm>
            <a:off x="44450" y="3198813"/>
            <a:ext cx="1289050" cy="50165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bg1"/>
                </a:solidFill>
              </a:rPr>
              <a:t>Внематочная беременность </a:t>
            </a:r>
          </a:p>
        </p:txBody>
      </p:sp>
      <p:cxnSp>
        <p:nvCxnSpPr>
          <p:cNvPr id="18467" name="Прямая со стрелкой 92"/>
          <p:cNvCxnSpPr>
            <a:cxnSpLocks noChangeShapeType="1"/>
            <a:stCxn id="42052" idx="2"/>
            <a:endCxn id="91" idx="0"/>
          </p:cNvCxnSpPr>
          <p:nvPr/>
        </p:nvCxnSpPr>
        <p:spPr bwMode="auto">
          <a:xfrm>
            <a:off x="673100" y="2725738"/>
            <a:ext cx="15875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68" name="Прямая со стрелкой 94"/>
          <p:cNvCxnSpPr>
            <a:cxnSpLocks noChangeShapeType="1"/>
          </p:cNvCxnSpPr>
          <p:nvPr/>
        </p:nvCxnSpPr>
        <p:spPr bwMode="auto">
          <a:xfrm flipH="1">
            <a:off x="2411760" y="548680"/>
            <a:ext cx="1076722" cy="2446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5" name="Text Box 76"/>
          <p:cNvSpPr txBox="1">
            <a:spLocks noChangeArrowheads="1"/>
          </p:cNvSpPr>
          <p:nvPr/>
        </p:nvSpPr>
        <p:spPr bwMode="auto">
          <a:xfrm>
            <a:off x="3921125" y="3036888"/>
            <a:ext cx="4197350" cy="3952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982663" algn="l"/>
              </a:tabLst>
              <a:defRPr/>
            </a:pP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Клинико-лабораторное исследование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2" name="Text Box 106"/>
          <p:cNvSpPr txBox="1">
            <a:spLocks noChangeArrowheads="1"/>
          </p:cNvSpPr>
          <p:nvPr/>
        </p:nvSpPr>
        <p:spPr bwMode="auto">
          <a:xfrm>
            <a:off x="3238500" y="2139950"/>
            <a:ext cx="1333500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ИМТ &lt; 17,5 (-</a:t>
            </a:r>
            <a:r>
              <a:rPr lang="ru-RU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,0 SDS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" name="Text Box 103"/>
          <p:cNvSpPr txBox="1">
            <a:spLocks noChangeArrowheads="1"/>
          </p:cNvSpPr>
          <p:nvPr/>
        </p:nvSpPr>
        <p:spPr bwMode="auto">
          <a:xfrm>
            <a:off x="2844800" y="3497263"/>
            <a:ext cx="2014538" cy="1136650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2952"/>
                </a:solidFill>
                <a:cs typeface="Times New Roman" pitchFamily="18" charset="0"/>
              </a:rPr>
              <a:t>выявление признаков расстройств пищевого поведения</a:t>
            </a:r>
            <a:endParaRPr lang="ru-RU" sz="1400">
              <a:solidFill>
                <a:srgbClr val="002952"/>
              </a:solidFill>
            </a:endParaRPr>
          </a:p>
        </p:txBody>
      </p:sp>
      <p:sp>
        <p:nvSpPr>
          <p:cNvPr id="124" name="Text Box 102"/>
          <p:cNvSpPr txBox="1">
            <a:spLocks noChangeArrowheads="1"/>
          </p:cNvSpPr>
          <p:nvPr/>
        </p:nvSpPr>
        <p:spPr bwMode="auto">
          <a:xfrm>
            <a:off x="450850" y="3960813"/>
            <a:ext cx="2286000" cy="428625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952"/>
                </a:solidFill>
                <a:cs typeface="Times New Roman" pitchFamily="18" charset="0"/>
              </a:rPr>
              <a:t>Консультация психиатра</a:t>
            </a:r>
            <a:endParaRPr lang="ru-RU" sz="1400" dirty="0">
              <a:solidFill>
                <a:srgbClr val="002952"/>
              </a:solidFill>
            </a:endParaRPr>
          </a:p>
        </p:txBody>
      </p:sp>
      <p:sp>
        <p:nvSpPr>
          <p:cNvPr id="126" name="AutoShape 100"/>
          <p:cNvSpPr>
            <a:spLocks noChangeArrowheads="1"/>
          </p:cNvSpPr>
          <p:nvPr/>
        </p:nvSpPr>
        <p:spPr bwMode="auto">
          <a:xfrm>
            <a:off x="419100" y="4546600"/>
            <a:ext cx="23177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952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952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952"/>
                </a:solidFill>
                <a:cs typeface="Times New Roman" pitchFamily="18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подтвержден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7" name="AutoShape 100"/>
          <p:cNvSpPr>
            <a:spLocks noChangeArrowheads="1"/>
          </p:cNvSpPr>
          <p:nvPr/>
        </p:nvSpPr>
        <p:spPr bwMode="auto">
          <a:xfrm>
            <a:off x="400050" y="5294313"/>
            <a:ext cx="233680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060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» исключен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9" name="AutoShape 100"/>
          <p:cNvSpPr>
            <a:spLocks noChangeArrowheads="1"/>
          </p:cNvSpPr>
          <p:nvPr/>
        </p:nvSpPr>
        <p:spPr bwMode="auto">
          <a:xfrm>
            <a:off x="400050" y="6018213"/>
            <a:ext cx="23812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060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» сомнителен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52400" y="4214813"/>
            <a:ext cx="24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106"/>
          <p:cNvSpPr txBox="1">
            <a:spLocks noChangeArrowheads="1"/>
          </p:cNvSpPr>
          <p:nvPr/>
        </p:nvSpPr>
        <p:spPr bwMode="auto">
          <a:xfrm>
            <a:off x="5035550" y="2168525"/>
            <a:ext cx="1333500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  <a:cs typeface="Times New Roman" pitchFamily="18" charset="0"/>
              </a:rPr>
              <a:t>ИМТ </a:t>
            </a:r>
            <a:r>
              <a:rPr lang="en-US" sz="1400" b="1">
                <a:solidFill>
                  <a:srgbClr val="FF0000"/>
                </a:solidFill>
              </a:rPr>
              <a:t>N</a:t>
            </a:r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159" name="Text Box 106"/>
          <p:cNvSpPr txBox="1">
            <a:spLocks noChangeArrowheads="1"/>
          </p:cNvSpPr>
          <p:nvPr/>
        </p:nvSpPr>
        <p:spPr bwMode="auto">
          <a:xfrm>
            <a:off x="7204075" y="2184400"/>
            <a:ext cx="1335088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ИМТ &gt;</a:t>
            </a:r>
            <a:r>
              <a:rPr lang="en-US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en-US" sz="1400" b="1" dirty="0">
                <a:solidFill>
                  <a:srgbClr val="FF0000"/>
                </a:solidFill>
              </a:rPr>
              <a:t>,0 SDS </a:t>
            </a:r>
            <a:r>
              <a:rPr lang="ru-RU" sz="1400" b="1" dirty="0">
                <a:solidFill>
                  <a:srgbClr val="FF0000"/>
                </a:solidFill>
              </a:rPr>
              <a:t>ИМТ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4" name="Стрелка вниз 163"/>
          <p:cNvSpPr/>
          <p:nvPr/>
        </p:nvSpPr>
        <p:spPr>
          <a:xfrm>
            <a:off x="5532438" y="2703513"/>
            <a:ext cx="357187" cy="3667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74" name="Text Box 56"/>
          <p:cNvSpPr txBox="1">
            <a:spLocks noChangeArrowheads="1"/>
          </p:cNvSpPr>
          <p:nvPr/>
        </p:nvSpPr>
        <p:spPr bwMode="auto">
          <a:xfrm>
            <a:off x="5914232" y="4321175"/>
            <a:ext cx="863600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ЛГ,ФС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175" name="Text Box 56"/>
          <p:cNvSpPr txBox="1">
            <a:spLocks noChangeArrowheads="1"/>
          </p:cNvSpPr>
          <p:nvPr/>
        </p:nvSpPr>
        <p:spPr bwMode="auto">
          <a:xfrm>
            <a:off x="5517387" y="4838700"/>
            <a:ext cx="720725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ТТГ</a:t>
            </a:r>
          </a:p>
        </p:txBody>
      </p:sp>
      <p:sp>
        <p:nvSpPr>
          <p:cNvPr id="176" name="Text Box 56"/>
          <p:cNvSpPr txBox="1">
            <a:spLocks noChangeArrowheads="1"/>
          </p:cNvSpPr>
          <p:nvPr/>
        </p:nvSpPr>
        <p:spPr bwMode="auto">
          <a:xfrm>
            <a:off x="5170488" y="5796107"/>
            <a:ext cx="71913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АКТГ</a:t>
            </a:r>
          </a:p>
        </p:txBody>
      </p:sp>
      <p:sp>
        <p:nvSpPr>
          <p:cNvPr id="177" name="Line 18"/>
          <p:cNvSpPr>
            <a:spLocks noChangeShapeType="1"/>
          </p:cNvSpPr>
          <p:nvPr/>
        </p:nvSpPr>
        <p:spPr bwMode="auto">
          <a:xfrm flipH="1" flipV="1">
            <a:off x="2781300" y="5621338"/>
            <a:ext cx="225425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8" name="Text Box 56"/>
          <p:cNvSpPr txBox="1">
            <a:spLocks noChangeArrowheads="1"/>
          </p:cNvSpPr>
          <p:nvPr/>
        </p:nvSpPr>
        <p:spPr bwMode="auto">
          <a:xfrm>
            <a:off x="5080223" y="4311651"/>
            <a:ext cx="720725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Prol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79" name="Line 18"/>
          <p:cNvSpPr>
            <a:spLocks noChangeShapeType="1"/>
          </p:cNvSpPr>
          <p:nvPr/>
        </p:nvSpPr>
        <p:spPr bwMode="auto">
          <a:xfrm flipH="1" flipV="1">
            <a:off x="2736850" y="4845050"/>
            <a:ext cx="229870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3" name="Стрелка вниз 182"/>
          <p:cNvSpPr/>
          <p:nvPr/>
        </p:nvSpPr>
        <p:spPr>
          <a:xfrm>
            <a:off x="3238500" y="2703513"/>
            <a:ext cx="444500" cy="7175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84" name="Text Box 56"/>
          <p:cNvSpPr txBox="1">
            <a:spLocks noChangeArrowheads="1"/>
          </p:cNvSpPr>
          <p:nvPr/>
        </p:nvSpPr>
        <p:spPr bwMode="auto">
          <a:xfrm>
            <a:off x="5094155" y="5277644"/>
            <a:ext cx="720725" cy="431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Э2</a:t>
            </a:r>
          </a:p>
        </p:txBody>
      </p:sp>
      <p:sp>
        <p:nvSpPr>
          <p:cNvPr id="187" name="Text Box 56"/>
          <p:cNvSpPr txBox="1">
            <a:spLocks noChangeArrowheads="1"/>
          </p:cNvSpPr>
          <p:nvPr/>
        </p:nvSpPr>
        <p:spPr bwMode="auto">
          <a:xfrm>
            <a:off x="6049571" y="5304631"/>
            <a:ext cx="720725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Ts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89" name="Text Box 56"/>
          <p:cNvSpPr txBox="1">
            <a:spLocks noChangeArrowheads="1"/>
          </p:cNvSpPr>
          <p:nvPr/>
        </p:nvSpPr>
        <p:spPr bwMode="auto">
          <a:xfrm>
            <a:off x="7107237" y="4293216"/>
            <a:ext cx="71913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Cort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90" name="Text Box 56"/>
          <p:cNvSpPr txBox="1">
            <a:spLocks noChangeArrowheads="1"/>
          </p:cNvSpPr>
          <p:nvPr/>
        </p:nvSpPr>
        <p:spPr bwMode="auto">
          <a:xfrm>
            <a:off x="7166645" y="4843999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>
                <a:solidFill>
                  <a:srgbClr val="FF0000"/>
                </a:solidFill>
                <a:cs typeface="Times New Roman" pitchFamily="18" charset="0"/>
              </a:rPr>
              <a:t>17</a:t>
            </a:r>
            <a:r>
              <a:rPr lang="ru-RU" sz="1200">
                <a:solidFill>
                  <a:srgbClr val="FF0000"/>
                </a:solidFill>
                <a:cs typeface="Times New Roman" pitchFamily="18" charset="0"/>
              </a:rPr>
              <a:t>ГОП</a:t>
            </a:r>
          </a:p>
        </p:txBody>
      </p:sp>
      <p:sp>
        <p:nvSpPr>
          <p:cNvPr id="191" name="Text Box 56"/>
          <p:cNvSpPr txBox="1">
            <a:spLocks noChangeArrowheads="1"/>
          </p:cNvSpPr>
          <p:nvPr/>
        </p:nvSpPr>
        <p:spPr bwMode="auto">
          <a:xfrm>
            <a:off x="8062913" y="4845844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 err="1">
                <a:solidFill>
                  <a:srgbClr val="FF0000"/>
                </a:solidFill>
                <a:cs typeface="Times New Roman" pitchFamily="18" charset="0"/>
              </a:rPr>
              <a:t>ДГЭАс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4" name="Text Box 56"/>
          <p:cNvSpPr txBox="1">
            <a:spLocks noChangeArrowheads="1"/>
          </p:cNvSpPr>
          <p:nvPr/>
        </p:nvSpPr>
        <p:spPr bwMode="auto">
          <a:xfrm>
            <a:off x="7923213" y="4291628"/>
            <a:ext cx="860425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Лептин</a:t>
            </a:r>
          </a:p>
        </p:txBody>
      </p:sp>
      <p:sp>
        <p:nvSpPr>
          <p:cNvPr id="196" name="Text Box 56"/>
          <p:cNvSpPr txBox="1">
            <a:spLocks noChangeArrowheads="1"/>
          </p:cNvSpPr>
          <p:nvPr/>
        </p:nvSpPr>
        <p:spPr bwMode="auto">
          <a:xfrm>
            <a:off x="6919912" y="5405438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АМГ</a:t>
            </a:r>
          </a:p>
        </p:txBody>
      </p:sp>
      <p:sp>
        <p:nvSpPr>
          <p:cNvPr id="197" name="Text Box 56"/>
          <p:cNvSpPr txBox="1">
            <a:spLocks noChangeArrowheads="1"/>
          </p:cNvSpPr>
          <p:nvPr/>
        </p:nvSpPr>
        <p:spPr bwMode="auto">
          <a:xfrm>
            <a:off x="6097722" y="5822156"/>
            <a:ext cx="96678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 err="1">
                <a:solidFill>
                  <a:srgbClr val="FF0000"/>
                </a:solidFill>
                <a:cs typeface="Times New Roman" pitchFamily="18" charset="0"/>
              </a:rPr>
              <a:t>Ингибин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 В</a:t>
            </a:r>
          </a:p>
        </p:txBody>
      </p:sp>
      <p:sp>
        <p:nvSpPr>
          <p:cNvPr id="201" name="Text Box 72"/>
          <p:cNvSpPr txBox="1">
            <a:spLocks noChangeArrowheads="1"/>
          </p:cNvSpPr>
          <p:nvPr/>
        </p:nvSpPr>
        <p:spPr bwMode="auto">
          <a:xfrm>
            <a:off x="8018463" y="3673475"/>
            <a:ext cx="882650" cy="47942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МРТ</a:t>
            </a:r>
          </a:p>
        </p:txBody>
      </p:sp>
    </p:spTree>
    <p:extLst>
      <p:ext uri="{BB962C8B-B14F-4D97-AF65-F5344CB8AC3E}">
        <p14:creationId xmlns:p14="http://schemas.microsoft.com/office/powerpoint/2010/main" val="36990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5" grpId="0" animBg="1"/>
      <p:bldP spid="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95288" y="931863"/>
            <a:ext cx="8382000" cy="5791200"/>
          </a:xfrm>
          <a:prstGeom prst="roundRect">
            <a:avLst>
              <a:gd name="adj" fmla="val 4401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Rectangle 289"/>
          <p:cNvSpPr txBox="1">
            <a:spLocks noChangeArrowheads="1"/>
          </p:cNvSpPr>
          <p:nvPr/>
        </p:nvSpPr>
        <p:spPr>
          <a:xfrm>
            <a:off x="49213" y="398463"/>
            <a:ext cx="8991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Гипотеза «критической массы тела» в </a:t>
            </a:r>
            <a:r>
              <a:rPr lang="ru-RU" sz="28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пубертате</a:t>
            </a:r>
            <a:endParaRPr lang="ru-RU" sz="2800" b="1" dirty="0">
              <a:ln w="1905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3" name="Рисунок 2" descr="Untitled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1263" y="1671638"/>
            <a:ext cx="10795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Untitled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1524000"/>
            <a:ext cx="1368425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Untitled-5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3760" y="3601362"/>
            <a:ext cx="523875" cy="35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Untitled-6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6488" y="3505200"/>
            <a:ext cx="1266825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0" y="963613"/>
            <a:ext cx="2663825" cy="708025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Недостаточное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88" y="785813"/>
            <a:ext cx="2362200" cy="708025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Адекватное 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0542" y="4342862"/>
            <a:ext cx="2667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Низкий уровень </a:t>
            </a:r>
            <a:r>
              <a:rPr lang="ru-RU" b="1" dirty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4321314"/>
            <a:ext cx="2362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Нормальный уровень </a:t>
            </a:r>
            <a:r>
              <a:rPr lang="ru-RU" b="1" dirty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39" y="6063657"/>
            <a:ext cx="2642107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+mn-cs"/>
              </a:rPr>
              <a:t>Аменорея</a:t>
            </a:r>
            <a:endParaRPr lang="ru-RU" sz="1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5279886"/>
            <a:ext cx="685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ЛГ</a:t>
            </a:r>
            <a:endParaRPr lang="ru-RU" sz="1200" dirty="0"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5200" y="5279886"/>
            <a:ext cx="914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N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ФСГ</a:t>
            </a:r>
            <a:endParaRPr lang="ru-RU" sz="1200" dirty="0"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0" y="5584686"/>
            <a:ext cx="2971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Рост матки и яичников</a:t>
            </a:r>
            <a:endParaRPr lang="ru-RU" sz="1200" dirty="0"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6400" y="6064323"/>
            <a:ext cx="2895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Менархе</a:t>
            </a:r>
            <a:endParaRPr lang="ru-RU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6200000" flipH="1">
            <a:off x="1676400" y="3411538"/>
            <a:ext cx="317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836738" y="3940175"/>
            <a:ext cx="0" cy="568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7" idx="0"/>
          </p:cNvCxnSpPr>
          <p:nvPr/>
        </p:nvCxnSpPr>
        <p:spPr>
          <a:xfrm rot="16200000" flipH="1">
            <a:off x="6726237" y="3411538"/>
            <a:ext cx="1873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" idx="2"/>
            <a:endCxn id="16" idx="0"/>
          </p:cNvCxnSpPr>
          <p:nvPr/>
        </p:nvCxnSpPr>
        <p:spPr>
          <a:xfrm flipH="1">
            <a:off x="6819900" y="4114800"/>
            <a:ext cx="1" cy="206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6" idx="2"/>
            <a:endCxn id="19" idx="0"/>
          </p:cNvCxnSpPr>
          <p:nvPr/>
        </p:nvCxnSpPr>
        <p:spPr>
          <a:xfrm flipH="1">
            <a:off x="5843594" y="4967645"/>
            <a:ext cx="976306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6" idx="2"/>
            <a:endCxn id="20" idx="0"/>
          </p:cNvCxnSpPr>
          <p:nvPr/>
        </p:nvCxnSpPr>
        <p:spPr>
          <a:xfrm>
            <a:off x="6819900" y="4967645"/>
            <a:ext cx="952500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4800" y="2450014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Уменьшение жировой массы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&lt;17%</a:t>
            </a:r>
            <a:endParaRPr lang="ru-RU" sz="2400" dirty="0">
              <a:ln w="952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6400" y="2743200"/>
            <a:ext cx="2667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Норма</a:t>
            </a:r>
            <a:r>
              <a:rPr lang="ru-RU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ИМТ </a:t>
            </a:r>
            <a:r>
              <a:rPr lang="ru-RU" b="1" dirty="0">
                <a:solidFill>
                  <a:schemeClr val="bg1"/>
                </a:solidFill>
              </a:rPr>
              <a:t>(жировая масса 17-22%)</a:t>
            </a:r>
          </a:p>
          <a:p>
            <a:pPr algn="ctr">
              <a:defRPr/>
            </a:pPr>
            <a:endParaRPr lang="ru-RU" sz="28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8" name="Рисунок 27" descr="Untitled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78213" y="1414463"/>
            <a:ext cx="1936750" cy="1590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3059832" y="2995998"/>
            <a:ext cx="27694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УВЕЛИЧЕНИЕ жировой массы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&gt;22%</a:t>
            </a:r>
            <a:endParaRPr lang="ru-RU" dirty="0">
              <a:ln w="952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1676400" y="3411538"/>
            <a:ext cx="317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48163" y="3703638"/>
            <a:ext cx="0" cy="54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392613" y="4394200"/>
            <a:ext cx="0" cy="474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971800" y="6059299"/>
            <a:ext cx="2667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+mn-cs"/>
              </a:rPr>
              <a:t>Аменорея</a:t>
            </a:r>
            <a:endParaRPr lang="ru-RU" sz="1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71800" y="4096640"/>
            <a:ext cx="275232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Гиперлептинемия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,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лептинрезистентность</a:t>
            </a:r>
            <a:endParaRPr lang="ru-RU" b="1" dirty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1216025" y="4659313"/>
            <a:ext cx="25082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2217737" y="4678363"/>
            <a:ext cx="250825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25637" y="5338075"/>
            <a:ext cx="685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ЛГ</a:t>
            </a:r>
            <a:endParaRPr lang="ru-RU" sz="1200" dirty="0"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5473" y="5347426"/>
            <a:ext cx="914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ФСГ</a:t>
            </a:r>
            <a:endParaRPr lang="ru-RU" sz="1200" dirty="0">
              <a:cs typeface="+mn-cs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435769" y="5537994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35769" y="5537994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2361407" y="5547519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04800" y="5784741"/>
            <a:ext cx="33310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Гипоплазия матки</a:t>
            </a:r>
            <a:endParaRPr lang="ru-RU" sz="1200" dirty="0"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9113" y="857250"/>
            <a:ext cx="2665412" cy="400050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Избыточное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4545013" y="5695950"/>
            <a:ext cx="0" cy="627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02765" y="4879776"/>
            <a:ext cx="27523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Нарушение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цирхорального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</a:p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ритма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ГнРГ</a:t>
            </a:r>
            <a:endParaRPr lang="ru-RU" b="1" dirty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0298" y="6488668"/>
            <a:ext cx="228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Kaplowitz</a:t>
            </a:r>
            <a:r>
              <a:rPr lang="ru-RU" i="1" dirty="0">
                <a:solidFill>
                  <a:schemeClr val="bg1"/>
                </a:solidFill>
              </a:rPr>
              <a:t> P.B., 2008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15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864527" y="5538774"/>
            <a:ext cx="4143404" cy="1130585"/>
          </a:xfrm>
          <a:prstGeom prst="roundRect">
            <a:avLst/>
          </a:prstGeom>
          <a:gradFill flip="none" rotWithShape="1">
            <a:gsLst>
              <a:gs pos="0">
                <a:srgbClr val="F7BD19">
                  <a:shade val="30000"/>
                  <a:satMod val="115000"/>
                </a:srgbClr>
              </a:gs>
              <a:gs pos="50000">
                <a:srgbClr val="F7BD19">
                  <a:shade val="67500"/>
                  <a:satMod val="115000"/>
                </a:srgbClr>
              </a:gs>
              <a:gs pos="100000">
                <a:srgbClr val="F7BD1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8"/>
          <p:cNvGrpSpPr/>
          <p:nvPr/>
        </p:nvGrpSpPr>
        <p:grpSpPr>
          <a:xfrm>
            <a:off x="4777483" y="1108126"/>
            <a:ext cx="4284445" cy="1169551"/>
            <a:chOff x="4300419" y="906284"/>
            <a:chExt cx="4929222" cy="17343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00419" y="906284"/>
              <a:ext cx="4929222" cy="1734357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gray">
            <a:xfrm>
              <a:off x="4429124" y="1071546"/>
              <a:ext cx="4572032" cy="43259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534988" lvl="0" algn="just"/>
              <a:endParaRPr lang="ru-RU" sz="1600" b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val 3"/>
          <p:cNvSpPr>
            <a:spLocks noChangeArrowheads="1"/>
          </p:cNvSpPr>
          <p:nvPr/>
        </p:nvSpPr>
        <p:spPr bwMode="gray">
          <a:xfrm>
            <a:off x="723872" y="1295384"/>
            <a:ext cx="4208168" cy="4243391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gray">
          <a:xfrm>
            <a:off x="1366814" y="2224078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" name="Рисунок 4" descr="anorex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28" y="2509830"/>
            <a:ext cx="2214578" cy="2158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669588"/>
            <a:ext cx="4357718" cy="4127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endParaRPr lang="en-US" sz="18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8971" y="129806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Критерии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НЕРВНОЙ АНОРЕКСИИ </a:t>
            </a:r>
            <a:r>
              <a:rPr lang="ru-RU" sz="2400" dirty="0"/>
              <a:t>(</a:t>
            </a:r>
            <a:r>
              <a:rPr lang="en-US" sz="2400" dirty="0"/>
              <a:t>F 50</a:t>
            </a:r>
            <a:r>
              <a:rPr lang="ru-RU" sz="2400" dirty="0"/>
              <a:t>.0 по МКБ Х)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382939" y="1044206"/>
            <a:ext cx="1466850" cy="1447800"/>
            <a:chOff x="708" y="2203"/>
            <a:chExt cx="751" cy="741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121247" y="2491841"/>
            <a:ext cx="1466850" cy="1447800"/>
            <a:chOff x="708" y="2203"/>
            <a:chExt cx="751" cy="741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19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25463" y="3960263"/>
            <a:ext cx="1466850" cy="1447800"/>
            <a:chOff x="708" y="2203"/>
            <a:chExt cx="751" cy="741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7" name="Oval 14"/>
          <p:cNvSpPr>
            <a:spLocks noChangeArrowheads="1"/>
          </p:cNvSpPr>
          <p:nvPr/>
        </p:nvSpPr>
        <p:spPr bwMode="gray">
          <a:xfrm>
            <a:off x="2466039" y="4976050"/>
            <a:ext cx="1398488" cy="1385277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   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24333" y="1154768"/>
            <a:ext cx="4219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Искажение образа своего тела принимает психопатологическую форму, при которой страх перед ожирением сохраняется в качестве навязчивой и/или сверхценной идеи и больной считает допустимым для себя лишь низкий вес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3326508" y="1447157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1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gray">
          <a:xfrm>
            <a:off x="4117303" y="2921076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2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" name="Группа 23"/>
          <p:cNvGrpSpPr/>
          <p:nvPr/>
        </p:nvGrpSpPr>
        <p:grpSpPr>
          <a:xfrm>
            <a:off x="5558799" y="2675498"/>
            <a:ext cx="3503129" cy="1143008"/>
            <a:chOff x="6627065" y="4643446"/>
            <a:chExt cx="4357686" cy="1357322"/>
          </a:xfrm>
          <a:gradFill flip="none" rotWithShape="1">
            <a:gsLst>
              <a:gs pos="0">
                <a:srgbClr val="DCC5ED">
                  <a:shade val="30000"/>
                  <a:satMod val="115000"/>
                </a:srgbClr>
              </a:gs>
              <a:gs pos="50000">
                <a:srgbClr val="DCC5ED">
                  <a:shade val="67500"/>
                  <a:satMod val="115000"/>
                </a:srgbClr>
              </a:gs>
              <a:gs pos="100000">
                <a:srgbClr val="DCC5ED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627065" y="4643446"/>
              <a:ext cx="4357686" cy="1357322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gray">
            <a:xfrm>
              <a:off x="6782698" y="4714884"/>
              <a:ext cx="3994118" cy="6944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1600" b="1" dirty="0"/>
                <a:t>Потеря веса вызывается самим пациентом </a:t>
              </a:r>
              <a:endParaRPr lang="en-US" sz="1600" b="1" dirty="0">
                <a:solidFill>
                  <a:srgbClr val="080808"/>
                </a:solidFill>
                <a:cs typeface="Arial" charset="0"/>
              </a:endParaRPr>
            </a:p>
          </p:txBody>
        </p:sp>
      </p:grpSp>
      <p:sp>
        <p:nvSpPr>
          <p:cNvPr id="27" name="Rectangle 12"/>
          <p:cNvSpPr>
            <a:spLocks noChangeArrowheads="1"/>
          </p:cNvSpPr>
          <p:nvPr/>
        </p:nvSpPr>
        <p:spPr bwMode="gray">
          <a:xfrm>
            <a:off x="3795706" y="4423036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3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4" name="Группа 27"/>
          <p:cNvGrpSpPr/>
          <p:nvPr/>
        </p:nvGrpSpPr>
        <p:grpSpPr>
          <a:xfrm>
            <a:off x="5332504" y="4082464"/>
            <a:ext cx="3530826" cy="1265919"/>
            <a:chOff x="4861446" y="3000372"/>
            <a:chExt cx="4357687" cy="1571636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861447" y="3000372"/>
              <a:ext cx="4357686" cy="1571636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gray">
            <a:xfrm>
              <a:off x="4861446" y="3214686"/>
              <a:ext cx="4357686" cy="33855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1600" b="1" dirty="0">
                <a:solidFill>
                  <a:srgbClr val="080808"/>
                </a:solidFill>
                <a:cs typeface="Arial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404655" y="4146037"/>
            <a:ext cx="345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Вес тела сохраняется пациентками на уровне как минимум на 15% ниже ожидаемого, ИМТ составляет 17,5 кг/м</a:t>
            </a:r>
            <a:r>
              <a:rPr lang="ru-RU" sz="1600" b="1" baseline="30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или ниже</a:t>
            </a:r>
            <a:endParaRPr lang="en-US" sz="16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4051995" y="5668688"/>
            <a:ext cx="37444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Общее эндокринное расстройство, включающее ось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гипоталямус-гипофиз-яичники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проявляющееся аменореей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58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Динамика нервной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анорексии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по </a:t>
            </a:r>
            <a:r>
              <a:rPr lang="ru-RU" sz="2000" b="1" i="1" dirty="0" err="1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Коркиной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 М. В., </a:t>
            </a:r>
            <a:r>
              <a:rPr lang="ru-RU" sz="2000" b="1" i="1" dirty="0" err="1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Цивилько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 М. А., Марилову В. В</a:t>
            </a:r>
            <a:r>
              <a:rPr lang="ru-RU" sz="2000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2" name="Freeform 2"/>
          <p:cNvSpPr>
            <a:spLocks/>
          </p:cNvSpPr>
          <p:nvPr/>
        </p:nvSpPr>
        <p:spPr bwMode="gray">
          <a:xfrm>
            <a:off x="857224" y="1928803"/>
            <a:ext cx="7929618" cy="3857652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67"/>
          <p:cNvGrpSpPr/>
          <p:nvPr/>
        </p:nvGrpSpPr>
        <p:grpSpPr>
          <a:xfrm>
            <a:off x="1428728" y="1643050"/>
            <a:ext cx="1307225" cy="1000132"/>
            <a:chOff x="0" y="1066798"/>
            <a:chExt cx="2164481" cy="1432560"/>
          </a:xfrm>
          <a:solidFill>
            <a:srgbClr val="92D050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0" kern="1200" dirty="0" err="1">
                  <a:latin typeface="Times New Roman" pitchFamily="18" charset="0"/>
                  <a:cs typeface="Times New Roman" pitchFamily="18" charset="0"/>
                </a:rPr>
                <a:t>Иници-альный</a:t>
              </a:r>
              <a:endParaRPr lang="ru-RU" sz="2100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70"/>
          <p:cNvGrpSpPr/>
          <p:nvPr/>
        </p:nvGrpSpPr>
        <p:grpSpPr>
          <a:xfrm>
            <a:off x="2571736" y="1928802"/>
            <a:ext cx="1714512" cy="1285884"/>
            <a:chOff x="0" y="1066798"/>
            <a:chExt cx="2164481" cy="1432560"/>
          </a:xfrm>
          <a:solidFill>
            <a:srgbClr val="FFC000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/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0" dirty="0" err="1">
                  <a:latin typeface="Times New Roman" pitchFamily="18" charset="0"/>
                  <a:cs typeface="Times New Roman" pitchFamily="18" charset="0"/>
                </a:rPr>
                <a:t>Аноректи-ческий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73"/>
          <p:cNvGrpSpPr/>
          <p:nvPr/>
        </p:nvGrpSpPr>
        <p:grpSpPr>
          <a:xfrm>
            <a:off x="4000496" y="2285992"/>
            <a:ext cx="2143140" cy="1714512"/>
            <a:chOff x="0" y="1066798"/>
            <a:chExt cx="2164481" cy="143256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0" dirty="0" err="1">
                  <a:latin typeface="Times New Roman" pitchFamily="18" charset="0"/>
                  <a:cs typeface="Times New Roman" pitchFamily="18" charset="0"/>
                </a:rPr>
                <a:t>Кахекти-ческий</a:t>
              </a:r>
              <a:endParaRPr lang="ru-RU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76"/>
          <p:cNvGrpSpPr/>
          <p:nvPr/>
        </p:nvGrpSpPr>
        <p:grpSpPr>
          <a:xfrm>
            <a:off x="5786446" y="2714620"/>
            <a:ext cx="2428892" cy="2143140"/>
            <a:chOff x="0" y="1066798"/>
            <a:chExt cx="2164481" cy="143256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ru-RU" sz="2400" b="0" dirty="0">
                  <a:latin typeface="Times New Roman" pitchFamily="18" charset="0"/>
                  <a:cs typeface="Times New Roman" pitchFamily="18" charset="0"/>
                </a:rPr>
                <a:t>Этап редукции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4282" y="3714753"/>
            <a:ext cx="5459833" cy="2436742"/>
            <a:chOff x="528" y="2798"/>
            <a:chExt cx="4279" cy="1064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ltGray">
            <a:xfrm>
              <a:off x="1312" y="3079"/>
              <a:ext cx="3495" cy="6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16" y="3110"/>
              <a:ext cx="30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</a:pP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Аменорея – постоянный признак НА, обусловлена резким снижением уровня гонадотропинов до </a:t>
              </a:r>
              <a:r>
                <a:rPr lang="ru-RU" sz="1300" b="1" dirty="0" err="1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препубертатного</a:t>
              </a: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уровня. Биохимические медиаторы, вовлеченные в патогенез аменореи – </a:t>
              </a:r>
              <a:r>
                <a:rPr lang="ru-RU" sz="1300" b="1" dirty="0" err="1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лептин</a:t>
              </a: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кортизол, гормон роста и др. </a:t>
              </a:r>
              <a:endPara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2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8" y="2798"/>
              <a:ext cx="1220" cy="10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520342" cy="151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076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071670" y="500042"/>
            <a:ext cx="4929222" cy="15716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ylinder0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ltGray">
          <a:xfrm>
            <a:off x="214282" y="4357694"/>
            <a:ext cx="2778125" cy="2314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Девочки-подростки с установленным диагнозом «нервная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анорексия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этап редукции» </a:t>
            </a:r>
          </a:p>
          <a:p>
            <a:pPr algn="ctr" eaLnBrk="1" hangingPunct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=109</a:t>
            </a:r>
            <a:endParaRPr lang="ru-RU" sz="1800" dirty="0">
              <a:ln w="6350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0057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000" b="1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n</a:t>
            </a:r>
            <a:r>
              <a:rPr lang="ru-RU" sz="2000" b="1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= 40 ИМТ = 18,9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429264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1А – аменорея</a:t>
            </a:r>
          </a:p>
        </p:txBody>
      </p:sp>
      <p:pic>
        <p:nvPicPr>
          <p:cNvPr id="18" name="Picture 3" descr="cylinder0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ltGray">
          <a:xfrm>
            <a:off x="5857884" y="4357694"/>
            <a:ext cx="2778125" cy="23145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29322" y="5357826"/>
            <a:ext cx="2802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1В – восстановление 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менструального цикла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450057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n=69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ИМТ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=18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6</a:t>
            </a:r>
            <a:endParaRPr lang="ru-RU" b="1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7373F"/>
              </a:clrFrom>
              <a:clrTo>
                <a:srgbClr val="37373F">
                  <a:alpha val="0"/>
                </a:srgbClr>
              </a:clrTo>
            </a:clrChange>
            <a:grayscl/>
            <a:lum contrast="20000"/>
          </a:blip>
          <a:srcRect/>
          <a:stretch>
            <a:fillRect/>
          </a:stretch>
        </p:blipFill>
        <p:spPr bwMode="auto">
          <a:xfrm>
            <a:off x="1000100" y="2071678"/>
            <a:ext cx="1571636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43182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Молния 22"/>
          <p:cNvSpPr/>
          <p:nvPr/>
        </p:nvSpPr>
        <p:spPr>
          <a:xfrm>
            <a:off x="5286380" y="200024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олния 24"/>
          <p:cNvSpPr/>
          <p:nvPr/>
        </p:nvSpPr>
        <p:spPr>
          <a:xfrm rot="4900562">
            <a:off x="2775984" y="2061611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6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АЛГОРИТМ ОБСЛЕДОВАНИЯ И ЛЕЧЕНИЯ ПАЦИЕНТОК НА ЭТАПЕ РЕДУКЦИИ (3 МЕСЯЦА ОТ НАЧАЛА ЛЕЧЕНИЯ)</a:t>
            </a:r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3466942" y="1180862"/>
            <a:ext cx="2171319" cy="5717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ДИАГНОЗ: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этап редукции НА</a:t>
            </a: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609600" y="1294951"/>
            <a:ext cx="1942211" cy="4778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Times New Roman" pitchFamily="18" charset="0"/>
              </a:rPr>
              <a:t>Психиатрическое лечение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6552089" y="1295599"/>
            <a:ext cx="1940909" cy="5492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Times New Roman" pitchFamily="18" charset="0"/>
              </a:rPr>
              <a:t>Пищевая реабилитация</a:t>
            </a:r>
          </a:p>
        </p:txBody>
      </p:sp>
      <p:sp>
        <p:nvSpPr>
          <p:cNvPr id="42057" name="Text Box 73"/>
          <p:cNvSpPr txBox="1">
            <a:spLocks noChangeArrowheads="1"/>
          </p:cNvSpPr>
          <p:nvPr/>
        </p:nvSpPr>
        <p:spPr bwMode="auto">
          <a:xfrm>
            <a:off x="3124200" y="2160078"/>
            <a:ext cx="2857341" cy="48084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Лабораторное исследование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6705378" y="2160078"/>
            <a:ext cx="686022" cy="48084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УЗИ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7543799" y="2857341"/>
            <a:ext cx="1363029" cy="4576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Нормализация размеров матки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7543800" y="3429079"/>
            <a:ext cx="1363029" cy="4576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Гипоплазия матки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305086" y="2133601"/>
            <a:ext cx="2056765" cy="533796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Гормональное исследование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457200" y="2971985"/>
            <a:ext cx="800132" cy="10282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ЛГ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Э2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Т3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Т4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1475656" y="2924944"/>
            <a:ext cx="799275" cy="102994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ЛГ       N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ФСГ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  </a:t>
            </a:r>
            <a:r>
              <a:rPr lang="ru-RU" sz="1200" b="1" dirty="0">
                <a:solidFill>
                  <a:srgbClr val="FF0000"/>
                </a:solidFill>
                <a:ea typeface="Times New Roman" pitchFamily="18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N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Э2       N</a:t>
            </a: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2428860" y="3000372"/>
            <a:ext cx="4228084" cy="42862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Прогноз восстановления менструальной функции</a:t>
            </a: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2629535" y="3543168"/>
            <a:ext cx="799275" cy="3435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Л/ИМТ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6058345" y="3543168"/>
            <a:ext cx="800576" cy="3435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err="1">
                <a:solidFill>
                  <a:srgbClr val="FF0000"/>
                </a:solidFill>
                <a:latin typeface="+mn-lt"/>
                <a:ea typeface="Times New Roman" pitchFamily="18" charset="0"/>
              </a:rPr>
              <a:t>Лептин</a:t>
            </a:r>
            <a:endParaRPr lang="ru-RU" sz="12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3429000" y="6019800"/>
            <a:ext cx="2058067" cy="571738"/>
          </a:xfrm>
          <a:prstGeom prst="roundRect">
            <a:avLst/>
          </a:prstGeom>
          <a:solidFill>
            <a:srgbClr val="FF99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ГОРМОНАЛЬНАЯ</a:t>
            </a: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ТЕРАПИЯ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428810" y="5142997"/>
            <a:ext cx="2058067" cy="68582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НЕГОРМОНАЛЬНАЯ ТЕРАПИЯ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7932865" y="2971430"/>
            <a:ext cx="1302" cy="1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>
            <a:off x="2675096" y="3886729"/>
            <a:ext cx="342360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3017457" y="3886729"/>
            <a:ext cx="456914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H="1">
            <a:off x="6103906" y="3886729"/>
            <a:ext cx="342360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6446266" y="3886729"/>
            <a:ext cx="456914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3246565" y="4446799"/>
            <a:ext cx="1302" cy="811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246565" y="5266170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7017734" y="4457171"/>
            <a:ext cx="0" cy="91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532438" y="5372470"/>
            <a:ext cx="14852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989352" y="4457171"/>
            <a:ext cx="1302" cy="194209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5532438" y="6400562"/>
            <a:ext cx="456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560542" y="4446799"/>
            <a:ext cx="0" cy="171391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560542" y="6172385"/>
            <a:ext cx="79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5" name="Прямая со стрелкой 84"/>
          <p:cNvCxnSpPr>
            <a:stCxn id="42060" idx="3"/>
            <a:endCxn id="42058" idx="1"/>
          </p:cNvCxnSpPr>
          <p:nvPr/>
        </p:nvCxnSpPr>
        <p:spPr>
          <a:xfrm>
            <a:off x="5638261" y="1466731"/>
            <a:ext cx="913828" cy="1034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Прямая со стрелкой 89"/>
          <p:cNvCxnSpPr>
            <a:stCxn id="42060" idx="2"/>
            <a:endCxn id="42057" idx="0"/>
          </p:cNvCxnSpPr>
          <p:nvPr/>
        </p:nvCxnSpPr>
        <p:spPr>
          <a:xfrm rot="16200000" flipH="1">
            <a:off x="4348997" y="1956204"/>
            <a:ext cx="407478" cy="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Прямая со стрелкой 92"/>
          <p:cNvCxnSpPr>
            <a:stCxn id="42057" idx="2"/>
            <a:endCxn id="42049" idx="0"/>
          </p:cNvCxnSpPr>
          <p:nvPr/>
        </p:nvCxnSpPr>
        <p:spPr>
          <a:xfrm flipH="1">
            <a:off x="4542902" y="2640920"/>
            <a:ext cx="9969" cy="3594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Прямая со стрелкой 95"/>
          <p:cNvCxnSpPr>
            <a:stCxn id="42057" idx="3"/>
            <a:endCxn id="42056" idx="1"/>
          </p:cNvCxnSpPr>
          <p:nvPr/>
        </p:nvCxnSpPr>
        <p:spPr>
          <a:xfrm>
            <a:off x="5981541" y="2400499"/>
            <a:ext cx="7238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Прямая со стрелкой 98"/>
          <p:cNvCxnSpPr>
            <a:stCxn id="42057" idx="1"/>
            <a:endCxn id="42053" idx="3"/>
          </p:cNvCxnSpPr>
          <p:nvPr/>
        </p:nvCxnSpPr>
        <p:spPr>
          <a:xfrm rot="10800000">
            <a:off x="2361852" y="2400499"/>
            <a:ext cx="76234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Прямая со стрелкой 101"/>
          <p:cNvCxnSpPr>
            <a:stCxn id="42053" idx="2"/>
            <a:endCxn id="42052" idx="0"/>
          </p:cNvCxnSpPr>
          <p:nvPr/>
        </p:nvCxnSpPr>
        <p:spPr>
          <a:xfrm rot="5400000">
            <a:off x="943074" y="2581590"/>
            <a:ext cx="304588" cy="476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0" name="Прямая со стрелкой 109"/>
          <p:cNvCxnSpPr>
            <a:stCxn id="42053" idx="2"/>
            <a:endCxn id="42050" idx="0"/>
          </p:cNvCxnSpPr>
          <p:nvPr/>
        </p:nvCxnSpPr>
        <p:spPr>
          <a:xfrm>
            <a:off x="1333469" y="2667397"/>
            <a:ext cx="541825" cy="2575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" name="Прямая со стрелкой 127"/>
          <p:cNvCxnSpPr>
            <a:stCxn id="42056" idx="3"/>
            <a:endCxn id="42054" idx="3"/>
          </p:cNvCxnSpPr>
          <p:nvPr/>
        </p:nvCxnSpPr>
        <p:spPr>
          <a:xfrm>
            <a:off x="7391400" y="2400499"/>
            <a:ext cx="1515429" cy="1257405"/>
          </a:xfrm>
          <a:prstGeom prst="bentConnector3">
            <a:avLst>
              <a:gd name="adj1" fmla="val 1097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2" name="Прямая со стрелкой 127"/>
          <p:cNvCxnSpPr>
            <a:stCxn id="42056" idx="3"/>
            <a:endCxn id="42055" idx="0"/>
          </p:cNvCxnSpPr>
          <p:nvPr/>
        </p:nvCxnSpPr>
        <p:spPr>
          <a:xfrm>
            <a:off x="7391400" y="2400499"/>
            <a:ext cx="833914" cy="45684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" name="Прямая со стрелкой 127"/>
          <p:cNvCxnSpPr>
            <a:stCxn id="42055" idx="1"/>
            <a:endCxn id="42033" idx="3"/>
          </p:cNvCxnSpPr>
          <p:nvPr/>
        </p:nvCxnSpPr>
        <p:spPr>
          <a:xfrm rot="10800000" flipV="1">
            <a:off x="5486877" y="3086166"/>
            <a:ext cx="2056922" cy="2399744"/>
          </a:xfrm>
          <a:prstGeom prst="bentConnector3">
            <a:avLst>
              <a:gd name="adj1" fmla="val 36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7" name="Прямая со стрелкой 127"/>
          <p:cNvCxnSpPr>
            <a:stCxn id="42054" idx="2"/>
            <a:endCxn id="42034" idx="3"/>
          </p:cNvCxnSpPr>
          <p:nvPr/>
        </p:nvCxnSpPr>
        <p:spPr>
          <a:xfrm rot="5400000">
            <a:off x="5646721" y="3727075"/>
            <a:ext cx="2418940" cy="2738248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" name="Прямая со стрелкой 152"/>
          <p:cNvCxnSpPr>
            <a:stCxn id="42049" idx="2"/>
            <a:endCxn id="42044" idx="0"/>
          </p:cNvCxnSpPr>
          <p:nvPr/>
        </p:nvCxnSpPr>
        <p:spPr>
          <a:xfrm flipH="1">
            <a:off x="3029173" y="3429000"/>
            <a:ext cx="1513729" cy="114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0" name="Прямая со стрелкой 159"/>
          <p:cNvCxnSpPr>
            <a:stCxn id="42049" idx="2"/>
            <a:endCxn id="42042" idx="0"/>
          </p:cNvCxnSpPr>
          <p:nvPr/>
        </p:nvCxnSpPr>
        <p:spPr>
          <a:xfrm>
            <a:off x="4542902" y="3429000"/>
            <a:ext cx="1915731" cy="114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209800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&lt;0,8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3086448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&gt;0,8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5714683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&lt;23,5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6629813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&gt;23,5</a:t>
            </a:r>
          </a:p>
        </p:txBody>
      </p:sp>
      <p:cxnSp>
        <p:nvCxnSpPr>
          <p:cNvPr id="167" name="Прямая со стрелкой 166"/>
          <p:cNvCxnSpPr>
            <a:stCxn id="42060" idx="1"/>
            <a:endCxn id="42059" idx="3"/>
          </p:cNvCxnSpPr>
          <p:nvPr/>
        </p:nvCxnSpPr>
        <p:spPr>
          <a:xfrm flipH="1">
            <a:off x="2551811" y="1466731"/>
            <a:ext cx="915131" cy="67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Прямая со стрелкой 63"/>
          <p:cNvCxnSpPr/>
          <p:nvPr/>
        </p:nvCxnSpPr>
        <p:spPr>
          <a:xfrm flipH="1">
            <a:off x="928662" y="3214688"/>
            <a:ext cx="2" cy="64294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0" name="Соединительная линия уступом 79"/>
          <p:cNvCxnSpPr>
            <a:stCxn id="42052" idx="2"/>
          </p:cNvCxnSpPr>
          <p:nvPr/>
        </p:nvCxnSpPr>
        <p:spPr>
          <a:xfrm rot="16200000" flipH="1">
            <a:off x="876029" y="3981500"/>
            <a:ext cx="2453073" cy="24905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endCxn id="42033" idx="1"/>
          </p:cNvCxnSpPr>
          <p:nvPr/>
        </p:nvCxnSpPr>
        <p:spPr>
          <a:xfrm>
            <a:off x="1619672" y="3933056"/>
            <a:ext cx="1809138" cy="1552854"/>
          </a:xfrm>
          <a:prstGeom prst="bentConnector3">
            <a:avLst>
              <a:gd name="adj1" fmla="val 184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0" grpId="0" animBg="1"/>
      <p:bldP spid="42049" grpId="0" animBg="1"/>
      <p:bldP spid="42044" grpId="0" animBg="1"/>
      <p:bldP spid="42042" grpId="0" animBg="1"/>
      <p:bldP spid="42034" grpId="0" animBg="1"/>
      <p:bldP spid="42033" grpId="0" animBg="1"/>
      <p:bldP spid="42040" grpId="0" animBg="1"/>
      <p:bldP spid="42039" grpId="0" animBg="1"/>
      <p:bldP spid="42036" grpId="0" animBg="1"/>
      <p:bldP spid="420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997224"/>
            <a:ext cx="2168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Риск переломов в 2-7 раз чаще у пациенток с НА, чем в популяции сверстниц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Риск переломов сохраняется более 10 лет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960" y="1925216"/>
            <a:ext cx="6696744" cy="1641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4200441"/>
            <a:ext cx="669674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AD04B-0B00-D71E-A7F3-1E60BB7F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67ADB-0262-2360-BDDA-D71B3DCB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Для восстановления менструального цикла пациенткам с нервной </a:t>
            </a:r>
            <a:r>
              <a:rPr lang="ru-RU" dirty="0" err="1"/>
              <a:t>аноресией</a:t>
            </a:r>
            <a:r>
              <a:rPr lang="ru-RU" dirty="0"/>
              <a:t> можно применять комбинированные оральные контрацептивы</a:t>
            </a:r>
          </a:p>
          <a:p>
            <a:r>
              <a:rPr lang="ru-RU" dirty="0"/>
              <a:t>2. Для восстановления менструального цикла пациенткам с нервной </a:t>
            </a:r>
            <a:r>
              <a:rPr lang="ru-RU" dirty="0" err="1"/>
              <a:t>аноресией</a:t>
            </a:r>
            <a:r>
              <a:rPr lang="ru-RU" dirty="0"/>
              <a:t> можно применять заместительную гормональную терапию</a:t>
            </a:r>
          </a:p>
          <a:p>
            <a:r>
              <a:rPr lang="ru-RU" dirty="0"/>
              <a:t>3. Верно всё</a:t>
            </a:r>
          </a:p>
        </p:txBody>
      </p:sp>
    </p:spTree>
    <p:extLst>
      <p:ext uri="{BB962C8B-B14F-4D97-AF65-F5344CB8AC3E}">
        <p14:creationId xmlns:p14="http://schemas.microsoft.com/office/powerpoint/2010/main" val="124030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2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5208588"/>
            <a:ext cx="8688388" cy="1066800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</a:rPr>
              <a:t>Соран</a:t>
            </a:r>
            <a:r>
              <a:rPr lang="ru-RU" sz="2400" dirty="0">
                <a:solidFill>
                  <a:srgbClr val="002060"/>
                </a:solidFill>
              </a:rPr>
              <a:t> Эфесский, </a:t>
            </a:r>
            <a:r>
              <a:rPr lang="en-US" sz="2400" dirty="0">
                <a:solidFill>
                  <a:srgbClr val="002060"/>
                </a:solidFill>
              </a:rPr>
              <a:t>V</a:t>
            </a:r>
            <a:r>
              <a:rPr lang="ru-RU" sz="2400" dirty="0">
                <a:solidFill>
                  <a:srgbClr val="002060"/>
                </a:solidFill>
              </a:rPr>
              <a:t>век н.э., «О женских болезнях» (</a:t>
            </a:r>
            <a:r>
              <a:rPr lang="en-US" sz="2400" dirty="0" err="1">
                <a:solidFill>
                  <a:srgbClr val="002060"/>
                </a:solidFill>
              </a:rPr>
              <a:t>Gynecaia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"Не все, у кого нет менструаций, больны; их и не должно быть в очень юном или пожилом возрасте, у беременных или у женщин, интенсивно занимающихся атлетикой. Однако в других случаях отсутствие менструаций может быть обусловлено заболеванием матки или какой-то другой причиной, например недостаточным питанием, резким истощением и изнурением, ожирением, лихорадкой или длительной болезнью".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VERA\Pictures\0_703f0_436c35f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401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-20621" y="260648"/>
            <a:ext cx="2367693" cy="576064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000" b="1" kern="0" dirty="0">
              <a:solidFill>
                <a:srgbClr val="002060"/>
              </a:solidFill>
            </a:endParaRPr>
          </a:p>
          <a:p>
            <a:r>
              <a:rPr lang="ru-RU" altLang="ru-RU" sz="4800" b="1" dirty="0">
                <a:solidFill>
                  <a:srgbClr val="002060"/>
                </a:solidFill>
              </a:rPr>
              <a:t>ИСТИННАЯ</a:t>
            </a:r>
          </a:p>
          <a:p>
            <a:r>
              <a:rPr lang="ru-RU" altLang="ru-RU" sz="4800" b="1" dirty="0">
                <a:solidFill>
                  <a:srgbClr val="002060"/>
                </a:solidFill>
              </a:rPr>
              <a:t>ЛОЖНАЯ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gray">
          <a:xfrm>
            <a:off x="-666" y="1378294"/>
            <a:ext cx="1932005" cy="49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6400" b="1" dirty="0">
                <a:solidFill>
                  <a:srgbClr val="002060"/>
                </a:solidFill>
              </a:rPr>
              <a:t>ПЕРВИЧНАЯ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6400" b="1" dirty="0">
                <a:solidFill>
                  <a:srgbClr val="002060"/>
                </a:solidFill>
              </a:rPr>
              <a:t>ВТОРИЧНАЯ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gray">
          <a:xfrm>
            <a:off x="107504" y="840461"/>
            <a:ext cx="2376264" cy="6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ФИЗИОЛОГИЧЕСКАЯ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ПАТОЛОГИЧЕСКАЯ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971" y="1924943"/>
            <a:ext cx="3595414" cy="114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НОРМОГОНАДОТРОПНАЯ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ГИПЕРГОНАДОТРОПНАЯ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ГИПОГОНАДОТРОПНАЯ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37312"/>
            <a:ext cx="261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23032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8" cy="8823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ЗГТ для подростков (</a:t>
            </a:r>
            <a:r>
              <a:rPr lang="ru-RU" sz="2800" b="1" dirty="0" err="1">
                <a:solidFill>
                  <a:srgbClr val="002060"/>
                </a:solidFill>
              </a:rPr>
              <a:t>эстрадиол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трансдермально</a:t>
            </a:r>
            <a:r>
              <a:rPr lang="ru-RU" sz="2800" b="1" dirty="0">
                <a:solidFill>
                  <a:srgbClr val="002060"/>
                </a:solidFill>
              </a:rPr>
              <a:t>; микронизированный прогестерон – </a:t>
            </a:r>
            <a:r>
              <a:rPr lang="en-US" sz="2800" b="1" dirty="0">
                <a:solidFill>
                  <a:srgbClr val="002060"/>
                </a:solidFill>
              </a:rPr>
              <a:t>per </a:t>
            </a:r>
            <a:r>
              <a:rPr lang="en-US" sz="2800" b="1" dirty="0" err="1">
                <a:solidFill>
                  <a:srgbClr val="002060"/>
                </a:solidFill>
              </a:rPr>
              <a:t>os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3839864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1384172"/>
              </p:ext>
            </p:extLst>
          </p:nvPr>
        </p:nvGraphicFramePr>
        <p:xfrm>
          <a:off x="323528" y="141277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556792"/>
            <a:ext cx="221086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Langrish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et al, 2009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5236694"/>
              </p:ext>
            </p:extLst>
          </p:nvPr>
        </p:nvGraphicFramePr>
        <p:xfrm>
          <a:off x="467544" y="3933056"/>
          <a:ext cx="79928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552" y="3933056"/>
            <a:ext cx="198002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Panay et al, 2009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2780928"/>
            <a:ext cx="4104456" cy="1440160"/>
            <a:chOff x="2664301" y="418586"/>
            <a:chExt cx="3931637" cy="1224136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2664301" y="418586"/>
              <a:ext cx="3931637" cy="122413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tx1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Стрелка вправо 4"/>
            <p:cNvSpPr/>
            <p:nvPr/>
          </p:nvSpPr>
          <p:spPr>
            <a:xfrm>
              <a:off x="2664301" y="633581"/>
              <a:ext cx="3793685" cy="1009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bg1"/>
                  </a:solidFill>
                </a:rPr>
                <a:t>Дидрогестерон 10 мг/сутки или </a:t>
              </a:r>
              <a:r>
                <a:rPr lang="ru-RU" sz="2000" kern="1200" dirty="0" err="1">
                  <a:solidFill>
                    <a:schemeClr val="bg1"/>
                  </a:solidFill>
                </a:rPr>
                <a:t>Микр</a:t>
              </a:r>
              <a:r>
                <a:rPr lang="ru-RU" sz="2000" dirty="0">
                  <a:solidFill>
                    <a:schemeClr val="bg1"/>
                  </a:solidFill>
                </a:rPr>
                <a:t>.</a:t>
              </a:r>
              <a:r>
                <a:rPr lang="ru-RU" sz="2000" kern="1200" dirty="0">
                  <a:solidFill>
                    <a:schemeClr val="bg1"/>
                  </a:solidFill>
                </a:rPr>
                <a:t> прогестерон 20</a:t>
              </a:r>
              <a:r>
                <a:rPr lang="en-US" sz="2000" kern="1200" dirty="0">
                  <a:solidFill>
                    <a:schemeClr val="bg1"/>
                  </a:solidFill>
                </a:rPr>
                <a:t>0</a:t>
              </a:r>
              <a:r>
                <a:rPr lang="ru-RU" sz="2000" b="0" i="0" kern="1200" dirty="0">
                  <a:solidFill>
                    <a:schemeClr val="bg1"/>
                  </a:solidFill>
                </a:rPr>
                <a:t> мг с 17-го по 26-й день м/цикла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74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Users\V\Desktop\Кротинские чтения\fmg5e75d257c6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752528" cy="40324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dirty="0" err="1">
                <a:solidFill>
                  <a:srgbClr val="FF0000"/>
                </a:solidFill>
              </a:rPr>
              <a:t>Олиго-аменорея</a:t>
            </a:r>
            <a:r>
              <a:rPr lang="ru-RU" altLang="ru-RU" sz="2800" b="1" dirty="0">
                <a:solidFill>
                  <a:srgbClr val="FF0000"/>
                </a:solidFill>
              </a:rPr>
              <a:t> при ожирении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99" y="1251740"/>
            <a:ext cx="2039006" cy="53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6342" y="5680625"/>
            <a:ext cx="3356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Zimmet</a:t>
            </a:r>
            <a:r>
              <a:rPr lang="ru-RU" sz="1200" b="1" dirty="0">
                <a:solidFill>
                  <a:schemeClr val="bg1"/>
                </a:solidFill>
              </a:rPr>
              <a:t> P. 2011, Павловская Е.В. и </a:t>
            </a:r>
            <a:r>
              <a:rPr lang="ru-RU" sz="1200" b="1" dirty="0" err="1">
                <a:solidFill>
                  <a:schemeClr val="bg1"/>
                </a:solidFill>
              </a:rPr>
              <a:t>соавт</a:t>
            </a:r>
            <a:r>
              <a:rPr lang="ru-RU" sz="1200" b="1" dirty="0">
                <a:solidFill>
                  <a:schemeClr val="bg1"/>
                </a:solidFill>
              </a:rPr>
              <a:t>., 2013</a:t>
            </a:r>
            <a:endParaRPr lang="ru-RU" sz="105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4886" y="3337708"/>
            <a:ext cx="4536468" cy="2174141"/>
            <a:chOff x="1259679" y="3523941"/>
            <a:chExt cx="6624641" cy="317491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79" y="3523941"/>
              <a:ext cx="6624641" cy="317491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244" name="Picture 4" descr="http://www.bitkiselkitap.com/media/k2/items/cache/66bed9f78c2b414fd6ce84ac077746de_X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7" t="5290" r="5943" b="29136"/>
            <a:stretch/>
          </p:blipFill>
          <p:spPr bwMode="auto">
            <a:xfrm>
              <a:off x="6228184" y="4013601"/>
              <a:ext cx="1008112" cy="106273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Прямоугольник 129"/>
          <p:cNvSpPr/>
          <p:nvPr/>
        </p:nvSpPr>
        <p:spPr>
          <a:xfrm>
            <a:off x="2857500" y="1786983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Проблема ожирения:</a:t>
            </a: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2" b="89924" l="6179" r="89907">
                        <a14:foregroundMark x1="26571" y1="13783" x2="34089" y2="1378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37" y="5141010"/>
            <a:ext cx="732149" cy="79353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277634" y="2006273"/>
            <a:ext cx="6480720" cy="936674"/>
            <a:chOff x="727084" y="4333300"/>
            <a:chExt cx="5455728" cy="157058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68725" y="4649940"/>
              <a:ext cx="5214087" cy="1253941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4" name="Рисунок 13" descr="al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084" y="4333300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Прямоугольник 17"/>
          <p:cNvSpPr/>
          <p:nvPr/>
        </p:nvSpPr>
        <p:spPr>
          <a:xfrm>
            <a:off x="1817695" y="2268947"/>
            <a:ext cx="594065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Ежегодная стоимость проблемы ожирения и связанных с ним заболеваний составляет 200 млрд долларов в США</a:t>
            </a:r>
          </a:p>
          <a:p>
            <a:r>
              <a:rPr lang="ru-RU" sz="1050" i="1" dirty="0">
                <a:solidFill>
                  <a:srgbClr val="002060"/>
                </a:solidFill>
              </a:rPr>
              <a:t>(</a:t>
            </a:r>
            <a:r>
              <a:rPr lang="en-US" sz="1050" i="1" dirty="0">
                <a:solidFill>
                  <a:srgbClr val="002060"/>
                </a:solidFill>
              </a:rPr>
              <a:t>Fertility and Sterility Vol.104 </a:t>
            </a:r>
            <a:r>
              <a:rPr lang="ru-RU" sz="1050" i="1" dirty="0">
                <a:solidFill>
                  <a:srgbClr val="002060"/>
                </a:solidFill>
              </a:rPr>
              <a:t>№</a:t>
            </a:r>
            <a:r>
              <a:rPr lang="en-US" sz="1050" i="1" dirty="0">
                <a:solidFill>
                  <a:srgbClr val="002060"/>
                </a:solidFill>
              </a:rPr>
              <a:t>5, 2015</a:t>
            </a:r>
            <a:r>
              <a:rPr lang="ru-RU" sz="105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7998" y="3247532"/>
            <a:ext cx="1807000" cy="2377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1350" dirty="0"/>
              <a:t>Сторонние эффекты ожирения, а именно, его влияние на репродуктивную систему женщин и реализацию их репродуктивной функции составляют отдельную проблему и отдельную стоимость. </a:t>
            </a:r>
          </a:p>
        </p:txBody>
      </p:sp>
    </p:spTree>
    <p:extLst>
      <p:ext uri="{BB962C8B-B14F-4D97-AF65-F5344CB8AC3E}">
        <p14:creationId xmlns:p14="http://schemas.microsoft.com/office/powerpoint/2010/main" val="25664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2035" y="932556"/>
            <a:ext cx="8272212" cy="74124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Ожирение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420" y="1754814"/>
            <a:ext cx="3564396" cy="243027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45631" y="1855401"/>
            <a:ext cx="302895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Увеличение массы тела до 9 летнего возраста связано с увеличением числа </a:t>
            </a:r>
            <a:r>
              <a:rPr lang="ru-RU" sz="1500" b="1" dirty="0" err="1">
                <a:solidFill>
                  <a:srgbClr val="002060"/>
                </a:solidFill>
              </a:rPr>
              <a:t>адипоцитов</a:t>
            </a:r>
            <a:r>
              <a:rPr lang="ru-RU" sz="1500" b="1" dirty="0">
                <a:solidFill>
                  <a:srgbClr val="002060"/>
                </a:solidFill>
              </a:rPr>
              <a:t> и формированием гиперпластического ожирения, при этом количество жира в них не увеличивается. 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Ожирение, возникшее до 9 лет – неблагоприятный прогноз формирования </a:t>
            </a:r>
            <a:r>
              <a:rPr lang="ru-RU" sz="1500" b="1" dirty="0" err="1">
                <a:solidFill>
                  <a:srgbClr val="002060"/>
                </a:solidFill>
              </a:rPr>
              <a:t>гиперпластически</a:t>
            </a:r>
            <a:r>
              <a:rPr lang="ru-RU" sz="1500" b="1" dirty="0">
                <a:solidFill>
                  <a:srgbClr val="002060"/>
                </a:solidFill>
              </a:rPr>
              <a:t>-гипертрофического ожирения в будущем. </a:t>
            </a:r>
          </a:p>
        </p:txBody>
      </p:sp>
      <p:pic>
        <p:nvPicPr>
          <p:cNvPr id="10" name="Picture 4" descr="http://nechtoportal.ru/wp-content/images/zdorovie/fatchil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47102"/>
            <a:ext cx="2143125" cy="1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889955" y="1770439"/>
            <a:ext cx="3203469" cy="178219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2464" y="3699030"/>
            <a:ext cx="3132348" cy="167418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5207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89058" y="857250"/>
            <a:ext cx="2165884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Ожирение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88024" y="2031412"/>
            <a:ext cx="3028950" cy="3394472"/>
          </a:xfrm>
        </p:spPr>
        <p:txBody>
          <a:bodyPr/>
          <a:lstStyle/>
          <a:p>
            <a:r>
              <a:rPr lang="ru-RU" sz="1500" b="1" dirty="0">
                <a:solidFill>
                  <a:srgbClr val="002060"/>
                </a:solidFill>
              </a:rPr>
              <a:t>В течение </a:t>
            </a:r>
            <a:r>
              <a:rPr lang="ru-RU" sz="1500" b="1" dirty="0" err="1">
                <a:solidFill>
                  <a:srgbClr val="002060"/>
                </a:solidFill>
              </a:rPr>
              <a:t>пубертата</a:t>
            </a:r>
            <a:r>
              <a:rPr lang="ru-RU" sz="1500" b="1" dirty="0">
                <a:solidFill>
                  <a:srgbClr val="002060"/>
                </a:solidFill>
              </a:rPr>
              <a:t> идет бурное развитие жировой ткани в виде увеличения числа </a:t>
            </a:r>
            <a:r>
              <a:rPr lang="ru-RU" sz="1500" b="1" dirty="0" err="1">
                <a:solidFill>
                  <a:srgbClr val="002060"/>
                </a:solidFill>
              </a:rPr>
              <a:t>адипоцитов</a:t>
            </a:r>
            <a:r>
              <a:rPr lang="ru-RU" sz="1500" b="1" dirty="0">
                <a:solidFill>
                  <a:srgbClr val="002060"/>
                </a:solidFill>
              </a:rPr>
              <a:t> и накопления в них жира. </a:t>
            </a:r>
          </a:p>
          <a:p>
            <a:pPr marL="0" indent="0"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b="1" dirty="0">
                <a:solidFill>
                  <a:srgbClr val="002060"/>
                </a:solidFill>
              </a:rPr>
              <a:t>После окончания </a:t>
            </a:r>
            <a:r>
              <a:rPr lang="ru-RU" sz="1500" b="1" dirty="0" err="1">
                <a:solidFill>
                  <a:srgbClr val="002060"/>
                </a:solidFill>
              </a:rPr>
              <a:t>пубертата</a:t>
            </a:r>
            <a:r>
              <a:rPr lang="ru-RU" sz="1500" b="1" dirty="0">
                <a:solidFill>
                  <a:srgbClr val="002060"/>
                </a:solidFill>
              </a:rPr>
              <a:t> число </a:t>
            </a:r>
            <a:r>
              <a:rPr lang="ru-RU" sz="1500" b="1" dirty="0" err="1">
                <a:solidFill>
                  <a:srgbClr val="002060"/>
                </a:solidFill>
              </a:rPr>
              <a:t>адипоцитов</a:t>
            </a:r>
            <a:r>
              <a:rPr lang="ru-RU" sz="1500" b="1" dirty="0">
                <a:solidFill>
                  <a:srgbClr val="002060"/>
                </a:solidFill>
              </a:rPr>
              <a:t> не увеличивается, но увеличивается их объем за счет накопления в них жира.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6036" y="2024844"/>
            <a:ext cx="2936084" cy="140943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0890" y="3754275"/>
            <a:ext cx="2936084" cy="140943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646" y="1916832"/>
            <a:ext cx="3028950" cy="2045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 rot="548380">
            <a:off x="3384550" y="2843213"/>
            <a:ext cx="2286000" cy="2438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ru-RU">
              <a:latin typeface="Garamond" pitchFamily="18" charset="0"/>
            </a:endParaRP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 rot="548380">
            <a:off x="3635375" y="2060575"/>
            <a:ext cx="2116138" cy="224155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ru-RU">
              <a:latin typeface="Garamond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971550" y="3500438"/>
            <a:ext cx="1066800" cy="914400"/>
            <a:chOff x="816" y="1728"/>
            <a:chExt cx="672" cy="57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16" y="1728"/>
              <a:ext cx="192" cy="192"/>
              <a:chOff x="816" y="1728"/>
              <a:chExt cx="336" cy="336"/>
            </a:xfrm>
          </p:grpSpPr>
          <p:sp>
            <p:nvSpPr>
              <p:cNvPr id="12428" name="Oval 9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9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30" name="Oval 11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960" y="2112"/>
              <a:ext cx="192" cy="192"/>
              <a:chOff x="816" y="1728"/>
              <a:chExt cx="336" cy="336"/>
            </a:xfrm>
          </p:grpSpPr>
          <p:sp>
            <p:nvSpPr>
              <p:cNvPr id="12425" name="Oval 13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6" name="Oval 14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7" name="Oval 15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056" y="1824"/>
              <a:ext cx="192" cy="192"/>
              <a:chOff x="816" y="1728"/>
              <a:chExt cx="336" cy="336"/>
            </a:xfrm>
          </p:grpSpPr>
          <p:sp>
            <p:nvSpPr>
              <p:cNvPr id="12422" name="Oval 17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3" name="Oval 18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4" name="Oval 19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152" y="1920"/>
              <a:ext cx="192" cy="192"/>
              <a:chOff x="816" y="1728"/>
              <a:chExt cx="336" cy="336"/>
            </a:xfrm>
          </p:grpSpPr>
          <p:sp>
            <p:nvSpPr>
              <p:cNvPr id="12419" name="Oval 21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0" name="Oval 22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21" name="Oval 23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816" y="1872"/>
              <a:ext cx="192" cy="192"/>
              <a:chOff x="816" y="1728"/>
              <a:chExt cx="336" cy="336"/>
            </a:xfrm>
          </p:grpSpPr>
          <p:sp>
            <p:nvSpPr>
              <p:cNvPr id="12416" name="Oval 25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7" name="Oval 26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8" name="Oval 27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296" y="2016"/>
              <a:ext cx="192" cy="192"/>
              <a:chOff x="816" y="1728"/>
              <a:chExt cx="336" cy="336"/>
            </a:xfrm>
          </p:grpSpPr>
          <p:sp>
            <p:nvSpPr>
              <p:cNvPr id="12413" name="Oval 29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4" name="Oval 3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5" name="Oval 31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1008" y="1968"/>
              <a:ext cx="192" cy="192"/>
              <a:chOff x="816" y="1728"/>
              <a:chExt cx="336" cy="336"/>
            </a:xfrm>
          </p:grpSpPr>
          <p:sp>
            <p:nvSpPr>
              <p:cNvPr id="12410" name="Oval 33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1" name="Oval 34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12" name="Oval 35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152" y="2112"/>
              <a:ext cx="192" cy="192"/>
              <a:chOff x="816" y="1728"/>
              <a:chExt cx="336" cy="336"/>
            </a:xfrm>
          </p:grpSpPr>
          <p:sp>
            <p:nvSpPr>
              <p:cNvPr id="12407" name="Oval 37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08" name="Oval 38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09" name="Oval 39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864" y="1968"/>
              <a:ext cx="192" cy="192"/>
              <a:chOff x="816" y="1728"/>
              <a:chExt cx="336" cy="336"/>
            </a:xfrm>
          </p:grpSpPr>
          <p:sp>
            <p:nvSpPr>
              <p:cNvPr id="12404" name="Oval 41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05" name="Oval 42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406" name="Oval 43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059113" y="2492375"/>
            <a:ext cx="1901825" cy="2651125"/>
            <a:chOff x="2784" y="1344"/>
            <a:chExt cx="1344" cy="1776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2976" y="1344"/>
              <a:ext cx="384" cy="384"/>
              <a:chOff x="816" y="1728"/>
              <a:chExt cx="336" cy="336"/>
            </a:xfrm>
          </p:grpSpPr>
          <p:sp>
            <p:nvSpPr>
              <p:cNvPr id="12392" name="Oval 4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93" name="Oval 4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94" name="Oval 4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976" y="1344"/>
              <a:ext cx="384" cy="384"/>
              <a:chOff x="816" y="1728"/>
              <a:chExt cx="336" cy="336"/>
            </a:xfrm>
          </p:grpSpPr>
          <p:sp>
            <p:nvSpPr>
              <p:cNvPr id="12389" name="Oval 5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90" name="Oval 5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91" name="Oval 5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024" y="1728"/>
              <a:ext cx="384" cy="384"/>
              <a:chOff x="816" y="1728"/>
              <a:chExt cx="336" cy="336"/>
            </a:xfrm>
          </p:grpSpPr>
          <p:sp>
            <p:nvSpPr>
              <p:cNvPr id="12386" name="Oval 5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7" name="Oval 5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8" name="Oval 5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3024" y="2112"/>
              <a:ext cx="384" cy="384"/>
              <a:chOff x="816" y="1728"/>
              <a:chExt cx="336" cy="336"/>
            </a:xfrm>
          </p:grpSpPr>
          <p:sp>
            <p:nvSpPr>
              <p:cNvPr id="12383" name="Oval 5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4" name="Oval 5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5" name="Oval 6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3600" y="2304"/>
              <a:ext cx="384" cy="384"/>
              <a:chOff x="816" y="1728"/>
              <a:chExt cx="336" cy="336"/>
            </a:xfrm>
          </p:grpSpPr>
          <p:sp>
            <p:nvSpPr>
              <p:cNvPr id="12380" name="Oval 6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1" name="Oval 6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82" name="Oval 6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3744" y="2112"/>
              <a:ext cx="384" cy="384"/>
              <a:chOff x="816" y="1728"/>
              <a:chExt cx="336" cy="336"/>
            </a:xfrm>
          </p:grpSpPr>
          <p:sp>
            <p:nvSpPr>
              <p:cNvPr id="12377" name="Oval 6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8" name="Oval 6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9" name="Oval 6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3072" y="2736"/>
              <a:ext cx="384" cy="384"/>
              <a:chOff x="816" y="1728"/>
              <a:chExt cx="336" cy="336"/>
            </a:xfrm>
          </p:grpSpPr>
          <p:sp>
            <p:nvSpPr>
              <p:cNvPr id="12374" name="Oval 7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5" name="Oval 7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6" name="Oval 7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>
              <a:off x="3456" y="2400"/>
              <a:ext cx="384" cy="384"/>
              <a:chOff x="816" y="1728"/>
              <a:chExt cx="336" cy="336"/>
            </a:xfrm>
          </p:grpSpPr>
          <p:sp>
            <p:nvSpPr>
              <p:cNvPr id="12371" name="Oval 7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2" name="Oval 7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3" name="Oval 7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4" name="Group 77"/>
            <p:cNvGrpSpPr>
              <a:grpSpLocks/>
            </p:cNvGrpSpPr>
            <p:nvPr/>
          </p:nvGrpSpPr>
          <p:grpSpPr bwMode="auto">
            <a:xfrm>
              <a:off x="3408" y="2112"/>
              <a:ext cx="384" cy="384"/>
              <a:chOff x="816" y="1728"/>
              <a:chExt cx="336" cy="336"/>
            </a:xfrm>
          </p:grpSpPr>
          <p:sp>
            <p:nvSpPr>
              <p:cNvPr id="12368" name="Oval 7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9" name="Oval 7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70" name="Oval 8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5" name="Group 81"/>
            <p:cNvGrpSpPr>
              <a:grpSpLocks/>
            </p:cNvGrpSpPr>
            <p:nvPr/>
          </p:nvGrpSpPr>
          <p:grpSpPr bwMode="auto">
            <a:xfrm>
              <a:off x="3072" y="2256"/>
              <a:ext cx="384" cy="384"/>
              <a:chOff x="816" y="1728"/>
              <a:chExt cx="336" cy="336"/>
            </a:xfrm>
          </p:grpSpPr>
          <p:sp>
            <p:nvSpPr>
              <p:cNvPr id="12365" name="Oval 8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6" name="Oval 8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7" name="Oval 8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6" name="Group 85"/>
            <p:cNvGrpSpPr>
              <a:grpSpLocks/>
            </p:cNvGrpSpPr>
            <p:nvPr/>
          </p:nvGrpSpPr>
          <p:grpSpPr bwMode="auto">
            <a:xfrm>
              <a:off x="3264" y="2016"/>
              <a:ext cx="384" cy="384"/>
              <a:chOff x="816" y="1728"/>
              <a:chExt cx="336" cy="336"/>
            </a:xfrm>
          </p:grpSpPr>
          <p:sp>
            <p:nvSpPr>
              <p:cNvPr id="12362" name="Oval 8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3" name="Oval 8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4" name="Oval 8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7" name="Group 89"/>
            <p:cNvGrpSpPr>
              <a:grpSpLocks/>
            </p:cNvGrpSpPr>
            <p:nvPr/>
          </p:nvGrpSpPr>
          <p:grpSpPr bwMode="auto">
            <a:xfrm>
              <a:off x="3264" y="1680"/>
              <a:ext cx="384" cy="384"/>
              <a:chOff x="816" y="1728"/>
              <a:chExt cx="336" cy="336"/>
            </a:xfrm>
          </p:grpSpPr>
          <p:sp>
            <p:nvSpPr>
              <p:cNvPr id="12359" name="Oval 9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0" name="Oval 9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61" name="Oval 9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8" name="Group 93"/>
            <p:cNvGrpSpPr>
              <a:grpSpLocks/>
            </p:cNvGrpSpPr>
            <p:nvPr/>
          </p:nvGrpSpPr>
          <p:grpSpPr bwMode="auto">
            <a:xfrm>
              <a:off x="3744" y="1872"/>
              <a:ext cx="384" cy="384"/>
              <a:chOff x="816" y="1728"/>
              <a:chExt cx="336" cy="336"/>
            </a:xfrm>
          </p:grpSpPr>
          <p:sp>
            <p:nvSpPr>
              <p:cNvPr id="12356" name="Oval 9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7" name="Oval 9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8" name="Oval 9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29" name="Group 97"/>
            <p:cNvGrpSpPr>
              <a:grpSpLocks/>
            </p:cNvGrpSpPr>
            <p:nvPr/>
          </p:nvGrpSpPr>
          <p:grpSpPr bwMode="auto">
            <a:xfrm>
              <a:off x="2784" y="1584"/>
              <a:ext cx="384" cy="384"/>
              <a:chOff x="816" y="1728"/>
              <a:chExt cx="336" cy="336"/>
            </a:xfrm>
          </p:grpSpPr>
          <p:sp>
            <p:nvSpPr>
              <p:cNvPr id="12353" name="Oval 9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4" name="Oval 9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5" name="Oval 10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30" name="Group 101"/>
            <p:cNvGrpSpPr>
              <a:grpSpLocks/>
            </p:cNvGrpSpPr>
            <p:nvPr/>
          </p:nvGrpSpPr>
          <p:grpSpPr bwMode="auto">
            <a:xfrm>
              <a:off x="2832" y="1968"/>
              <a:ext cx="384" cy="384"/>
              <a:chOff x="816" y="1728"/>
              <a:chExt cx="336" cy="336"/>
            </a:xfrm>
          </p:grpSpPr>
          <p:sp>
            <p:nvSpPr>
              <p:cNvPr id="12350" name="Oval 10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1" name="Oval 10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52" name="Oval 10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31" name="Group 105"/>
            <p:cNvGrpSpPr>
              <a:grpSpLocks/>
            </p:cNvGrpSpPr>
            <p:nvPr/>
          </p:nvGrpSpPr>
          <p:grpSpPr bwMode="auto">
            <a:xfrm>
              <a:off x="2880" y="2352"/>
              <a:ext cx="384" cy="384"/>
              <a:chOff x="816" y="1728"/>
              <a:chExt cx="336" cy="336"/>
            </a:xfrm>
          </p:grpSpPr>
          <p:sp>
            <p:nvSpPr>
              <p:cNvPr id="12347" name="Oval 10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8" name="Oval 10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9" name="Oval 10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2323" name="Group 109"/>
            <p:cNvGrpSpPr>
              <a:grpSpLocks/>
            </p:cNvGrpSpPr>
            <p:nvPr/>
          </p:nvGrpSpPr>
          <p:grpSpPr bwMode="auto">
            <a:xfrm>
              <a:off x="3264" y="2592"/>
              <a:ext cx="384" cy="384"/>
              <a:chOff x="816" y="1728"/>
              <a:chExt cx="336" cy="336"/>
            </a:xfrm>
          </p:grpSpPr>
          <p:sp>
            <p:nvSpPr>
              <p:cNvPr id="12344" name="Oval 11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5" name="Oval 11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6" name="Oval 11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  <p:grpSp>
          <p:nvGrpSpPr>
            <p:cNvPr id="12324" name="Group 113"/>
            <p:cNvGrpSpPr>
              <a:grpSpLocks/>
            </p:cNvGrpSpPr>
            <p:nvPr/>
          </p:nvGrpSpPr>
          <p:grpSpPr bwMode="auto">
            <a:xfrm>
              <a:off x="2928" y="2496"/>
              <a:ext cx="384" cy="384"/>
              <a:chOff x="816" y="1728"/>
              <a:chExt cx="336" cy="336"/>
            </a:xfrm>
          </p:grpSpPr>
          <p:sp>
            <p:nvSpPr>
              <p:cNvPr id="12341" name="Oval 11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2" name="Oval 11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  <p:sp>
            <p:nvSpPr>
              <p:cNvPr id="12343" name="Oval 11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ru-RU">
                  <a:latin typeface="Garamond" pitchFamily="18" charset="0"/>
                </a:endParaRPr>
              </a:p>
            </p:txBody>
          </p:sp>
        </p:grpSp>
      </p:grpSp>
      <p:sp>
        <p:nvSpPr>
          <p:cNvPr id="13318" name="Text Box 117"/>
          <p:cNvSpPr txBox="1">
            <a:spLocks noChangeArrowheads="1"/>
          </p:cNvSpPr>
          <p:nvPr/>
        </p:nvSpPr>
        <p:spPr bwMode="auto">
          <a:xfrm>
            <a:off x="468313" y="1327150"/>
            <a:ext cx="1477962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Снижение </a:t>
            </a:r>
            <a:b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физической </a:t>
            </a:r>
            <a:b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активности</a:t>
            </a:r>
            <a:endParaRPr lang="fr-FR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319" name="Text Box 118"/>
          <p:cNvSpPr txBox="1">
            <a:spLocks noChangeArrowheads="1"/>
          </p:cNvSpPr>
          <p:nvPr/>
        </p:nvSpPr>
        <p:spPr bwMode="auto">
          <a:xfrm>
            <a:off x="2424113" y="1465263"/>
            <a:ext cx="1612900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Избыточный </a:t>
            </a:r>
            <a:b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прием пищи</a:t>
            </a:r>
            <a:r>
              <a:rPr lang="fr-FR" b="1" i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3320" name="Text Box 119"/>
          <p:cNvSpPr txBox="1">
            <a:spLocks noChangeArrowheads="1"/>
          </p:cNvSpPr>
          <p:nvPr/>
        </p:nvSpPr>
        <p:spPr bwMode="auto">
          <a:xfrm>
            <a:off x="107950" y="2406650"/>
            <a:ext cx="1625600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Генетические </a:t>
            </a:r>
            <a:b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факторы</a:t>
            </a:r>
            <a:endParaRPr lang="fr-FR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9144" name="Oval 120"/>
          <p:cNvSpPr>
            <a:spLocks noChangeArrowheads="1"/>
          </p:cNvSpPr>
          <p:nvPr/>
        </p:nvSpPr>
        <p:spPr bwMode="auto">
          <a:xfrm rot="-700585">
            <a:off x="93663" y="4586288"/>
            <a:ext cx="2760662" cy="1370012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АБДОМИНАЛЬНОЕ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</a:br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ОЖИРЕНИЕ</a:t>
            </a:r>
            <a:endParaRPr lang="fr-FR" sz="22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22" name="AutoShape 121"/>
          <p:cNvSpPr>
            <a:spLocks noChangeArrowheads="1"/>
          </p:cNvSpPr>
          <p:nvPr/>
        </p:nvSpPr>
        <p:spPr bwMode="auto">
          <a:xfrm>
            <a:off x="2195513" y="3789363"/>
            <a:ext cx="838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299" name="Text Box 125"/>
          <p:cNvSpPr txBox="1">
            <a:spLocks noChangeArrowheads="1"/>
          </p:cNvSpPr>
          <p:nvPr/>
        </p:nvSpPr>
        <p:spPr bwMode="auto">
          <a:xfrm>
            <a:off x="4716463" y="4076700"/>
            <a:ext cx="229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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</a:rPr>
              <a:t>адипонектин</a:t>
            </a:r>
            <a:endParaRPr lang="fr-FR" alt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00" name="Text Box 126"/>
          <p:cNvSpPr txBox="1">
            <a:spLocks noChangeArrowheads="1"/>
          </p:cNvSpPr>
          <p:nvPr/>
        </p:nvSpPr>
        <p:spPr bwMode="auto">
          <a:xfrm>
            <a:off x="4211638" y="4581525"/>
            <a:ext cx="161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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лептин</a:t>
            </a:r>
            <a:endParaRPr lang="fr-FR" alt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01" name="Text Box 127"/>
          <p:cNvSpPr txBox="1">
            <a:spLocks noChangeArrowheads="1"/>
          </p:cNvSpPr>
          <p:nvPr/>
        </p:nvSpPr>
        <p:spPr bwMode="auto">
          <a:xfrm>
            <a:off x="4211638" y="2276475"/>
            <a:ext cx="116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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ИЛ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2302" name="Text Box 128"/>
          <p:cNvSpPr txBox="1">
            <a:spLocks noChangeArrowheads="1"/>
          </p:cNvSpPr>
          <p:nvPr/>
        </p:nvSpPr>
        <p:spPr bwMode="auto">
          <a:xfrm>
            <a:off x="4284663" y="2708275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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ФНО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</a:t>
            </a:r>
            <a:endParaRPr lang="fr-FR" alt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03" name="Text Box 129"/>
          <p:cNvSpPr txBox="1">
            <a:spLocks noChangeArrowheads="1"/>
          </p:cNvSpPr>
          <p:nvPr/>
        </p:nvSpPr>
        <p:spPr bwMode="auto">
          <a:xfrm>
            <a:off x="6651625" y="1628775"/>
            <a:ext cx="2263775" cy="15700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субстрат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рецептора 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инсулина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(IRS-1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и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IRS-2)</a:t>
            </a:r>
            <a:endParaRPr lang="fr-FR" alt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28" name="AutoShape 130"/>
          <p:cNvSpPr>
            <a:spLocks noChangeArrowheads="1"/>
          </p:cNvSpPr>
          <p:nvPr/>
        </p:nvSpPr>
        <p:spPr bwMode="auto">
          <a:xfrm rot="8610517">
            <a:off x="2411413" y="4437063"/>
            <a:ext cx="792162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9" name="Text Box 131"/>
          <p:cNvSpPr txBox="1">
            <a:spLocks noChangeArrowheads="1"/>
          </p:cNvSpPr>
          <p:nvPr/>
        </p:nvSpPr>
        <p:spPr bwMode="auto">
          <a:xfrm>
            <a:off x="179388" y="6043613"/>
            <a:ext cx="2654300" cy="49371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</a:t>
            </a:r>
            <a:r>
              <a:rPr lang="fr-FR" sz="26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+mn-lt"/>
                <a:cs typeface="+mn-cs"/>
              </a:rPr>
              <a:t>СЖК в крови</a:t>
            </a:r>
            <a:endParaRPr lang="fr-FR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306" name="Text Box 132"/>
          <p:cNvSpPr txBox="1">
            <a:spLocks noChangeArrowheads="1"/>
          </p:cNvSpPr>
          <p:nvPr/>
        </p:nvSpPr>
        <p:spPr bwMode="auto">
          <a:xfrm>
            <a:off x="4932363" y="3141663"/>
            <a:ext cx="2233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</a:t>
            </a:r>
            <a:r>
              <a:rPr lang="fr-FR" alt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различные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цитокины</a:t>
            </a:r>
            <a:endParaRPr lang="fr-FR" alt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31" name="Line 133"/>
          <p:cNvSpPr>
            <a:spLocks noChangeShapeType="1"/>
          </p:cNvSpPr>
          <p:nvPr/>
        </p:nvSpPr>
        <p:spPr bwMode="auto">
          <a:xfrm>
            <a:off x="7092950" y="1700213"/>
            <a:ext cx="1354138" cy="1431925"/>
          </a:xfrm>
          <a:prstGeom prst="lin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32" name="Line 134"/>
          <p:cNvSpPr>
            <a:spLocks noChangeShapeType="1"/>
          </p:cNvSpPr>
          <p:nvPr/>
        </p:nvSpPr>
        <p:spPr bwMode="auto">
          <a:xfrm flipH="1">
            <a:off x="7092950" y="1700213"/>
            <a:ext cx="1439863" cy="1435100"/>
          </a:xfrm>
          <a:prstGeom prst="lin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33" name="AutoShape 135"/>
          <p:cNvSpPr>
            <a:spLocks noChangeArrowheads="1"/>
          </p:cNvSpPr>
          <p:nvPr/>
        </p:nvSpPr>
        <p:spPr bwMode="auto">
          <a:xfrm rot="5400000">
            <a:off x="7327107" y="3553619"/>
            <a:ext cx="919162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34" name="AutoShape 136"/>
          <p:cNvSpPr>
            <a:spLocks noChangeArrowheads="1"/>
          </p:cNvSpPr>
          <p:nvPr/>
        </p:nvSpPr>
        <p:spPr bwMode="auto">
          <a:xfrm rot="11523">
            <a:off x="2987675" y="5661025"/>
            <a:ext cx="3286125" cy="377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 altLang="ru-RU" b="1" dirty="0"/>
          </a:p>
        </p:txBody>
      </p:sp>
      <p:sp>
        <p:nvSpPr>
          <p:cNvPr id="12311" name="AutoShape 137"/>
          <p:cNvSpPr>
            <a:spLocks noChangeArrowheads="1"/>
          </p:cNvSpPr>
          <p:nvPr/>
        </p:nvSpPr>
        <p:spPr bwMode="auto">
          <a:xfrm rot="658684">
            <a:off x="6086475" y="3962400"/>
            <a:ext cx="3057525" cy="2895600"/>
          </a:xfrm>
          <a:prstGeom prst="irregularSeal2">
            <a:avLst/>
          </a:prstGeom>
          <a:gradFill rotWithShape="0">
            <a:gsLst>
              <a:gs pos="0">
                <a:srgbClr val="FF00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ru-RU" sz="2400">
              <a:latin typeface="Times New Roman" pitchFamily="18" charset="0"/>
            </a:endParaRPr>
          </a:p>
        </p:txBody>
      </p:sp>
      <p:sp>
        <p:nvSpPr>
          <p:cNvPr id="12312" name="WordArt 138"/>
          <p:cNvSpPr>
            <a:spLocks noChangeArrowheads="1" noChangeShapeType="1" noTextEdit="1"/>
          </p:cNvSpPr>
          <p:nvPr/>
        </p:nvSpPr>
        <p:spPr bwMode="auto">
          <a:xfrm rot="658684">
            <a:off x="6335713" y="4970463"/>
            <a:ext cx="2306637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Резистентность </a:t>
            </a:r>
          </a:p>
          <a:p>
            <a:r>
              <a:rPr lang="ru-RU" sz="3200" b="1" kern="1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 инсулину</a:t>
            </a:r>
          </a:p>
        </p:txBody>
      </p:sp>
      <p:sp>
        <p:nvSpPr>
          <p:cNvPr id="12313" name="AutoShape 139"/>
          <p:cNvSpPr>
            <a:spLocks noChangeArrowheads="1"/>
          </p:cNvSpPr>
          <p:nvPr/>
        </p:nvSpPr>
        <p:spPr bwMode="auto">
          <a:xfrm>
            <a:off x="6084888" y="24209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ru-RU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314" name="WordArt 140"/>
          <p:cNvSpPr>
            <a:spLocks noChangeArrowheads="1" noChangeShapeType="1" noTextEdit="1"/>
          </p:cNvSpPr>
          <p:nvPr/>
        </p:nvSpPr>
        <p:spPr bwMode="auto">
          <a:xfrm rot="-477047">
            <a:off x="3505200" y="4946650"/>
            <a:ext cx="1906588" cy="5715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95153"/>
              </a:avLst>
            </a:prstTxWarp>
          </a:bodyPr>
          <a:lstStyle/>
          <a:p>
            <a:r>
              <a:rPr lang="ru-RU" sz="1600" kern="10" dirty="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Гормоны</a:t>
            </a:r>
          </a:p>
        </p:txBody>
      </p:sp>
      <p:sp>
        <p:nvSpPr>
          <p:cNvPr id="12315" name="Rectangle 141"/>
          <p:cNvSpPr>
            <a:spLocks noChangeArrowheads="1"/>
          </p:cNvSpPr>
          <p:nvPr/>
        </p:nvSpPr>
        <p:spPr bwMode="auto">
          <a:xfrm>
            <a:off x="3429000" y="255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ru-RU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316" name="Text Box 142"/>
          <p:cNvSpPr txBox="1">
            <a:spLocks noChangeArrowheads="1"/>
          </p:cNvSpPr>
          <p:nvPr/>
        </p:nvSpPr>
        <p:spPr bwMode="auto">
          <a:xfrm>
            <a:off x="746125" y="163513"/>
            <a:ext cx="184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ru-RU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fr-FR" altLang="ru-RU">
              <a:latin typeface="Garamond" pitchFamily="18" charset="0"/>
            </a:endParaRPr>
          </a:p>
        </p:txBody>
      </p:sp>
      <p:sp>
        <p:nvSpPr>
          <p:cNvPr id="12318" name="Text Box 144"/>
          <p:cNvSpPr txBox="1">
            <a:spLocks noChangeArrowheads="1"/>
          </p:cNvSpPr>
          <p:nvPr/>
        </p:nvSpPr>
        <p:spPr bwMode="auto">
          <a:xfrm>
            <a:off x="4362450" y="1296988"/>
            <a:ext cx="1951038" cy="492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FF0000"/>
                </a:solidFill>
                <a:latin typeface="Times New Roman" pitchFamily="18" charset="0"/>
              </a:rPr>
              <a:t>Воспаление</a:t>
            </a:r>
            <a:endParaRPr lang="fr-FR" altLang="ru-RU" sz="2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19" name="Line 123"/>
          <p:cNvSpPr>
            <a:spLocks noChangeShapeType="1"/>
          </p:cNvSpPr>
          <p:nvPr/>
        </p:nvSpPr>
        <p:spPr bwMode="auto">
          <a:xfrm>
            <a:off x="1835150" y="2420938"/>
            <a:ext cx="53975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0" name="Line 122"/>
          <p:cNvSpPr>
            <a:spLocks noChangeShapeType="1"/>
          </p:cNvSpPr>
          <p:nvPr/>
        </p:nvSpPr>
        <p:spPr bwMode="auto">
          <a:xfrm>
            <a:off x="1766888" y="2982913"/>
            <a:ext cx="574675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1" name="Line 124"/>
          <p:cNvSpPr>
            <a:spLocks noChangeShapeType="1"/>
          </p:cNvSpPr>
          <p:nvPr/>
        </p:nvSpPr>
        <p:spPr bwMode="auto">
          <a:xfrm flipH="1">
            <a:off x="2555875" y="2349500"/>
            <a:ext cx="361950" cy="7207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2" name="Text Box 149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</a:rPr>
              <a:t>Кобалава Ж.Д. Современные проблемы артериальной гипертонии. Метаболический синдром; современные представления. </a:t>
            </a:r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  <a:hlinkClick r:id="rId3"/>
              </a:rPr>
              <a:t>http://www.cardiosite.ru/articles/article.aspx</a:t>
            </a:r>
            <a:r>
              <a:rPr lang="ru-RU" altLang="ru-RU" sz="1000">
                <a:solidFill>
                  <a:srgbClr val="002060"/>
                </a:solidFill>
                <a:latin typeface="Times New Roman" pitchFamily="18" charset="0"/>
              </a:rPr>
              <a:t>. ARTICLEID=1379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5246" y="3258184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1103" y="3750519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6669" y="3113722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3376518" y="4113356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3163049" y="3410584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3850690" y="4360218"/>
            <a:ext cx="6335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 b="1" dirty="0"/>
              <a:t>TLR</a:t>
            </a:r>
            <a:endParaRPr lang="ru-RU" altLang="ru-RU" b="1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2123728" y="404664"/>
            <a:ext cx="5162760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dirty="0" err="1">
                <a:solidFill>
                  <a:srgbClr val="FF0000"/>
                </a:solidFill>
              </a:rPr>
              <a:t>Олиго-аменорея</a:t>
            </a:r>
            <a:r>
              <a:rPr lang="ru-RU" altLang="ru-RU" sz="2800" b="1" dirty="0">
                <a:solidFill>
                  <a:srgbClr val="FF0000"/>
                </a:solidFill>
              </a:rPr>
              <a:t> при ожирении</a:t>
            </a:r>
          </a:p>
        </p:txBody>
      </p:sp>
    </p:spTree>
    <p:extLst>
      <p:ext uri="{BB962C8B-B14F-4D97-AF65-F5344CB8AC3E}">
        <p14:creationId xmlns:p14="http://schemas.microsoft.com/office/powerpoint/2010/main" val="5126559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>
            <a:spLocks/>
          </p:cNvSpPr>
          <p:nvPr/>
        </p:nvSpPr>
        <p:spPr>
          <a:xfrm>
            <a:off x="375455" y="1198326"/>
            <a:ext cx="5416566" cy="4628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Ожирение сопряжено с психопатологическими, преимущественно, аффективными нарушениями, которые могут развиваться вследствие ожирения или предшествовать ему, способствуя избыточному набору веса.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Высокая частота ДЕПРЕССИЙ у подростков является одним из самых существенных психиатрических рисков суицидального поведения, а СУИЦИД как причина смерти находится на третьем месте (ВОЗ, 2014). </a:t>
            </a:r>
          </a:p>
          <a:p>
            <a:pPr marL="0" lvl="0" indent="0">
              <a:lnSpc>
                <a:spcPct val="120000"/>
              </a:lnSpc>
              <a:buNone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22069"/>
            <a:ext cx="49685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Проблема ожирения:</a:t>
            </a:r>
          </a:p>
        </p:txBody>
      </p:sp>
      <p:pic>
        <p:nvPicPr>
          <p:cNvPr id="14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718674" cy="7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841776" y="5980837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</a:rPr>
              <a:t>Zimmet</a:t>
            </a:r>
            <a:r>
              <a:rPr lang="ru-RU" sz="1600" b="1" dirty="0">
                <a:solidFill>
                  <a:srgbClr val="002060"/>
                </a:solidFill>
              </a:rPr>
              <a:t> P. 2011,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Павловская Е.В. и </a:t>
            </a:r>
            <a:r>
              <a:rPr lang="ru-RU" sz="1600" b="1" dirty="0" err="1">
                <a:solidFill>
                  <a:srgbClr val="002060"/>
                </a:solidFill>
              </a:rPr>
              <a:t>соавт</a:t>
            </a:r>
            <a:r>
              <a:rPr lang="ru-RU" sz="1600" b="1" dirty="0">
                <a:solidFill>
                  <a:srgbClr val="002060"/>
                </a:solidFill>
              </a:rPr>
              <a:t>., 2013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92" b="89924" l="6179" r="89907">
                        <a14:foregroundMark x1="26571" y1="13783" x2="34089" y2="1378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12776"/>
            <a:ext cx="976199" cy="10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89" y="2060848"/>
            <a:ext cx="3816424" cy="23488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315938"/>
            <a:ext cx="2031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Реализация </a:t>
            </a:r>
          </a:p>
          <a:p>
            <a:r>
              <a:rPr lang="ru-RU" b="1" dirty="0">
                <a:solidFill>
                  <a:srgbClr val="FF0000"/>
                </a:solidFill>
              </a:rPr>
              <a:t>стресс-реакции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8863" y="5192833"/>
            <a:ext cx="28796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Активация </a:t>
            </a:r>
          </a:p>
          <a:p>
            <a:pPr algn="ctr"/>
            <a:r>
              <a:rPr lang="ru-RU" b="1" dirty="0"/>
              <a:t>стресс-лимитирующих </a:t>
            </a:r>
          </a:p>
          <a:p>
            <a:pPr algn="ctr"/>
            <a:r>
              <a:rPr lang="ru-RU" b="1" dirty="0"/>
              <a:t>систем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88863" y="5174344"/>
            <a:ext cx="287969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1" y="248922"/>
            <a:ext cx="1907895" cy="780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6786087" y="1350480"/>
            <a:ext cx="936104" cy="484632"/>
          </a:xfrm>
          <a:prstGeom prst="rightArrow">
            <a:avLst/>
          </a:prstGeom>
          <a:solidFill>
            <a:srgbClr val="EC560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70548" y="4409728"/>
            <a:ext cx="484632" cy="783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6227" y="47869"/>
            <a:ext cx="4234069" cy="914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Активация </a:t>
            </a:r>
            <a:r>
              <a:rPr lang="ru-RU" b="1" dirty="0" err="1"/>
              <a:t>норадренергических</a:t>
            </a:r>
            <a:r>
              <a:rPr lang="ru-RU" b="1" dirty="0"/>
              <a:t> рецепторов в ЦНС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569980"/>
            <a:ext cx="140506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β</a:t>
            </a:r>
            <a:r>
              <a:rPr lang="ru-RU" sz="1600" b="1" dirty="0"/>
              <a:t>-</a:t>
            </a:r>
            <a:r>
              <a:rPr lang="ru-RU" sz="1600" b="1" dirty="0" err="1"/>
              <a:t>эндорфины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241223"/>
            <a:ext cx="91440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</a:t>
            </a:r>
            <a:r>
              <a:rPr lang="en-US" b="1" dirty="0" err="1"/>
              <a:t>Prol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7815" y="3232556"/>
            <a:ext cx="1584176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Аменорея </a:t>
            </a:r>
            <a:r>
              <a:rPr lang="ru-RU" b="1" dirty="0" err="1"/>
              <a:t>ановуляция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232556"/>
            <a:ext cx="1368152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Нарушение секреции ЛГ и ФСГ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3201" y="1247308"/>
            <a:ext cx="108012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АКТГ кортизол</a:t>
            </a:r>
          </a:p>
          <a:p>
            <a:pPr algn="ctr"/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6227" y="1231273"/>
            <a:ext cx="91440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КРГ</a:t>
            </a:r>
            <a:r>
              <a:rPr lang="ru-RU" sz="16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232556"/>
            <a:ext cx="1224136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Нарушение секреции </a:t>
            </a:r>
            <a:r>
              <a:rPr lang="ru-RU" b="1" dirty="0" err="1"/>
              <a:t>ГнРГ</a:t>
            </a:r>
            <a:r>
              <a:rPr lang="ru-RU" b="1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5540892"/>
            <a:ext cx="1584176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цитокины, </a:t>
            </a:r>
            <a:r>
              <a:rPr lang="en-US" sz="1400" b="1" dirty="0"/>
              <a:t>NO</a:t>
            </a:r>
            <a:r>
              <a:rPr lang="ru-RU" sz="1400" b="1" dirty="0"/>
              <a:t> в </a:t>
            </a:r>
            <a:r>
              <a:rPr lang="ru-RU" sz="1400" b="1" dirty="0" err="1"/>
              <a:t>цнс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49624" y="556998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ГАМК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395536" y="1512878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070359" y="1322563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779912" y="1583712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63036" y="5654498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107637" y="5670079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779912" y="6027180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1560" y="2169562"/>
            <a:ext cx="0" cy="1030308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 flipH="1">
            <a:off x="2375756" y="2161708"/>
            <a:ext cx="8328" cy="1070848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112434" y="2721857"/>
            <a:ext cx="0" cy="547840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864024" y="2721857"/>
            <a:ext cx="0" cy="49327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6" idx="2"/>
          </p:cNvCxnSpPr>
          <p:nvPr/>
        </p:nvCxnSpPr>
        <p:spPr>
          <a:xfrm flipV="1">
            <a:off x="707321" y="4146956"/>
            <a:ext cx="12251" cy="13939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267744" y="4156317"/>
            <a:ext cx="12251" cy="13939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endCxn id="11" idx="2"/>
          </p:cNvCxnSpPr>
          <p:nvPr/>
        </p:nvCxnSpPr>
        <p:spPr>
          <a:xfrm flipV="1">
            <a:off x="1133980" y="2155623"/>
            <a:ext cx="2959116" cy="566234"/>
          </a:xfrm>
          <a:prstGeom prst="bentConnector2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971600" y="5013176"/>
            <a:ext cx="3168352" cy="3279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139952" y="5341085"/>
            <a:ext cx="0" cy="209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971600" y="4156318"/>
            <a:ext cx="0" cy="856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1333464" y="3712184"/>
            <a:ext cx="3582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3059832" y="3714887"/>
            <a:ext cx="358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15" idx="3"/>
            <a:endCxn id="14" idx="1"/>
          </p:cNvCxnSpPr>
          <p:nvPr/>
        </p:nvCxnSpPr>
        <p:spPr>
          <a:xfrm>
            <a:off x="1230627" y="1688473"/>
            <a:ext cx="662574" cy="16035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8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11511" y="178698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Типы нарушения пищевого поведения:</a:t>
            </a:r>
          </a:p>
          <a:p>
            <a:pPr algn="ctr"/>
            <a:endParaRPr lang="ru-RU" sz="2400" b="1" dirty="0">
              <a:solidFill>
                <a:srgbClr val="00B0F0"/>
              </a:solidFill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311203" y="3291262"/>
            <a:ext cx="6393146" cy="731774"/>
            <a:chOff x="1104" y="1036"/>
            <a:chExt cx="6851" cy="1264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1104" y="1036"/>
              <a:ext cx="6851" cy="12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10" name="AutoShape 33"/>
            <p:cNvSpPr>
              <a:spLocks noChangeArrowheads="1"/>
            </p:cNvSpPr>
            <p:nvPr/>
          </p:nvSpPr>
          <p:spPr bwMode="gray">
            <a:xfrm>
              <a:off x="1203" y="1316"/>
              <a:ext cx="675" cy="629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gray">
            <a:xfrm>
              <a:off x="1374" y="1311"/>
              <a:ext cx="335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ru-RU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gray">
            <a:xfrm>
              <a:off x="1981" y="1458"/>
              <a:ext cx="257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 err="1">
                  <a:solidFill>
                    <a:srgbClr val="002060"/>
                  </a:solidFill>
                  <a:latin typeface="Arial" pitchFamily="34" charset="0"/>
                </a:rPr>
                <a:t>экстернальное</a:t>
              </a:r>
              <a:endParaRPr lang="ru-RU" altLang="ru-RU" sz="15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1325901" y="4227351"/>
            <a:ext cx="6378447" cy="657710"/>
            <a:chOff x="1104" y="3029"/>
            <a:chExt cx="6834" cy="823"/>
          </a:xfrm>
        </p:grpSpPr>
        <p:sp>
          <p:nvSpPr>
            <p:cNvPr id="22" name="AutoShape 42"/>
            <p:cNvSpPr>
              <a:spLocks noChangeArrowheads="1"/>
            </p:cNvSpPr>
            <p:nvPr/>
          </p:nvSpPr>
          <p:spPr bwMode="gray">
            <a:xfrm>
              <a:off x="1104" y="3029"/>
              <a:ext cx="683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gray">
            <a:xfrm>
              <a:off x="1201" y="3189"/>
              <a:ext cx="675" cy="46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gray">
            <a:xfrm>
              <a:off x="1383" y="3195"/>
              <a:ext cx="335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gray">
            <a:xfrm>
              <a:off x="1628" y="3224"/>
              <a:ext cx="26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>
                  <a:solidFill>
                    <a:srgbClr val="002060"/>
                  </a:solidFill>
                  <a:latin typeface="Arial" pitchFamily="34" charset="0"/>
                </a:rPr>
                <a:t>ограничительное</a:t>
              </a:r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1361352" y="5071357"/>
            <a:ext cx="2220435" cy="422318"/>
            <a:chOff x="1104" y="3029"/>
            <a:chExt cx="2568" cy="823"/>
          </a:xfrm>
        </p:grpSpPr>
        <p:sp>
          <p:nvSpPr>
            <p:cNvPr id="28" name="AutoShape 42"/>
            <p:cNvSpPr>
              <a:spLocks noChangeArrowheads="1"/>
            </p:cNvSpPr>
            <p:nvPr/>
          </p:nvSpPr>
          <p:spPr bwMode="gray">
            <a:xfrm>
              <a:off x="1104" y="3029"/>
              <a:ext cx="2443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9" name="AutoShape 43"/>
            <p:cNvSpPr>
              <a:spLocks noChangeArrowheads="1"/>
            </p:cNvSpPr>
            <p:nvPr/>
          </p:nvSpPr>
          <p:spPr bwMode="gray">
            <a:xfrm>
              <a:off x="1181" y="3105"/>
              <a:ext cx="700" cy="673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 dirty="0">
                <a:latin typeface="Arial" pitchFamily="34" charset="0"/>
              </a:endParaRP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gray">
            <a:xfrm>
              <a:off x="1343" y="3109"/>
              <a:ext cx="36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gray">
            <a:xfrm>
              <a:off x="2031" y="3161"/>
              <a:ext cx="1641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>
                  <a:solidFill>
                    <a:srgbClr val="002060"/>
                  </a:solidFill>
                  <a:latin typeface="Arial" pitchFamily="34" charset="0"/>
                </a:rPr>
                <a:t>смешанное</a:t>
              </a:r>
            </a:p>
          </p:txBody>
        </p:sp>
      </p:grpSp>
      <p:sp>
        <p:nvSpPr>
          <p:cNvPr id="47" name="Text Box 41"/>
          <p:cNvSpPr txBox="1">
            <a:spLocks noChangeArrowheads="1"/>
          </p:cNvSpPr>
          <p:nvPr/>
        </p:nvSpPr>
        <p:spPr bwMode="gray">
          <a:xfrm>
            <a:off x="3673441" y="4268018"/>
            <a:ext cx="3863411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rgbClr val="002060"/>
                </a:solidFill>
                <a:latin typeface="Arial" pitchFamily="34" charset="0"/>
              </a:rPr>
              <a:t>избыточные пищевые самоограничения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Arial" pitchFamily="34" charset="0"/>
              </a:rPr>
              <a:t>   бессистемные слишком строгие диеты, 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Arial" pitchFamily="34" charset="0"/>
              </a:rPr>
              <a:t>сменяющиеся «срывами» и эпизодами переедания. 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gray">
          <a:xfrm>
            <a:off x="3331516" y="3279499"/>
            <a:ext cx="4169483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rgbClr val="002060"/>
                </a:solidFill>
                <a:latin typeface="Arial" pitchFamily="34" charset="0"/>
              </a:rPr>
              <a:t>повышенная реакция на внешние стимулы 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</a:rPr>
              <a:t>(накрытый стол, принимающий пищу человек).</a:t>
            </a:r>
            <a:endParaRPr lang="en-US" altLang="ru-RU" sz="900" b="1" dirty="0">
              <a:solidFill>
                <a:srgbClr val="002060"/>
              </a:solidFill>
              <a:latin typeface="Arial" pitchFamily="34" charset="0"/>
            </a:endParaRPr>
          </a:p>
          <a:p>
            <a:pPr marL="128588" indent="-128588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rgbClr val="002060"/>
                </a:solidFill>
                <a:latin typeface="Arial" pitchFamily="34" charset="0"/>
              </a:rPr>
              <a:t> прием пищи всегда, когда она доступна, даже в отсутствие голода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9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1311202" y="2511939"/>
            <a:ext cx="6393146" cy="464043"/>
            <a:chOff x="1104" y="2109"/>
            <a:chExt cx="5252" cy="823"/>
          </a:xfrm>
        </p:grpSpPr>
        <p:sp>
          <p:nvSpPr>
            <p:cNvPr id="85" name="AutoShape 37"/>
            <p:cNvSpPr>
              <a:spLocks noChangeArrowheads="1"/>
            </p:cNvSpPr>
            <p:nvPr/>
          </p:nvSpPr>
          <p:spPr bwMode="gray">
            <a:xfrm>
              <a:off x="1104" y="2109"/>
              <a:ext cx="5252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86" name="AutoShape 38"/>
            <p:cNvSpPr>
              <a:spLocks noChangeArrowheads="1"/>
            </p:cNvSpPr>
            <p:nvPr/>
          </p:nvSpPr>
          <p:spPr bwMode="gray">
            <a:xfrm>
              <a:off x="1200" y="2171"/>
              <a:ext cx="497" cy="673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gray">
            <a:xfrm>
              <a:off x="1321" y="2179"/>
              <a:ext cx="257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ru-RU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gray">
            <a:xfrm>
              <a:off x="1776" y="2258"/>
              <a:ext cx="2748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 err="1">
                  <a:solidFill>
                    <a:srgbClr val="002060"/>
                  </a:solidFill>
                  <a:latin typeface="Arial" pitchFamily="34" charset="0"/>
                </a:rPr>
                <a:t>эмоциогенное</a:t>
              </a:r>
              <a:r>
                <a:rPr lang="ru-RU" altLang="ru-RU" sz="15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93" name="Text Box 41"/>
          <p:cNvSpPr txBox="1">
            <a:spLocks noChangeArrowheads="1"/>
          </p:cNvSpPr>
          <p:nvPr/>
        </p:nvSpPr>
        <p:spPr bwMode="gray">
          <a:xfrm>
            <a:off x="3664597" y="2483086"/>
            <a:ext cx="4281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975" b="1" dirty="0">
                <a:solidFill>
                  <a:srgbClr val="002060"/>
                </a:solidFill>
                <a:latin typeface="Arial" pitchFamily="34" charset="0"/>
              </a:rPr>
              <a:t>Стимулом к приему пищи становится не голод, а 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ru-RU" altLang="ru-RU" sz="975" b="1" dirty="0">
                <a:solidFill>
                  <a:srgbClr val="002060"/>
                </a:solidFill>
                <a:latin typeface="Arial" pitchFamily="34" charset="0"/>
              </a:rPr>
              <a:t>эмоциональный дискомфорт (тревожность, 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ru-RU" altLang="ru-RU" sz="975" b="1" dirty="0">
                <a:solidFill>
                  <a:srgbClr val="002060"/>
                </a:solidFill>
                <a:latin typeface="Arial" pitchFamily="34" charset="0"/>
              </a:rPr>
              <a:t>раздражительность, плохое настроение, чувство одиночества)</a:t>
            </a:r>
          </a:p>
        </p:txBody>
      </p:sp>
    </p:spTree>
    <p:extLst>
      <p:ext uri="{BB962C8B-B14F-4D97-AF65-F5344CB8AC3E}">
        <p14:creationId xmlns:p14="http://schemas.microsoft.com/office/powerpoint/2010/main" val="8143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F411-F3BA-483D-A60A-9C36E334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75" y="218391"/>
            <a:ext cx="8339084" cy="65469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У женщин с функциональными НМЦ в 1,5 раза чаще встречаются депрессивные состояния</a:t>
            </a:r>
            <a:endParaRPr lang="ru-RU" kern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998A-645A-4C17-B0B9-329D2E40F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3AFE-A175-403E-9946-6239AE14BB68}" type="slidenum">
              <a:rPr lang="en-GB" smtClean="0">
                <a:solidFill>
                  <a:prstClr val="white"/>
                </a:solidFill>
              </a:rPr>
              <a:pPr/>
              <a:t>29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B330B2-FCED-4377-81F9-4D21BD7FD723}"/>
              </a:ext>
            </a:extLst>
          </p:cNvPr>
          <p:cNvSpPr/>
          <p:nvPr/>
        </p:nvSpPr>
        <p:spPr bwMode="auto">
          <a:xfrm>
            <a:off x="-1" y="5721346"/>
            <a:ext cx="2030681" cy="6887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CA2CD-7A95-4687-954D-1CF367A1BF90}"/>
              </a:ext>
            </a:extLst>
          </p:cNvPr>
          <p:cNvSpPr txBox="1"/>
          <p:nvPr/>
        </p:nvSpPr>
        <p:spPr>
          <a:xfrm>
            <a:off x="154823" y="6144395"/>
            <a:ext cx="88343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/>
              <a:t>НМЦ – нарушения менструального цикла</a:t>
            </a:r>
          </a:p>
          <a:p>
            <a:pPr algn="just"/>
            <a:r>
              <a:rPr lang="ru-RU" sz="1050" dirty="0" err="1"/>
              <a:t>Сметник</a:t>
            </a:r>
            <a:r>
              <a:rPr lang="ru-RU" sz="1050" dirty="0"/>
              <a:t> В.П. </a:t>
            </a:r>
            <a:r>
              <a:rPr lang="ru-RU" sz="1050" dirty="0" err="1"/>
              <a:t>Тумилович</a:t>
            </a:r>
            <a:r>
              <a:rPr lang="ru-RU" sz="1050" dirty="0"/>
              <a:t> Л.Г. Неоперативная гинекология: руководство для врачей. 3-е изд., </a:t>
            </a:r>
            <a:r>
              <a:rPr lang="ru-RU" sz="1050" dirty="0" err="1"/>
              <a:t>перераб</a:t>
            </a:r>
            <a:r>
              <a:rPr lang="ru-RU" sz="1050" dirty="0"/>
              <a:t>. И доп. Медицинское информационное </a:t>
            </a:r>
            <a:r>
              <a:rPr lang="ru-RU" sz="1050" dirty="0" err="1"/>
              <a:t>агенство</a:t>
            </a:r>
            <a:r>
              <a:rPr lang="ru-RU" sz="1050" dirty="0"/>
              <a:t>, 2007, 632 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721626-CAAE-461E-BC5A-D777F834A2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870" y="969819"/>
            <a:ext cx="1560513" cy="18641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7371E4-8161-4B87-9E9D-F144F196B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4538" t="-5745" b="-1"/>
          <a:stretch/>
        </p:blipFill>
        <p:spPr>
          <a:xfrm>
            <a:off x="3266224" y="1553603"/>
            <a:ext cx="391744" cy="654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25FBD7-B2E3-4CF3-9AB7-5876C6D46A9B}"/>
              </a:ext>
            </a:extLst>
          </p:cNvPr>
          <p:cNvSpPr txBox="1"/>
          <p:nvPr/>
        </p:nvSpPr>
        <p:spPr>
          <a:xfrm>
            <a:off x="457675" y="1563936"/>
            <a:ext cx="2631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переутомление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BA975-AA8E-45C4-815A-826EC30047D6}"/>
              </a:ext>
            </a:extLst>
          </p:cNvPr>
          <p:cNvSpPr txBox="1"/>
          <p:nvPr/>
        </p:nvSpPr>
        <p:spPr>
          <a:xfrm>
            <a:off x="6093835" y="1445622"/>
            <a:ext cx="289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эмоциональный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стресс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D1AD99-6E0F-4F7D-8391-B41EA7FB90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4538" t="-5745" b="-1"/>
          <a:stretch/>
        </p:blipFill>
        <p:spPr>
          <a:xfrm rot="10800000">
            <a:off x="5460286" y="1498200"/>
            <a:ext cx="391744" cy="65469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F75BFD9-A100-424E-B4C7-04658FB82DE6}"/>
              </a:ext>
            </a:extLst>
          </p:cNvPr>
          <p:cNvSpPr/>
          <p:nvPr/>
        </p:nvSpPr>
        <p:spPr>
          <a:xfrm>
            <a:off x="1889760" y="2987040"/>
            <a:ext cx="5466080" cy="5232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Недостаточность лютеиновой фазы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46FF665-43D1-4E2B-8BE2-114004981E03}"/>
              </a:ext>
            </a:extLst>
          </p:cNvPr>
          <p:cNvSpPr/>
          <p:nvPr/>
        </p:nvSpPr>
        <p:spPr>
          <a:xfrm>
            <a:off x="1889760" y="3982719"/>
            <a:ext cx="5466080" cy="6769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уровня прогестерона и его метаболитов (аллопрегнанолона)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89367AF-59FB-4D9D-B7F5-EEDC6FFB90C6}"/>
              </a:ext>
            </a:extLst>
          </p:cNvPr>
          <p:cNvSpPr/>
          <p:nvPr/>
        </p:nvSpPr>
        <p:spPr>
          <a:xfrm>
            <a:off x="1889760" y="5108525"/>
            <a:ext cx="5466080" cy="676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риска развития депрессивных расстройств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5B816E-52F8-4E4C-97CC-D26C74D2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4538" t="-5745" b="-1"/>
          <a:stretch/>
        </p:blipFill>
        <p:spPr>
          <a:xfrm rot="5400000">
            <a:off x="4376128" y="3430931"/>
            <a:ext cx="391744" cy="654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EF5BE9-903F-43B9-9DFA-4A571B32C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4538" t="-5745" b="-1"/>
          <a:stretch/>
        </p:blipFill>
        <p:spPr>
          <a:xfrm rot="5400000">
            <a:off x="4376128" y="4562644"/>
            <a:ext cx="391744" cy="6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2"/>
          <p:cNvGrpSpPr/>
          <p:nvPr/>
        </p:nvGrpSpPr>
        <p:grpSpPr>
          <a:xfrm>
            <a:off x="-408995" y="844955"/>
            <a:ext cx="9361039" cy="1791957"/>
            <a:chOff x="2118337" y="1011162"/>
            <a:chExt cx="3389767" cy="179195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483768" y="1484783"/>
              <a:ext cx="3024336" cy="1318336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 descr="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37" y="1011162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6861448" cy="562074"/>
          </a:xfrm>
        </p:spPr>
        <p:txBody>
          <a:bodyPr>
            <a:normAutofit fontScale="90000"/>
          </a:bodyPr>
          <a:lstStyle/>
          <a:p>
            <a:br>
              <a:rPr lang="ru-RU" altLang="ru-RU" sz="2400" dirty="0"/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Олигоменорея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N91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N91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.4 по МКБ-Х)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ru-RU" sz="2400" kern="0" dirty="0"/>
            </a:br>
            <a:endParaRPr lang="ru-RU" sz="2400" dirty="0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>
          <a:xfrm>
            <a:off x="259525" y="433133"/>
            <a:ext cx="8229600" cy="11560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ru-RU" sz="2400" kern="0" dirty="0">
              <a:solidFill>
                <a:srgbClr val="FF0000"/>
              </a:solidFill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0" y="3717032"/>
            <a:ext cx="8696563" cy="1938318"/>
            <a:chOff x="754163" y="4307594"/>
            <a:chExt cx="5428649" cy="152187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68725" y="4862193"/>
              <a:ext cx="5214087" cy="967276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67106" y="4767329"/>
              <a:ext cx="4806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i="1" dirty="0">
                <a:solidFill>
                  <a:srgbClr val="002060"/>
                </a:solidFill>
              </a:endParaRPr>
            </a:p>
          </p:txBody>
        </p:sp>
        <p:pic>
          <p:nvPicPr>
            <p:cNvPr id="19" name="Рисунок 18" descr="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163" y="4307594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12"/>
          <p:cNvGrpSpPr/>
          <p:nvPr/>
        </p:nvGrpSpPr>
        <p:grpSpPr>
          <a:xfrm>
            <a:off x="-540568" y="2564904"/>
            <a:ext cx="9361039" cy="1532394"/>
            <a:chOff x="2118337" y="1011162"/>
            <a:chExt cx="3389767" cy="153239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483768" y="1484783"/>
              <a:ext cx="3024336" cy="1058773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 descr="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37" y="1011162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 descr="http://www.businessmir.ch/wp212/wp-content/uploads/02/%D0%92%D0%9E%D0%97%20%D0%B2%20%D0%96%D0%B5%D0%BD%D0%B5%D0%B2%D0%B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59" y="116632"/>
            <a:ext cx="1111531" cy="7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2996952"/>
            <a:ext cx="8200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Вторичная аменорея - отсутствие менструаций в течение 6 месяцев при ранее нерегулярном менструальном цикле, отсутствие менструаций в течение 3 месяцев при ранее регулярном менструальном цикле [1].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5949280"/>
            <a:ext cx="8305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</a:rPr>
              <a:t>1 </a:t>
            </a:r>
            <a:r>
              <a:rPr lang="ru-RU" sz="1200" dirty="0"/>
              <a:t>Клинические рекомендации : Аменорея и </a:t>
            </a:r>
            <a:r>
              <a:rPr lang="ru-RU" sz="1200" dirty="0" err="1"/>
              <a:t>олигоменорея</a:t>
            </a:r>
            <a:r>
              <a:rPr lang="ru-RU" sz="1200" dirty="0"/>
              <a:t>. РОАГ. – 2021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081" y="1340768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Олигоменорея – доминирующий тип НМЦ, заболеваемость, которой составляет от 8% до 22% [1]. </a:t>
            </a:r>
            <a:r>
              <a:rPr lang="ru-RU" sz="1600" dirty="0">
                <a:solidFill>
                  <a:srgbClr val="002060"/>
                </a:solidFill>
              </a:rPr>
              <a:t>Истинная частота </a:t>
            </a:r>
            <a:r>
              <a:rPr lang="ru-RU" sz="1600" dirty="0" err="1">
                <a:solidFill>
                  <a:srgbClr val="002060"/>
                </a:solidFill>
              </a:rPr>
              <a:t>олигоменореи</a:t>
            </a:r>
            <a:r>
              <a:rPr lang="ru-RU" sz="1600" dirty="0">
                <a:solidFill>
                  <a:srgbClr val="002060"/>
                </a:solidFill>
              </a:rPr>
              <a:t> у подростков может быть гораздо выше и, в ряде случаев, обусловлена поздним обращением к гинекологу, неэффективными профилактическими осмотрами, недооценкой проблемы НМЦ участковыми педиатрами и эндокринологами.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45091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Термин «олигоменорея» подразумевает нарушение менструального цикла, при котором его длительность составляет более 35 дней [1,2]; или количество менструаций менее 9 в год [1].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6237312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2. </a:t>
            </a:r>
            <a:r>
              <a:rPr lang="en-US" sz="1100" dirty="0"/>
              <a:t>Hickey M., </a:t>
            </a:r>
            <a:r>
              <a:rPr lang="en-US" sz="1100" dirty="0" err="1"/>
              <a:t>Balen</a:t>
            </a:r>
            <a:r>
              <a:rPr lang="en-US" sz="1100" dirty="0"/>
              <a:t> A. Menstrual disorders in adolescence: investigation and management //Human reproduction update. – 2003. – Т. 9. – №. 5. – С. 493-504.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155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143000" y="67258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Уровень депрессии и тревоги по шкале HDRS и HARS у пациенток с </a:t>
            </a:r>
            <a:r>
              <a:rPr lang="ru-RU" b="1" dirty="0" err="1"/>
              <a:t>олигоменореей</a:t>
            </a:r>
            <a:endParaRPr lang="ru-RU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2095455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Количество пациенток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( в % от численности группы)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1844697" y="2456893"/>
          <a:ext cx="6210690" cy="258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52" name="Picture 4" descr="http://kimconstable.com/wp-content/uploads/2012/09/failure-is-part-of-the-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0" l="0" r="97300">
                        <a14:foregroundMark x1="38500" y1="59000" x2="32900" y2="70200"/>
                        <a14:backgroundMark x1="41300" y1="81000" x2="51400" y2="7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3" y="2456893"/>
            <a:ext cx="558055" cy="5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previews.123rf.com/images/amasterpics123/amasterpics1231207/amasterpics123120700033/14308080-Sad-3d-man-sitting-isolated-on-white-background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1" b="100000" l="10000" r="100000">
                        <a14:foregroundMark x1="37154" y1="10000" x2="34000" y2="10538"/>
                        <a14:foregroundMark x1="34000" y1="10538" x2="34000" y2="10538"/>
                        <a14:foregroundMark x1="24769" y1="79231" x2="36231" y2="76462"/>
                        <a14:foregroundMark x1="41000" y1="8846" x2="36385" y2="9077"/>
                        <a14:backgroundMark x1="62077" y1="86385" x2="68538" y2="85077"/>
                        <a14:backgroundMark x1="68538" y1="85077" x2="68538" y2="85077"/>
                        <a14:backgroundMark x1="32000" y1="84538" x2="42462" y2="78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84" y="2458694"/>
            <a:ext cx="489108" cy="4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80793" y="4659600"/>
            <a:ext cx="16741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Депрессия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42063" y="4642773"/>
            <a:ext cx="16741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Тревога</a:t>
            </a:r>
          </a:p>
        </p:txBody>
      </p:sp>
    </p:spTree>
    <p:extLst>
      <p:ext uri="{BB962C8B-B14F-4D97-AF65-F5344CB8AC3E}">
        <p14:creationId xmlns:p14="http://schemas.microsoft.com/office/powerpoint/2010/main" val="32819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91" y="116632"/>
            <a:ext cx="7124145" cy="910434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800" b="1" dirty="0">
                <a:solidFill>
                  <a:srgbClr val="006EAB"/>
                </a:solidFill>
              </a:rPr>
              <a:t>Выбор терапии НМЦ</a:t>
            </a:r>
          </a:p>
        </p:txBody>
      </p:sp>
      <p:pic>
        <p:nvPicPr>
          <p:cNvPr id="8194" name="Picture 2" descr="C:\Users\alexaDJ\Desktop\lkz wr\Depositphotos_9431793_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037" r="14157"/>
          <a:stretch/>
        </p:blipFill>
        <p:spPr bwMode="auto">
          <a:xfrm>
            <a:off x="3161241" y="923166"/>
            <a:ext cx="3105854" cy="566943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 rot="2843032">
            <a:off x="6481243" y="553418"/>
            <a:ext cx="2060092" cy="1989573"/>
          </a:xfrm>
          <a:prstGeom prst="cloudCallout">
            <a:avLst>
              <a:gd name="adj1" fmla="val 8"/>
              <a:gd name="adj2" fmla="val 5429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/>
              <a:cs typeface="Corbel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8070983">
            <a:off x="1128218" y="1122898"/>
            <a:ext cx="1967970" cy="2005797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orbel"/>
              <a:cs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858065"/>
            <a:ext cx="78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rbel"/>
                <a:cs typeface="Corbel"/>
              </a:rPr>
              <a:t>КОК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900" y="1027068"/>
            <a:ext cx="205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/>
                <a:cs typeface="Corbel"/>
              </a:rPr>
              <a:t>Гестагены циклично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1327" y="3524137"/>
            <a:ext cx="3138675" cy="277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ru-RU" sz="2000" dirty="0">
              <a:solidFill>
                <a:schemeClr val="tx2">
                  <a:lumMod val="75000"/>
                </a:schemeClr>
              </a:solidFill>
              <a:latin typeface="Corbel"/>
              <a:cs typeface="Corbel"/>
            </a:endParaRPr>
          </a:p>
          <a:p>
            <a:pPr marL="285750" indent="-285750"/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НУЖНА КОНТРАЦЕПЦИЯ</a:t>
            </a:r>
          </a:p>
          <a:p>
            <a:pPr marL="285750" indent="-285750"/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Обильные менструальные кровотечения </a:t>
            </a:r>
          </a:p>
          <a:p>
            <a:pPr marL="285750" indent="-285750"/>
            <a:r>
              <a:rPr lang="ru-RU" sz="2000" dirty="0" err="1">
                <a:solidFill>
                  <a:srgbClr val="000090"/>
                </a:solidFill>
                <a:latin typeface="Corbel"/>
                <a:cs typeface="Corbel"/>
              </a:rPr>
              <a:t>Акне</a:t>
            </a:r>
            <a:endParaRPr lang="ru-RU" sz="2000" dirty="0">
              <a:solidFill>
                <a:srgbClr val="000090"/>
              </a:solidFill>
              <a:latin typeface="Corbel"/>
              <a:cs typeface="Corbel"/>
            </a:endParaRPr>
          </a:p>
          <a:p>
            <a:pPr marL="285750" indent="-285750"/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ПМС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337504" y="3008303"/>
            <a:ext cx="1404157" cy="74957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/>
              <a:cs typeface="Corbel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537618" y="2708922"/>
            <a:ext cx="1404157" cy="74957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/>
              <a:cs typeface="Corbel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86759" y="3531406"/>
            <a:ext cx="2957243" cy="2443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Corbel"/>
              <a:cs typeface="Corbel"/>
            </a:endParaRPr>
          </a:p>
          <a:p>
            <a:pPr marL="285750" indent="-285750"/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Пациентка планирует беременность </a:t>
            </a:r>
          </a:p>
          <a:p>
            <a:pPr marL="285750" indent="-285750"/>
            <a:r>
              <a:rPr lang="ru-RU" sz="2000" dirty="0" err="1">
                <a:solidFill>
                  <a:srgbClr val="000090"/>
                </a:solidFill>
                <a:latin typeface="Corbel"/>
                <a:cs typeface="Corbel"/>
              </a:rPr>
              <a:t>Нормогонадотропная</a:t>
            </a:r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 </a:t>
            </a:r>
            <a:r>
              <a:rPr lang="ru-RU" sz="2000" dirty="0" err="1">
                <a:solidFill>
                  <a:srgbClr val="000090"/>
                </a:solidFill>
                <a:latin typeface="Corbel"/>
                <a:cs typeface="Corbel"/>
              </a:rPr>
              <a:t>нормоэстрогенная</a:t>
            </a:r>
            <a:r>
              <a:rPr lang="ru-RU" sz="2000" dirty="0">
                <a:solidFill>
                  <a:srgbClr val="000090"/>
                </a:solidFill>
                <a:latin typeface="Corbel"/>
                <a:cs typeface="Corbel"/>
              </a:rPr>
              <a:t> аменорея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8332" y="3524137"/>
            <a:ext cx="3296156" cy="2751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/>
              <a:cs typeface="Corbel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426797" y="1027068"/>
            <a:ext cx="3017413" cy="2356025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rbel"/>
                <a:cs typeface="Corbel"/>
              </a:rPr>
              <a:t>Циклическая ЗГТ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rbel"/>
                <a:cs typeface="Corbel"/>
              </a:rPr>
              <a:t>БАД?</a:t>
            </a:r>
            <a:endParaRPr lang="ru-RU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274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294830" y="1383480"/>
            <a:ext cx="8575704" cy="99387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 anchor="b">
            <a:noAutofit/>
          </a:bodyPr>
          <a:lstStyle/>
          <a:p>
            <a:pPr algn="ctr"/>
            <a:r>
              <a:rPr lang="ru-RU" sz="1800" b="1" spc="-1" dirty="0">
                <a:solidFill>
                  <a:srgbClr val="006EAB"/>
                </a:solidFill>
                <a:latin typeface="Bookman Old Style"/>
              </a:rPr>
              <a:t>Рекомендуется провести пробу с </a:t>
            </a:r>
            <a:r>
              <a:rPr lang="ru-RU" sz="1800" b="1" spc="-1" dirty="0" err="1">
                <a:solidFill>
                  <a:srgbClr val="006EAB"/>
                </a:solidFill>
                <a:latin typeface="Bookman Old Style"/>
              </a:rPr>
              <a:t>прогестагенами</a:t>
            </a:r>
            <a:r>
              <a:rPr lang="ru-RU" sz="1800" b="1" spc="-1" dirty="0">
                <a:solidFill>
                  <a:srgbClr val="006EAB"/>
                </a:solidFill>
                <a:latin typeface="Bookman Old Style"/>
              </a:rPr>
              <a:t> после исключения беременности пациенткам с аменореей с целью оценки степени выраженности </a:t>
            </a:r>
            <a:r>
              <a:rPr lang="ru-RU" sz="1800" b="1" spc="-1" dirty="0" err="1">
                <a:solidFill>
                  <a:srgbClr val="006EAB"/>
                </a:solidFill>
                <a:latin typeface="Bookman Old Style"/>
              </a:rPr>
              <a:t>гипоэстрогении</a:t>
            </a:r>
            <a:r>
              <a:rPr lang="ru-RU" sz="1800" b="1" spc="-1" dirty="0">
                <a:solidFill>
                  <a:srgbClr val="006EAB"/>
                </a:solidFill>
                <a:latin typeface="Bookman Old Style"/>
              </a:rPr>
              <a:t> и маточной формы аменореи</a:t>
            </a:r>
            <a:endParaRPr lang="ru-RU" sz="1800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/>
          </p:nvPr>
        </p:nvSpPr>
        <p:spPr>
          <a:xfrm>
            <a:off x="3116962" y="2637630"/>
            <a:ext cx="4743090" cy="283689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 anchor="t">
            <a:normAutofit fontScale="92500"/>
          </a:bodyPr>
          <a:lstStyle/>
          <a:p>
            <a:pPr marL="222210" indent="-222210" algn="just">
              <a:spcBef>
                <a:spcPts val="451"/>
              </a:spcBef>
              <a:buClr>
                <a:srgbClr val="727CA3"/>
              </a:buClr>
              <a:buFont typeface="Wingdings 3" charset="2"/>
              <a:buChar char=""/>
            </a:pP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Пробу с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прогестагенами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целесообразно выполнять после УЗИ органов малого таза </a:t>
            </a:r>
          </a:p>
          <a:p>
            <a:pPr marL="222210" indent="-222210" algn="just">
              <a:spcBef>
                <a:spcPts val="451"/>
              </a:spcBef>
              <a:buClr>
                <a:srgbClr val="727CA3"/>
              </a:buClr>
              <a:buFont typeface="Wingdings 3" charset="2"/>
              <a:buChar char=""/>
            </a:pP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Вариантом проведения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прогестагеновой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пробы является 10-дневный прием дидрогестерона 20 мг в сутки или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микронизированного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прогестерона 400 мг/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сут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</a:t>
            </a:r>
          </a:p>
          <a:p>
            <a:pPr marL="222210" indent="-222210" algn="just">
              <a:spcBef>
                <a:spcPts val="451"/>
              </a:spcBef>
              <a:buClr>
                <a:srgbClr val="727CA3"/>
              </a:buClr>
              <a:buFont typeface="Wingdings 3" charset="2"/>
              <a:buChar char=""/>
            </a:pP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Появление закономерной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менструалоподобной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реакции (положительная проба) позволяет исключить маточную форму аменореи и низкую эстрогенную насыщенность </a:t>
            </a:r>
          </a:p>
          <a:p>
            <a:pPr marL="222210" indent="-222210" algn="just">
              <a:spcBef>
                <a:spcPts val="451"/>
              </a:spcBef>
              <a:buClr>
                <a:srgbClr val="727CA3"/>
              </a:buClr>
              <a:buFont typeface="Wingdings 3" charset="2"/>
              <a:buChar char=""/>
            </a:pP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Отсутствие закономерной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менструалоподобной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реакции (отрицательная проба) указывает на выраженную </a:t>
            </a:r>
            <a:r>
              <a:rPr lang="ru-RU" sz="1500" spc="-1" dirty="0" err="1">
                <a:solidFill>
                  <a:srgbClr val="000000"/>
                </a:solidFill>
                <a:latin typeface="Gill Sans MT"/>
              </a:rPr>
              <a:t>гипоэстрогению</a:t>
            </a:r>
            <a:r>
              <a:rPr lang="ru-RU" sz="1500" spc="-1" dirty="0">
                <a:solidFill>
                  <a:srgbClr val="000000"/>
                </a:solidFill>
                <a:latin typeface="Gill Sans MT"/>
              </a:rPr>
              <a:t> или маточную форму аменореи</a:t>
            </a:r>
          </a:p>
        </p:txBody>
      </p:sp>
      <p:sp>
        <p:nvSpPr>
          <p:cNvPr id="1021" name="PlaceHolder 3"/>
          <p:cNvSpPr>
            <a:spLocks noGrp="1"/>
          </p:cNvSpPr>
          <p:nvPr>
            <p:ph type="sldNum" idx="38"/>
          </p:nvPr>
        </p:nvSpPr>
        <p:spPr>
          <a:xfrm>
            <a:off x="1602540" y="5624640"/>
            <a:ext cx="1485540" cy="27405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9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fld id="{53248E90-F52C-4060-94E5-B13EF5D4BCE1}" type="slidenum">
              <a:rPr lang="ru-RU"/>
              <a:pPr/>
              <a:t>32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2" name="Рисунок 4"/>
          <p:cNvPicPr/>
          <p:nvPr/>
        </p:nvPicPr>
        <p:blipFill>
          <a:blip r:embed="rId3"/>
          <a:stretch/>
        </p:blipFill>
        <p:spPr>
          <a:xfrm>
            <a:off x="971939" y="2535088"/>
            <a:ext cx="1746360" cy="2410560"/>
          </a:xfrm>
          <a:prstGeom prst="rect">
            <a:avLst/>
          </a:prstGeom>
          <a:ln w="0">
            <a:noFill/>
          </a:ln>
        </p:spPr>
      </p:pic>
      <p:sp>
        <p:nvSpPr>
          <p:cNvPr id="1023" name="Прямоугольник 5"/>
          <p:cNvSpPr/>
          <p:nvPr/>
        </p:nvSpPr>
        <p:spPr>
          <a:xfrm>
            <a:off x="1407330" y="5416741"/>
            <a:ext cx="4178790" cy="20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900" i="1" spc="-1">
                <a:solidFill>
                  <a:srgbClr val="000000"/>
                </a:solidFill>
                <a:latin typeface="Calibri"/>
              </a:rPr>
              <a:t>Клинические рекомендации МЗ РФ «Аменорея и олигоменорея», 2021</a:t>
            </a:r>
            <a:endParaRPr lang="ru-RU" sz="9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012297-FCE0-1A4B-86FB-4292EC26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9719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CC6600"/>
                </a:highlight>
              </a:rPr>
              <a:t>Модификация образа жизни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CB3F2-F844-884C-ABB4-616EC49F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9" y="1129266"/>
            <a:ext cx="8530224" cy="499596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1/. Поведенческие стратегии: постановка целей, самоконтроль, контроль стимулов, решение проблем, обучение уверенности в себе, более медленное питание, подкрепление изменений и предотвращение рецидивов. </a:t>
            </a:r>
          </a:p>
          <a:p>
            <a:r>
              <a:rPr lang="ru-RU" dirty="0"/>
              <a:t>2/. Сокращение калорийности пищевого рациона на 30% или на 500–750 ккал/</a:t>
            </a:r>
            <a:r>
              <a:rPr lang="ru-RU" dirty="0" err="1"/>
              <a:t>сут</a:t>
            </a:r>
            <a:r>
              <a:rPr lang="ru-RU" dirty="0"/>
              <a:t> (до 1200–1500 ккал/</a:t>
            </a:r>
            <a:r>
              <a:rPr lang="ru-RU" dirty="0" err="1"/>
              <a:t>сут</a:t>
            </a:r>
            <a:r>
              <a:rPr lang="ru-RU" dirty="0"/>
              <a:t>), также с учетом индивидуальных энергетических потребностей, массы тела и уровня физической активности.</a:t>
            </a:r>
          </a:p>
          <a:p>
            <a:r>
              <a:rPr lang="ru-RU" dirty="0"/>
              <a:t>3/. Для взрослых в возрасте от 18 до 64 лет минимум 150 минут в неделю физической активности умеренной интенсивности или 75 минут в неделю высокой интенсивности или эквивалентная комбинация того и другого, включая упражнения для укрепления мышц 2 дня подряд в неделю </a:t>
            </a:r>
          </a:p>
          <a:p>
            <a:r>
              <a:rPr lang="ru-RU" dirty="0"/>
              <a:t>4/. У подростков - не менее 60 минут физической активности умеренной или высокой интенсивности в день, включая упражнения для укрепления мышц 3 раза в неделю </a:t>
            </a:r>
          </a:p>
          <a:p>
            <a:r>
              <a:rPr lang="ru-RU" dirty="0"/>
              <a:t>5/. Двигательная активность – 10.000 шагов в день, включая повседневную 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8B9FB4-B79A-B146-9DF9-D245EE061F83}"/>
              </a:ext>
            </a:extLst>
          </p:cNvPr>
          <p:cNvSpPr/>
          <p:nvPr/>
        </p:nvSpPr>
        <p:spPr>
          <a:xfrm>
            <a:off x="45290" y="6413266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1382913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5575"/>
            <a:ext cx="8640960" cy="830997"/>
          </a:xfrm>
          <a:prstGeom prst="rect">
            <a:avLst/>
          </a:prstGeom>
          <a:solidFill>
            <a:srgbClr val="CC66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Лечение:  Эффективность изменения образа жизни и снижения веса у пациенток </a:t>
            </a:r>
            <a:r>
              <a:rPr lang="ru-RU" sz="2400" b="1" dirty="0" err="1">
                <a:solidFill>
                  <a:schemeClr val="bg1"/>
                </a:solidFill>
              </a:rPr>
              <a:t>олигоменореей</a:t>
            </a:r>
            <a:r>
              <a:rPr lang="ru-RU" sz="2400" b="1" dirty="0">
                <a:solidFill>
                  <a:schemeClr val="bg1"/>
                </a:solidFill>
              </a:rPr>
              <a:t> и ожирением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34780"/>
            <a:ext cx="9008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Pasquali R, </a:t>
            </a:r>
            <a:r>
              <a:rPr lang="en-US" sz="1400" b="1" i="1" dirty="0" err="1"/>
              <a:t>Diamanti-Kandarakis</a:t>
            </a:r>
            <a:r>
              <a:rPr lang="en-US" sz="1400" b="1" i="1" dirty="0"/>
              <a:t> E, </a:t>
            </a:r>
            <a:r>
              <a:rPr lang="en-US" sz="1400" b="1" i="1" dirty="0" err="1"/>
              <a:t>Gambineri</a:t>
            </a:r>
            <a:r>
              <a:rPr lang="en-US" sz="1400" b="1" i="1" dirty="0"/>
              <a:t> A. Management of Endocrine Disease </a:t>
            </a:r>
            <a:r>
              <a:rPr lang="ru-RU" sz="1400" b="1" i="1" dirty="0"/>
              <a:t>: </a:t>
            </a:r>
            <a:r>
              <a:rPr lang="en-US" sz="1400" b="1" i="1" dirty="0"/>
              <a:t>Secondary polycystic syndrome</a:t>
            </a:r>
            <a:r>
              <a:rPr lang="ru-RU" sz="1400" b="1" i="1" dirty="0"/>
              <a:t>: </a:t>
            </a:r>
            <a:r>
              <a:rPr lang="en-US" sz="1400" b="1" i="1" dirty="0"/>
              <a:t>theoretical and practical aspects. </a:t>
            </a:r>
            <a:r>
              <a:rPr lang="en-US" sz="1400" b="1" i="1" dirty="0" err="1"/>
              <a:t>Eur</a:t>
            </a:r>
            <a:r>
              <a:rPr lang="en-US" sz="1400" b="1" i="1" dirty="0"/>
              <a:t> J </a:t>
            </a:r>
            <a:r>
              <a:rPr lang="en-US" sz="1400" b="1" i="1" dirty="0" err="1"/>
              <a:t>Endocrinol</a:t>
            </a:r>
            <a:r>
              <a:rPr lang="en-US" sz="1400" b="1" i="1" dirty="0"/>
              <a:t>. 2016 May 11</a:t>
            </a:r>
            <a:endParaRPr lang="ru-RU" sz="1400" b="1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7" y="928902"/>
            <a:ext cx="4962346" cy="52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15CAD8-FE3F-41DF-B841-4C97231EA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" y="1"/>
            <a:ext cx="3441413" cy="33963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1E8C6E-7E95-4168-BE8B-13E8A46D30EC}"/>
              </a:ext>
            </a:extLst>
          </p:cNvPr>
          <p:cNvSpPr/>
          <p:nvPr/>
        </p:nvSpPr>
        <p:spPr>
          <a:xfrm>
            <a:off x="3659562" y="1032119"/>
            <a:ext cx="54058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Рекомендуется проводить терапию комбинированными гормональными контрацептивами (КГК**):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КОК (по АТХ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Прогестагены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и эстрогены (фиксированные сочетания), пластырь,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интравагинальное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кольцо –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у пациенток с СПЯ, нарушениями менструального цикла и клиническими проявлениями гиперандрогении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(гирсутизм и акне)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качестве терапии первой линии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[59-64].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Уровень убедительности рекомендаций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(уровень достоверности доказательств – 1) 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553297-7541-4816-BB56-9926F8BF99E3}"/>
              </a:ext>
            </a:extLst>
          </p:cNvPr>
          <p:cNvSpPr/>
          <p:nvPr/>
        </p:nvSpPr>
        <p:spPr>
          <a:xfrm>
            <a:off x="0" y="4927811"/>
            <a:ext cx="9073008" cy="18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59.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Teede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H,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Tassone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EC,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Piltonen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T, Malhotra J, Mol BW, Peña A,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Witchel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SF,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Joham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A, McAllister V,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Romualdi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D,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Thondan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M, Costello M,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Misso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ML. Effect of the combined oral contraceptive pill and/or metformin in the management of polycystic ovary syndrome: A systematic review with meta-analyses. Clin Endocrinol (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Oxf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). 2019 Oct;91(4):479-489.</a:t>
            </a:r>
          </a:p>
          <a:p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КР258 </a:t>
            </a:r>
          </a:p>
          <a:p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33 </a:t>
            </a: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60. Wang QY, et al. Comparison of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drospirenone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-with cyproterone acetate-containing oral contraceptives, combined with metformin and lifestyle modifications in women with polycystic ovary syndrome and metabolic disorders: A prospective randomized control trial. Chinese medical journal. 2016; 129(8):883-90. </a:t>
            </a: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61. Feng W, et al. Management of polycystic ovarian syndrome with Diane-35 or Diane-35 plus metformin. Gynecological Endocrinology. 2016; 32(2):147-50. </a:t>
            </a: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62. Shah A, Dodson WC, Kris-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Etherton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PM, et al. Effects of Oral Contraception and Lifestyle Modification on Incretins and TGF-ß Superfamily Hormones in PCOS. J Clin Endocrinol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Metab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. 2021 Jan 1;106(1):108-119. </a:t>
            </a: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63. Amiri M,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Nahidi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F,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Yarandi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RB, Khalili D,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Tohidi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M, Tehrani FR. Effects of oral contraceptives on the quality of life of women with polycystic ovary syndrome: a crossover randomized controlled trial. Health Qual Life Outcomes. 2020 Aug 31;18(1):293. </a:t>
            </a: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64. Fonseka S,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Wijeyaratne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CN,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Gawarammana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IB,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Kalupahana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NS,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Rosairo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S,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Ratnatunga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N,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Kumarasiri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R. Effectiveness of Low-dose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Ethinylestradiol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/Cyproterone Acetate and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Ethinylestradiol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Desogestrel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with and without Metformin on Hirsutism in Polycystic Ovary Syndrome: A Randomized, Double-blind, Triple-dummy Study. J Clin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Aesthet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Dermatol. 2020 Jul;13(7):18-23. </a:t>
            </a:r>
          </a:p>
        </p:txBody>
      </p:sp>
    </p:spTree>
    <p:extLst>
      <p:ext uri="{BB962C8B-B14F-4D97-AF65-F5344CB8AC3E}">
        <p14:creationId xmlns:p14="http://schemas.microsoft.com/office/powerpoint/2010/main" val="287210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>
            <a:spLocks noGrp="1"/>
          </p:cNvSpPr>
          <p:nvPr>
            <p:ph type="title"/>
          </p:nvPr>
        </p:nvSpPr>
        <p:spPr>
          <a:xfrm>
            <a:off x="1" y="0"/>
            <a:ext cx="8508206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Международные клинические рекомендации, базирующиеся на доказательной медицине по диагностике и ведению СПЯ, 2018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8217" y="1257358"/>
            <a:ext cx="6611724" cy="25898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Основано на доказательствах :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следует рекомендовать взрослым пациенткам с СПКЯ с целью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коррекции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гиперандрогении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и/или нарушения менструального цикла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КОК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 следует рекомендовать девушкам (подросткам) с чётко поставленным диагнозом СПКЯ и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находящимся в группе риска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rgbClr val="FF0000"/>
                </a:solidFill>
              </a:rPr>
              <a:t>но ещё без чётко установленного диагноза СПКЯ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для лечения клинических проявлений </a:t>
            </a:r>
            <a:r>
              <a:rPr lang="ru-RU" sz="2000" u="sng" dirty="0" err="1">
                <a:solidFill>
                  <a:schemeClr val="accent2">
                    <a:lumMod val="50000"/>
                  </a:schemeClr>
                </a:solidFill>
              </a:rPr>
              <a:t>гиперандрогении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 и/или нерегулярного менструального цикла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</a:rPr>
              <a:t>Инозитол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в любой форме) в настоящее время следует рассматривать в качестве экспериментальной терапии СПКЯ, с новыми доказательствами эффективности, Но! необходимо проведении дальнейших исследований.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A46C9ACE-255E-0940-B268-81D25F9D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41" y="1143000"/>
            <a:ext cx="2074883" cy="37310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0B4886-6F90-B04A-8BF7-934EAB9E82D1}"/>
              </a:ext>
            </a:extLst>
          </p:cNvPr>
          <p:cNvSpPr/>
          <p:nvPr/>
        </p:nvSpPr>
        <p:spPr>
          <a:xfrm>
            <a:off x="75033" y="6306164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*Helena J. </a:t>
            </a:r>
            <a:r>
              <a:rPr lang="en-US" sz="1400" dirty="0" err="1"/>
              <a:t>Teede</a:t>
            </a:r>
            <a:r>
              <a:rPr lang="en-US" sz="1400" dirty="0"/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/>
              <a:t> </a:t>
            </a:r>
            <a:r>
              <a:rPr lang="en-US" sz="1400" dirty="0"/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1590578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05" y="2111885"/>
            <a:ext cx="4966811" cy="3367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Основано на доказательствах :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С целью коррекции метаболических нарушений КОК в сочетании с </a:t>
            </a:r>
            <a:r>
              <a:rPr lang="ru-RU" b="1" u="sng" dirty="0" err="1">
                <a:solidFill>
                  <a:srgbClr val="FF0000"/>
                </a:solidFill>
              </a:rPr>
              <a:t>метформином</a:t>
            </a:r>
            <a:r>
              <a:rPr lang="ru-RU" b="1" u="sng" dirty="0">
                <a:solidFill>
                  <a:srgbClr val="FF0000"/>
                </a:solidFill>
              </a:rPr>
              <a:t> можно назначать подросткам с </a:t>
            </a:r>
            <a:r>
              <a:rPr lang="ru-RU" b="1" u="sng" dirty="0" err="1">
                <a:solidFill>
                  <a:srgbClr val="FF0000"/>
                </a:solidFill>
              </a:rPr>
              <a:t>олигоменореей</a:t>
            </a:r>
            <a:r>
              <a:rPr lang="ru-RU" u="sng" dirty="0">
                <a:solidFill>
                  <a:srgbClr val="FF0000"/>
                </a:solidFill>
              </a:rPr>
              <a:t> и </a:t>
            </a:r>
            <a:r>
              <a:rPr lang="ru-RU" u="sng" dirty="0">
                <a:solidFill>
                  <a:srgbClr val="C00000"/>
                </a:solidFill>
              </a:rPr>
              <a:t>ИМТ &gt;25 кг/м² </a:t>
            </a:r>
            <a:r>
              <a:rPr lang="ru-RU" u="sng" dirty="0"/>
              <a:t>в том случае, когда КОК и изменение образа жизни не достигают желаемых целей.</a:t>
            </a:r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13" y="1138909"/>
            <a:ext cx="7716479" cy="936104"/>
          </a:xfrm>
        </p:spPr>
        <p:txBody>
          <a:bodyPr>
            <a:noAutofit/>
          </a:bodyPr>
          <a:lstStyle/>
          <a:p>
            <a:r>
              <a:rPr kumimoji="1"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Согласно международному руководству по ведению пациенток с СПЯ (2018), в некоторых ситуациях может  потребоваться прием КОК совместно с </a:t>
            </a:r>
            <a:r>
              <a:rPr kumimoji="1" 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метформином</a:t>
            </a:r>
            <a:endParaRPr kumimoji="1"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654" y="634125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Helena J. </a:t>
            </a:r>
            <a:r>
              <a:rPr lang="en-US" sz="1000" dirty="0" err="1"/>
              <a:t>Teede</a:t>
            </a:r>
            <a:r>
              <a:rPr lang="en-US" sz="1000" dirty="0"/>
              <a:t> et.al.</a:t>
            </a:r>
            <a:r>
              <a:rPr lang="ru-RU" sz="1000" dirty="0"/>
              <a:t> </a:t>
            </a:r>
            <a:r>
              <a:rPr lang="en-US" sz="1000" dirty="0"/>
              <a:t>Recommendations from the international evidence-based</a:t>
            </a:r>
            <a:r>
              <a:rPr lang="ru-RU" sz="1000" dirty="0"/>
              <a:t> </a:t>
            </a:r>
            <a:r>
              <a:rPr lang="en-US" sz="1000" dirty="0"/>
              <a:t>guideline for the assessment and management of polycystic</a:t>
            </a:r>
            <a:r>
              <a:rPr lang="ru-RU" sz="1000" dirty="0"/>
              <a:t> </a:t>
            </a:r>
            <a:r>
              <a:rPr lang="en-US" sz="1000" dirty="0"/>
              <a:t>ovary syndrome</a:t>
            </a:r>
            <a:r>
              <a:rPr lang="ru-RU" sz="1000" dirty="0"/>
              <a:t> </a:t>
            </a:r>
            <a:r>
              <a:rPr lang="en-US" sz="1000" dirty="0"/>
              <a:t>Clinical Endocrinology. 2018;89:251–268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439654" y="6021293"/>
            <a:ext cx="6532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СПЯ – синдром </a:t>
            </a:r>
            <a:r>
              <a:rPr lang="ru-RU" sz="1000" dirty="0" err="1"/>
              <a:t>поликистоза</a:t>
            </a:r>
            <a:r>
              <a:rPr lang="ru-RU" sz="1000" dirty="0"/>
              <a:t> яичников, КОК – комбинированный оральный контрацептив, ИМТ – индекс массы тела</a:t>
            </a:r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48" y="1930154"/>
            <a:ext cx="2074883" cy="37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561" y="524022"/>
            <a:ext cx="6792876" cy="863310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r>
              <a:rPr lang="ru-RU" sz="2800" b="1" dirty="0">
                <a:solidFill>
                  <a:srgbClr val="006EAB"/>
                </a:solidFill>
              </a:rPr>
              <a:t>Выбор дальнейшего лечения  функциональных НМЦ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50" y="1599767"/>
            <a:ext cx="8733099" cy="48931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/>
              <a:t>Если  пациентке необходима контрацепция и лечение гирсутизма и </a:t>
            </a:r>
            <a:r>
              <a:rPr lang="ru-RU" sz="1800" dirty="0" err="1"/>
              <a:t>акне</a:t>
            </a:r>
            <a:r>
              <a:rPr lang="ru-RU" sz="1800" dirty="0"/>
              <a:t>, а также при наличии у пациентки обильных менструаций, проявлений предменструального синдрома предпочтение лучше отдать </a:t>
            </a:r>
            <a:r>
              <a:rPr lang="ru-RU" sz="1800" dirty="0">
                <a:solidFill>
                  <a:srgbClr val="FF0000"/>
                </a:solidFill>
              </a:rPr>
              <a:t>КОК</a:t>
            </a:r>
            <a:r>
              <a:rPr lang="ru-RU" sz="1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При </a:t>
            </a:r>
            <a:r>
              <a:rPr lang="ru-RU" sz="1800" dirty="0" err="1"/>
              <a:t>гипогонадотропной</a:t>
            </a:r>
            <a:r>
              <a:rPr lang="ru-RU" sz="1800" dirty="0"/>
              <a:t> аменореи, </a:t>
            </a:r>
            <a:r>
              <a:rPr lang="ru-RU" sz="1800" dirty="0" err="1"/>
              <a:t>гипоэстрогении</a:t>
            </a:r>
            <a:r>
              <a:rPr lang="ru-RU" sz="1800" dirty="0"/>
              <a:t>, ПНЯ - </a:t>
            </a:r>
            <a:r>
              <a:rPr lang="ru-RU" sz="1800" dirty="0">
                <a:solidFill>
                  <a:srgbClr val="FF0000"/>
                </a:solidFill>
              </a:rPr>
              <a:t>ЗГТ с натуральным </a:t>
            </a:r>
            <a:r>
              <a:rPr lang="ru-RU" sz="1800" dirty="0" err="1">
                <a:solidFill>
                  <a:srgbClr val="FF0000"/>
                </a:solidFill>
              </a:rPr>
              <a:t>эстрадиолом</a:t>
            </a:r>
            <a:r>
              <a:rPr lang="ru-RU" sz="1800" dirty="0"/>
              <a:t>,  при </a:t>
            </a:r>
            <a:r>
              <a:rPr lang="ru-RU" sz="1800" dirty="0" err="1"/>
              <a:t>нормогонадотропной</a:t>
            </a:r>
            <a:r>
              <a:rPr lang="ru-RU" sz="1800" dirty="0"/>
              <a:t> аменореи возможны назначение </a:t>
            </a:r>
            <a:r>
              <a:rPr lang="ru-RU" sz="1800" dirty="0">
                <a:solidFill>
                  <a:srgbClr val="FF0000"/>
                </a:solidFill>
              </a:rPr>
              <a:t>гестагенов в циклическом режиме</a:t>
            </a:r>
            <a:r>
              <a:rPr lang="ru-RU" sz="1800" dirty="0"/>
              <a:t>, если проба с гестагенами была положительная.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955F1D4-518B-4879-A2A9-B93D9DEB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360" y="6340185"/>
            <a:ext cx="8408713" cy="365125"/>
          </a:xfrm>
          <a:solidFill>
            <a:schemeClr val="bg1"/>
          </a:solidFill>
        </p:spPr>
        <p:txBody>
          <a:bodyPr/>
          <a:lstStyle/>
          <a:p>
            <a:r>
              <a:rPr lang="ru-RU" sz="1050" dirty="0"/>
              <a:t>Чем на самом деле болеют женщины с нарушениями менструального</a:t>
            </a:r>
            <a:r>
              <a:rPr lang="en-US" sz="1050" dirty="0"/>
              <a:t> </a:t>
            </a:r>
            <a:r>
              <a:rPr lang="ru-RU" sz="1050" dirty="0"/>
              <a:t>цикла? Ставим диагноз, обследуем и выбираем терапию: научно-практическое издание / В. Н. </a:t>
            </a:r>
            <a:r>
              <a:rPr lang="ru-RU" sz="1050" dirty="0" err="1"/>
              <a:t>Касян</a:t>
            </a:r>
            <a:r>
              <a:rPr lang="ru-RU" sz="1050" dirty="0"/>
              <a:t>, И. Г. Шестакова. М. : Редакция</a:t>
            </a:r>
            <a:r>
              <a:rPr lang="en-US" sz="1050" dirty="0"/>
              <a:t> </a:t>
            </a:r>
            <a:r>
              <a:rPr lang="ru-RU" sz="1050" dirty="0"/>
              <a:t>журнала </a:t>
            </a:r>
            <a:r>
              <a:rPr lang="en-US" sz="1050" dirty="0" err="1"/>
              <a:t>StatusPraesens</a:t>
            </a:r>
            <a:r>
              <a:rPr lang="en-US" sz="1050" dirty="0"/>
              <a:t>, 2017. 24 </a:t>
            </a:r>
            <a:r>
              <a:rPr lang="ru-RU" sz="1050" dirty="0"/>
              <a:t>с.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72415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Ключевые моменты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	</a:t>
            </a:r>
            <a:r>
              <a:rPr lang="ru-RU" sz="2400" dirty="0">
                <a:solidFill>
                  <a:srgbClr val="002060"/>
                </a:solidFill>
              </a:rPr>
              <a:t>Гипоталамические нарушения могут быть причиной как первичной, так и вторичной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ru-RU" sz="2400" dirty="0">
                <a:solidFill>
                  <a:srgbClr val="002060"/>
                </a:solidFill>
              </a:rPr>
              <a:t> и аменореи.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Аномальная масса тела – ожирение и дефицит питания – наиболее частые причины вторичной аменореи и олигоменореи у подростков.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	 Вторичная аменорея и олигоменорея – диагнозы «исключения», лечебная тактика в каждом случае должна быть индивидуальной</a:t>
            </a:r>
          </a:p>
          <a:p>
            <a:r>
              <a:rPr lang="ru-RU" sz="2400" dirty="0"/>
              <a:t> 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-1107504"/>
            <a:ext cx="8215370" cy="4643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28596" y="1357298"/>
            <a:ext cx="1000132" cy="879333"/>
            <a:chOff x="728" y="2235"/>
            <a:chExt cx="778" cy="709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55" y="2281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13888" y="2433169"/>
            <a:ext cx="1071570" cy="928694"/>
            <a:chOff x="708" y="2203"/>
            <a:chExt cx="751" cy="741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1" name="Oval 14"/>
          <p:cNvSpPr>
            <a:spLocks noChangeArrowheads="1"/>
          </p:cNvSpPr>
          <p:nvPr/>
        </p:nvSpPr>
        <p:spPr bwMode="gray">
          <a:xfrm>
            <a:off x="500033" y="3933056"/>
            <a:ext cx="921403" cy="792088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  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643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3632" y="275388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Ключевые моменты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	</a:t>
            </a:r>
            <a:r>
              <a:rPr lang="ru-RU" sz="2400" dirty="0">
                <a:solidFill>
                  <a:srgbClr val="002060"/>
                </a:solidFill>
              </a:rPr>
              <a:t>Гипоталамические нарушения могут быть причиной как первичной, так и вторичной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ru-RU" sz="2400" dirty="0">
                <a:solidFill>
                  <a:srgbClr val="002060"/>
                </a:solidFill>
              </a:rPr>
              <a:t> и аменореи.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</a:rPr>
              <a:t>Аномальная масса тела – ожирение и дефицит питания</a:t>
            </a:r>
            <a:r>
              <a:rPr lang="ru-RU" sz="2400" dirty="0">
                <a:solidFill>
                  <a:srgbClr val="002060"/>
                </a:solidFill>
              </a:rPr>
              <a:t>, стресс, чрезмерные физические нагрузки  – наиболее частые причины функциональной гипоталамической аменореи (и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ru-RU" sz="2400" dirty="0">
                <a:solidFill>
                  <a:srgbClr val="002060"/>
                </a:solidFill>
              </a:rPr>
              <a:t> у подростков и молодых женщин.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 Вторичная аменорея и олигоменорея – диагнозы «исключения», лечебная тактика в каждом случае должна быть индивидуальной</a:t>
            </a:r>
          </a:p>
          <a:p>
            <a:r>
              <a:rPr lang="ru-RU" sz="2400" dirty="0"/>
              <a:t> 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215370" cy="4643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67544" y="1412776"/>
            <a:ext cx="1000132" cy="879333"/>
            <a:chOff x="728" y="2235"/>
            <a:chExt cx="778" cy="709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55" y="2281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95536" y="2420888"/>
            <a:ext cx="1071570" cy="928694"/>
            <a:chOff x="708" y="2203"/>
            <a:chExt cx="751" cy="741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1" name="Oval 14"/>
          <p:cNvSpPr>
            <a:spLocks noChangeArrowheads="1"/>
          </p:cNvSpPr>
          <p:nvPr/>
        </p:nvSpPr>
        <p:spPr bwMode="gray">
          <a:xfrm>
            <a:off x="467544" y="4653136"/>
            <a:ext cx="921403" cy="792088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  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643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3632" y="275388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5160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V\Desktop\Кротинские чтения\kak-pohudet-v-domashnih-usloviyah-bez-diet-i-uprazhnenij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167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722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1390652" y="4868868"/>
            <a:ext cx="66151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rgbClr val="002060"/>
                </a:solidFill>
                <a:latin typeface="Impact" charset="0"/>
              </a:rPr>
              <a:t>Спасибо за внимание</a:t>
            </a:r>
            <a:r>
              <a:rPr lang="en-US" altLang="ru-RU" sz="4800" dirty="0">
                <a:solidFill>
                  <a:srgbClr val="00206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1196752"/>
            <a:ext cx="8815136" cy="29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3762378" y="6343650"/>
            <a:ext cx="2202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г. Ростов-на-Дону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09669"/>
            <a:ext cx="1931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г. Ростов-на-Дону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           2026</a:t>
            </a:r>
          </a:p>
        </p:txBody>
      </p:sp>
    </p:spTree>
    <p:extLst>
      <p:ext uri="{BB962C8B-B14F-4D97-AF65-F5344CB8AC3E}">
        <p14:creationId xmlns:p14="http://schemas.microsoft.com/office/powerpoint/2010/main" val="166476028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Тренинговый конгресс\23699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90500"/>
            <a:ext cx="9001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85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МКБ-11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685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МКБ-10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quarter" idx="2"/>
          </p:nvPr>
        </p:nvSpPr>
        <p:spPr>
          <a:xfrm>
            <a:off x="4355976" y="1916832"/>
            <a:ext cx="4536504" cy="40386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N91.0 Первичная аменорея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C00000"/>
                </a:solidFill>
              </a:rPr>
              <a:t>N91.1 Вторичная аменорея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Отсутствие менструаций у женщин, у которых раньше они были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N91.2 Аменорея неуточненная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C00000"/>
                </a:solidFill>
              </a:rPr>
              <a:t>N91.3 Первичная олигоменорея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Скудные или редкие менструации с начала их появления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N91.4 Вторичная олигоменорея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Скудные или редкие менструации у женщин с ранее нормальными </a:t>
            </a:r>
            <a:r>
              <a:rPr lang="ru-RU" sz="1800" dirty="0">
                <a:solidFill>
                  <a:srgbClr val="FF0000"/>
                </a:solidFill>
              </a:rPr>
              <a:t>менструациями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376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16 Болезни мочеполовой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285" y="270892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GA20.0 </a:t>
            </a:r>
            <a:r>
              <a:rPr lang="ru-RU" dirty="0">
                <a:solidFill>
                  <a:srgbClr val="002060"/>
                </a:solidFill>
              </a:rPr>
              <a:t>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GA20.00 </a:t>
            </a:r>
            <a:r>
              <a:rPr lang="ru-RU" dirty="0">
                <a:solidFill>
                  <a:srgbClr val="002060"/>
                </a:solidFill>
              </a:rPr>
              <a:t>Первичная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GA20.01 </a:t>
            </a:r>
            <a:r>
              <a:rPr lang="ru-RU" dirty="0">
                <a:solidFill>
                  <a:srgbClr val="002060"/>
                </a:solidFill>
              </a:rPr>
              <a:t>Вторичная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GA20.0Y </a:t>
            </a:r>
            <a:r>
              <a:rPr lang="ru-RU" dirty="0">
                <a:solidFill>
                  <a:srgbClr val="002060"/>
                </a:solidFill>
              </a:rPr>
              <a:t>Другая уточненная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GA20.0Z </a:t>
            </a:r>
            <a:r>
              <a:rPr lang="ru-RU" dirty="0">
                <a:solidFill>
                  <a:srgbClr val="002060"/>
                </a:solidFill>
              </a:rPr>
              <a:t>Аменорея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неуточненная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963" y="4498187"/>
            <a:ext cx="372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GA20.11 </a:t>
            </a:r>
            <a:r>
              <a:rPr lang="ru-RU" dirty="0">
                <a:solidFill>
                  <a:srgbClr val="002060"/>
                </a:solidFill>
              </a:rPr>
              <a:t>Редкое менструальное кровотечение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0527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XIV   Болезни мочеполовой системы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(N00-N99)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11960" y="1268760"/>
            <a:ext cx="72008" cy="4608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6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Тренинговый конгресс\236993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0850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Подростковый возраст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- это период между 10 и 19 годами, который включает в себя значительные и критические изменения в росте, развитии и половом созревании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86" y="266057"/>
            <a:ext cx="2718674" cy="7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0631" y="6396335"/>
            <a:ext cx="860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Adolescent polycystic ovary syndrome according to the international evidence-based guideline</a:t>
            </a:r>
          </a:p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Alexia S.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Peña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, et al. , 2020  </a:t>
            </a:r>
            <a:r>
              <a:rPr lang="en-US" sz="1200" i="1" u="sng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BMC Medicine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volume 18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, Article number: 72 (2020)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92494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Вопрос: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«В какой момент времени после наступления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нерегулярные менструальные циклы указывают на сформировавшуюся овариальную дисфункцию?» 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3597" y="2348880"/>
            <a:ext cx="551754" cy="769441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86916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Найдено 36 исследований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988845" y="2405670"/>
            <a:ext cx="8363272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Что делать?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283" y="764704"/>
            <a:ext cx="2074883" cy="2604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457" y="1350147"/>
            <a:ext cx="60095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>
                <a:solidFill>
                  <a:srgbClr val="FF0000"/>
                </a:solidFill>
              </a:rPr>
              <a:t>Цитаты*:</a:t>
            </a:r>
            <a:endParaRPr lang="en-US" sz="2200" b="1" i="1" u="sng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Нерегулярный менструальный цикл может наблюдаться </a:t>
            </a:r>
            <a:r>
              <a:rPr lang="ru-RU" sz="2000" b="1" dirty="0">
                <a:solidFill>
                  <a:srgbClr val="FF0000"/>
                </a:solidFill>
              </a:rPr>
              <a:t>только в первый год после </a:t>
            </a:r>
            <a:r>
              <a:rPr lang="ru-RU" sz="2000" b="1" dirty="0" err="1">
                <a:solidFill>
                  <a:srgbClr val="FF0000"/>
                </a:solidFill>
              </a:rPr>
              <a:t>менархе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71" y="6334780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*Helena J. </a:t>
            </a:r>
            <a:r>
              <a:rPr lang="en-US" sz="1400" dirty="0" err="1">
                <a:solidFill>
                  <a:srgbClr val="002060"/>
                </a:solidFill>
              </a:rPr>
              <a:t>Teede</a:t>
            </a:r>
            <a:r>
              <a:rPr lang="en-US" sz="1400" dirty="0">
                <a:solidFill>
                  <a:srgbClr val="002060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89:251–268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933" y="2976827"/>
            <a:ext cx="4389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А как определить носит ли олигоменорея «физиологический» характер для пубертатного периода - и тогда лечение не требуется, или имеется веская причина для назначения определенного вида терапии.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6109" y="2258679"/>
                <a:ext cx="5517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109" y="2258679"/>
                <a:ext cx="551754" cy="769441"/>
              </a:xfrm>
              <a:prstGeom prst="rect">
                <a:avLst/>
              </a:prstGeom>
              <a:blipFill>
                <a:blip r:embed="rId3" cstate="print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i.pinimg.com/originals/15/2e/ad/152ead3cd0066410239e50b9d017c60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65" y="2551649"/>
            <a:ext cx="3888432" cy="3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C15ED-8A60-AE4E-A04E-B9EADF43D8E5}"/>
              </a:ext>
            </a:extLst>
          </p:cNvPr>
          <p:cNvSpPr txBox="1"/>
          <p:nvPr/>
        </p:nvSpPr>
        <p:spPr>
          <a:xfrm>
            <a:off x="3180991" y="4840469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6D3DA-D37E-3347-9F2F-25EDA2D5DB10}"/>
              </a:ext>
            </a:extLst>
          </p:cNvPr>
          <p:cNvSpPr txBox="1"/>
          <p:nvPr/>
        </p:nvSpPr>
        <p:spPr>
          <a:xfrm flipH="1">
            <a:off x="202457" y="5449301"/>
            <a:ext cx="487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Необходим алгоритм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163961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770D7-DEB6-2AA5-C6E1-5709C50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B3A64-1503-C1E8-BD3A-AECB513B1B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В течение первого года после менархе </a:t>
            </a:r>
            <a:r>
              <a:rPr lang="ru-RU" dirty="0" err="1"/>
              <a:t>межменструальные</a:t>
            </a:r>
            <a:r>
              <a:rPr lang="ru-RU" dirty="0"/>
              <a:t> интервалы до 90 дней считаются нормой</a:t>
            </a:r>
          </a:p>
          <a:p>
            <a:r>
              <a:rPr lang="ru-RU" dirty="0"/>
              <a:t>2. Продолжительность менструального цикла должна составлять 24-38 дней уже в первый год после менархе</a:t>
            </a:r>
          </a:p>
          <a:p>
            <a:r>
              <a:rPr lang="ru-RU" dirty="0"/>
              <a:t>3. Становление менструального цикла с продолжительностью 24-38 дней должно произойти в течение первых 3 лет после менархе</a:t>
            </a:r>
          </a:p>
          <a:p>
            <a:r>
              <a:rPr lang="ru-RU" dirty="0"/>
              <a:t>4. Верно всё</a:t>
            </a:r>
          </a:p>
          <a:p>
            <a:r>
              <a:rPr lang="ru-RU" dirty="0"/>
              <a:t>5. Верно 1 и 3</a:t>
            </a:r>
          </a:p>
        </p:txBody>
      </p:sp>
    </p:spTree>
    <p:extLst>
      <p:ext uri="{BB962C8B-B14F-4D97-AF65-F5344CB8AC3E}">
        <p14:creationId xmlns:p14="http://schemas.microsoft.com/office/powerpoint/2010/main" val="202753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нерегулярных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менструальных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циклов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числу лет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после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822323" y="1846263"/>
          <a:ext cx="795591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 лет после </a:t>
                      </a:r>
                      <a:r>
                        <a:rPr lang="ru-RU" dirty="0" err="1"/>
                        <a:t>менархе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нерегулярных менструальных циклов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Межменструальный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интервал до 90 дней является нормой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</a:t>
                      </a:r>
                      <a:r>
                        <a:rPr lang="ru-RU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до  3 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45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 лет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&gt; 35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&lt; 8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циклов в год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аменорея  диагностируется при отсутствии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менархе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возрасте 15 лет или спустя 3 года после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телархе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Witchel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Hoeger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Adolescent polycystic ovary syndrome according to the international evidence-based guideline. 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ru-RU" sz="1200" b="1" i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18, 72 (2020). https://doi.org/10.1186/s12916-020-01516-x)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8|2|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3862</TotalTime>
  <Words>3819</Words>
  <Application>Microsoft Office PowerPoint</Application>
  <PresentationFormat>Экран (4:3)</PresentationFormat>
  <Paragraphs>453</Paragraphs>
  <Slides>41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Arial</vt:lpstr>
      <vt:lpstr>Arial Black</vt:lpstr>
      <vt:lpstr>Bookman Old Style</vt:lpstr>
      <vt:lpstr>Calibri</vt:lpstr>
      <vt:lpstr>Cambria</vt:lpstr>
      <vt:lpstr>Cambria Math</vt:lpstr>
      <vt:lpstr>Corbel</vt:lpstr>
      <vt:lpstr>Garamond</vt:lpstr>
      <vt:lpstr>Gill Sans MT</vt:lpstr>
      <vt:lpstr>Impact</vt:lpstr>
      <vt:lpstr>Times New Roman</vt:lpstr>
      <vt:lpstr>Wingdings</vt:lpstr>
      <vt:lpstr>Wingdings 3</vt:lpstr>
      <vt:lpstr>Начальная</vt:lpstr>
      <vt:lpstr>Презентация PowerPoint</vt:lpstr>
      <vt:lpstr>Соран Эфесский, Vвек н.э., «О женских болезнях» (Gynecaia)</vt:lpstr>
      <vt:lpstr> Олигоменорея (N91.3, N91.4 по МКБ-Х)  </vt:lpstr>
      <vt:lpstr>Ключевые моменты</vt:lpstr>
      <vt:lpstr>Презентация PowerPoint</vt:lpstr>
      <vt:lpstr>Презентация PowerPoint</vt:lpstr>
      <vt:lpstr>Что делать?</vt:lpstr>
      <vt:lpstr>ИНТЕРАКТИВ</vt:lpstr>
      <vt:lpstr>     Определение нерегулярных менструальных циклов у подростков (по  числу лет после менархе)  </vt:lpstr>
      <vt:lpstr>Олиго-аменорея II</vt:lpstr>
      <vt:lpstr>Презентация PowerPoint</vt:lpstr>
      <vt:lpstr>Презентация PowerPoint</vt:lpstr>
      <vt:lpstr>Критерии  НЕРВНОЙ АНОРЕКСИИ (F 50.0 по МКБ Х)</vt:lpstr>
      <vt:lpstr>Динамика нервной анорексии (по Коркиной М. В., Цивилько М. А., Марилову В. В.) </vt:lpstr>
      <vt:lpstr>Презентация PowerPoint</vt:lpstr>
      <vt:lpstr>Презентация PowerPoint</vt:lpstr>
      <vt:lpstr>Презентация PowerPoint</vt:lpstr>
      <vt:lpstr>ИНТЕРАКТИВ</vt:lpstr>
      <vt:lpstr>Презентация PowerPoint</vt:lpstr>
      <vt:lpstr>ЗГТ для подростков (эстрадиол – трансдермально; микронизированный прогестерон – per os)</vt:lpstr>
      <vt:lpstr>Олиго-аменорея при ожирении</vt:lpstr>
      <vt:lpstr>Презентация PowerPoint</vt:lpstr>
      <vt:lpstr>Ожирение</vt:lpstr>
      <vt:lpstr>Ожирение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У женщин с функциональными НМЦ в 1,5 раза чаще встречаются депрессивные состояния</vt:lpstr>
      <vt:lpstr>Презентация PowerPoint</vt:lpstr>
      <vt:lpstr>Выбор терапии НМЦ</vt:lpstr>
      <vt:lpstr>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</vt:lpstr>
      <vt:lpstr>Модификация образа жизни</vt:lpstr>
      <vt:lpstr>Презентация PowerPoint</vt:lpstr>
      <vt:lpstr>Презентация PowerPoint</vt:lpstr>
      <vt:lpstr>Международные клинические рекомендации, базирующиеся на доказательной медицине по диагностике и ведению СПЯ, 2018 </vt:lpstr>
      <vt:lpstr>Согласно международному руководству по ведению пациенток с СПЯ (2018), в некоторых ситуациях может  потребоваться прием КОК совместно с метформином</vt:lpstr>
      <vt:lpstr> Выбор дальнейшего лечения  функциональных НМЦ </vt:lpstr>
      <vt:lpstr>Ключевые моменты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Олигоменорея</dc:title>
  <dc:creator>V</dc:creator>
  <cp:lastModifiedBy>Вера Андреева</cp:lastModifiedBy>
  <cp:revision>185</cp:revision>
  <dcterms:created xsi:type="dcterms:W3CDTF">2021-08-31T06:26:01Z</dcterms:created>
  <dcterms:modified xsi:type="dcterms:W3CDTF">2026-05-16T17:40:19Z</dcterms:modified>
</cp:coreProperties>
</file>