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6" r:id="rId4"/>
    <p:sldId id="262" r:id="rId5"/>
    <p:sldId id="261" r:id="rId6"/>
    <p:sldId id="274" r:id="rId7"/>
    <p:sldId id="264" r:id="rId8"/>
    <p:sldId id="273" r:id="rId9"/>
    <p:sldId id="275" r:id="rId10"/>
    <p:sldId id="27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A9393F"/>
    <a:srgbClr val="AA393F"/>
    <a:srgbClr val="01C1FF"/>
    <a:srgbClr val="24604C"/>
    <a:srgbClr val="2841FE"/>
    <a:srgbClr val="0070C0"/>
    <a:srgbClr val="02B7CD"/>
    <a:srgbClr val="0B5395"/>
    <a:srgbClr val="448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4" autoAdjust="0"/>
    <p:restoredTop sz="94737" autoAdjust="0"/>
  </p:normalViewPr>
  <p:slideViewPr>
    <p:cSldViewPr snapToGrid="0">
      <p:cViewPr varScale="1">
        <p:scale>
          <a:sx n="112" d="100"/>
          <a:sy n="112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088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487730947409982"/>
          <c:y val="2.9269889120128696E-2"/>
          <c:w val="0.59835403059269854"/>
          <c:h val="0.866796422159380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A5B59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3.8696907538157588E-3"/>
                  <c:y val="2.9269889120127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E4-D540-8F5B-2D9E8B272F7A}"/>
                </c:ext>
              </c:extLst>
            </c:dLbl>
            <c:dLbl>
              <c:idx val="3"/>
              <c:layout>
                <c:manualLayout>
                  <c:x val="-9.0292784255701034E-3"/>
                  <c:y val="5.85397782402568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E4-D540-8F5B-2D9E8B272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НПВС</c:v>
                </c:pt>
                <c:pt idx="1">
                  <c:v>НПВС с поливитаминными комплексами и фитопрепаратами</c:v>
                </c:pt>
                <c:pt idx="2">
                  <c:v>НПВС с прогестагенами</c:v>
                </c:pt>
                <c:pt idx="3">
                  <c:v>Фитопрепараты</c:v>
                </c:pt>
                <c:pt idx="4">
                  <c:v>Прогестагены</c:v>
                </c:pt>
                <c:pt idx="5">
                  <c:v>Поливитаминные комплексы соответственно фазам цикла</c:v>
                </c:pt>
                <c:pt idx="6">
                  <c:v>Динамическое наблюдение</c:v>
                </c:pt>
              </c:strCache>
            </c:strRef>
          </c:cat>
          <c:val>
            <c:numRef>
              <c:f>Лист1!$B$2:$B$8</c:f>
              <c:numCache>
                <c:formatCode>0.0%</c:formatCode>
                <c:ptCount val="7"/>
                <c:pt idx="0">
                  <c:v>0.25800000000000001</c:v>
                </c:pt>
                <c:pt idx="1">
                  <c:v>0.19400000000000001</c:v>
                </c:pt>
                <c:pt idx="2">
                  <c:v>6.5000000000000002E-2</c:v>
                </c:pt>
                <c:pt idx="3">
                  <c:v>0.129</c:v>
                </c:pt>
                <c:pt idx="4">
                  <c:v>9.7000000000000003E-2</c:v>
                </c:pt>
                <c:pt idx="5">
                  <c:v>3.2000000000000001E-2</c:v>
                </c:pt>
                <c:pt idx="6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E4-D540-8F5B-2D9E8B272F7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возрастная группа</c:v>
                </c:pt>
              </c:strCache>
            </c:strRef>
          </c:tx>
          <c:spPr>
            <a:solidFill>
              <a:srgbClr val="F3A44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4591347921506677E-17"/>
                  <c:y val="-1.1707955648051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E4-D540-8F5B-2D9E8B272F7A}"/>
                </c:ext>
              </c:extLst>
            </c:dLbl>
            <c:dLbl>
              <c:idx val="1"/>
              <c:layout>
                <c:manualLayout>
                  <c:x val="0"/>
                  <c:y val="-1.4634944560064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E4-D540-8F5B-2D9E8B272F7A}"/>
                </c:ext>
              </c:extLst>
            </c:dLbl>
            <c:dLbl>
              <c:idx val="2"/>
              <c:layout>
                <c:manualLayout>
                  <c:x val="-1.2898969179385863E-3"/>
                  <c:y val="-8.7809667360386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E4-D540-8F5B-2D9E8B272F7A}"/>
                </c:ext>
              </c:extLst>
            </c:dLbl>
            <c:dLbl>
              <c:idx val="3"/>
              <c:layout>
                <c:manualLayout>
                  <c:x val="-6.4494845896929318E-3"/>
                  <c:y val="-8.78096673603866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E4-D540-8F5B-2D9E8B272F7A}"/>
                </c:ext>
              </c:extLst>
            </c:dLbl>
            <c:dLbl>
              <c:idx val="4"/>
              <c:layout>
                <c:manualLayout>
                  <c:x val="-1.2898969179385863E-3"/>
                  <c:y val="-1.1707955648051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E4-D540-8F5B-2D9E8B272F7A}"/>
                </c:ext>
              </c:extLst>
            </c:dLbl>
            <c:dLbl>
              <c:idx val="6"/>
              <c:layout>
                <c:manualLayout>
                  <c:x val="-9.4591347921506677E-17"/>
                  <c:y val="-1.7561933472077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E4-D540-8F5B-2D9E8B272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НПВС</c:v>
                </c:pt>
                <c:pt idx="1">
                  <c:v>НПВС с поливитаминными комплексами и фитопрепаратами</c:v>
                </c:pt>
                <c:pt idx="2">
                  <c:v>НПВС с прогестагенами</c:v>
                </c:pt>
                <c:pt idx="3">
                  <c:v>Фитопрепараты</c:v>
                </c:pt>
                <c:pt idx="4">
                  <c:v>Прогестагены</c:v>
                </c:pt>
                <c:pt idx="5">
                  <c:v>Поливитаминные комплексы соответственно фазам цикла</c:v>
                </c:pt>
                <c:pt idx="6">
                  <c:v>Динамическое наблюдение</c:v>
                </c:pt>
              </c:strCache>
            </c:strRef>
          </c:cat>
          <c:val>
            <c:numRef>
              <c:f>Лист1!$C$2:$C$8</c:f>
              <c:numCache>
                <c:formatCode>0.0%</c:formatCode>
                <c:ptCount val="7"/>
                <c:pt idx="0">
                  <c:v>0.36499999999999999</c:v>
                </c:pt>
                <c:pt idx="1">
                  <c:v>0.2</c:v>
                </c:pt>
                <c:pt idx="2">
                  <c:v>4.7E-2</c:v>
                </c:pt>
                <c:pt idx="3">
                  <c:v>0.11799999999999999</c:v>
                </c:pt>
                <c:pt idx="4">
                  <c:v>3.5000000000000003E-2</c:v>
                </c:pt>
                <c:pt idx="6">
                  <c:v>0.23499999999999999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0E4-D540-8F5B-2D9E8B272F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 возрастная группа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НПВС</c:v>
                </c:pt>
                <c:pt idx="1">
                  <c:v>НПВС с поливитаминными комплексами и фитопрепаратами</c:v>
                </c:pt>
                <c:pt idx="2">
                  <c:v>НПВС с прогестагенами</c:v>
                </c:pt>
                <c:pt idx="3">
                  <c:v>Фитопрепараты</c:v>
                </c:pt>
                <c:pt idx="4">
                  <c:v>Прогестагены</c:v>
                </c:pt>
                <c:pt idx="5">
                  <c:v>Поливитаминные комплексы соответственно фазам цикла</c:v>
                </c:pt>
                <c:pt idx="6">
                  <c:v>Динамическое наблюдение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A-70E4-D540-8F5B-2D9E8B272F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4033336"/>
        <c:axId val="314032024"/>
      </c:barChart>
      <c:catAx>
        <c:axId val="314033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  <c:crossAx val="314032024"/>
        <c:crosses val="autoZero"/>
        <c:auto val="1"/>
        <c:lblAlgn val="ctr"/>
        <c:lblOffset val="100"/>
        <c:noMultiLvlLbl val="0"/>
      </c:catAx>
      <c:valAx>
        <c:axId val="31403202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14033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997112475428665"/>
          <c:y val="3.9741512328118671E-2"/>
          <c:w val="0.79500079653636457"/>
          <c:h val="0.621139070828079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Лапароскопическая цистэктомия</c:v>
                </c:pt>
              </c:strCache>
            </c:strRef>
          </c:tx>
          <c:spPr>
            <a:solidFill>
              <a:srgbClr val="A5B5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I возрастная группа</c:v>
                </c:pt>
                <c:pt idx="1">
                  <c:v>II возрастная группа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0.96199999999999997</c:v>
                </c:pt>
                <c:pt idx="1">
                  <c:v>0.95199999999999996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A-5542-830A-85D00DAB54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Лапароскопическая аднексэктомия</c:v>
                </c:pt>
              </c:strCache>
            </c:strRef>
          </c:tx>
          <c:spPr>
            <a:solidFill>
              <a:srgbClr val="F3A447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EFAC9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6A-5542-830A-85D00DAB54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I возрастная группа</c:v>
                </c:pt>
                <c:pt idx="1">
                  <c:v>II возрастная группа</c:v>
                </c:pt>
              </c:strCache>
            </c:strRef>
          </c:cat>
          <c:val>
            <c:numRef>
              <c:f>Лист1!$C$2:$C$3</c:f>
              <c:numCache>
                <c:formatCode>0.0%</c:formatCode>
                <c:ptCount val="2"/>
                <c:pt idx="0">
                  <c:v>3.7999999999999999E-2</c:v>
                </c:pt>
                <c:pt idx="1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6A-5542-830A-85D00DAB54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Лапаротомическая цистэктомия</c:v>
                </c:pt>
              </c:strCache>
            </c:strRef>
          </c:tx>
          <c:spPr>
            <a:solidFill>
              <a:srgbClr val="FEFAC9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I возрастная группа</c:v>
                </c:pt>
                <c:pt idx="1">
                  <c:v>II возрастная группа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4-356A-5542-830A-85D00DAB54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48982864"/>
        <c:axId val="548985488"/>
      </c:barChart>
      <c:catAx>
        <c:axId val="54898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  <c:crossAx val="548985488"/>
        <c:crosses val="autoZero"/>
        <c:auto val="1"/>
        <c:lblAlgn val="ctr"/>
        <c:lblOffset val="100"/>
        <c:noMultiLvlLbl val="0"/>
      </c:catAx>
      <c:valAx>
        <c:axId val="54898548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48982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0"/>
          <c:y val="0.69957635604753732"/>
          <c:w val="1"/>
          <c:h val="0.300423697037870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011046255612914E-2"/>
          <c:y val="6.1527269351984173E-2"/>
          <c:w val="0.61515948899244732"/>
          <c:h val="0.9126933601384933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0A-5F43-992A-2BD0B95831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0A-5F43-992A-2BD0B95831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0A-5F43-992A-2BD0B95831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80A-5F43-992A-2BD0B95831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80A-5F43-992A-2BD0B95831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80A-5F43-992A-2BD0B95831F0}"/>
              </c:ext>
            </c:extLst>
          </c:dPt>
          <c:dLbls>
            <c:dLbl>
              <c:idx val="0"/>
              <c:layout>
                <c:manualLayout>
                  <c:x val="-0.13687476932715115"/>
                  <c:y val="-7.308560984556362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0A-5F43-992A-2BD0B95831F0}"/>
                </c:ext>
              </c:extLst>
            </c:dLbl>
            <c:dLbl>
              <c:idx val="1"/>
              <c:layout>
                <c:manualLayout>
                  <c:x val="8.3189625695924432E-2"/>
                  <c:y val="-0.138963624324271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0A-5F43-992A-2BD0B95831F0}"/>
                </c:ext>
              </c:extLst>
            </c:dLbl>
            <c:dLbl>
              <c:idx val="2"/>
              <c:layout>
                <c:manualLayout>
                  <c:x val="9.1078156891601883E-2"/>
                  <c:y val="6.722219369836925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0A-5F43-992A-2BD0B95831F0}"/>
                </c:ext>
              </c:extLst>
            </c:dLbl>
            <c:dLbl>
              <c:idx val="3"/>
              <c:layout>
                <c:manualLayout>
                  <c:x val="7.9857947785783964E-2"/>
                  <c:y val="9.306833321247452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0A-5F43-992A-2BD0B95831F0}"/>
                </c:ext>
              </c:extLst>
            </c:dLbl>
            <c:dLbl>
              <c:idx val="4"/>
              <c:layout>
                <c:manualLayout>
                  <c:x val="4.3455377275618129E-2"/>
                  <c:y val="0.117199512824353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0A-5F43-992A-2BD0B95831F0}"/>
                </c:ext>
              </c:extLst>
            </c:dLbl>
            <c:dLbl>
              <c:idx val="5"/>
              <c:layout>
                <c:manualLayout>
                  <c:x val="2.731369663647119E-2"/>
                  <c:y val="9.074996149279848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0A-5F43-992A-2BD0B95831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Тератома</c:v>
                </c:pt>
                <c:pt idx="1">
                  <c:v>Серозная цистаденома</c:v>
                </c:pt>
                <c:pt idx="2">
                  <c:v>Муцинозная цистаденома</c:v>
                </c:pt>
                <c:pt idx="3">
                  <c:v>Гранулёзоклеточная опухоль</c:v>
                </c:pt>
                <c:pt idx="4">
                  <c:v>Киста жёлтого тела</c:v>
                </c:pt>
                <c:pt idx="5">
                  <c:v>Фолликулярная киста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0.54300000000000004</c:v>
                </c:pt>
                <c:pt idx="1">
                  <c:v>0.2</c:v>
                </c:pt>
                <c:pt idx="2">
                  <c:v>2.9000000000000001E-2</c:v>
                </c:pt>
                <c:pt idx="3">
                  <c:v>0.14199999999999999</c:v>
                </c:pt>
                <c:pt idx="4">
                  <c:v>2.9000000000000001E-2</c:v>
                </c:pt>
                <c:pt idx="5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80A-5F43-992A-2BD0B95831F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ayout>
        <c:manualLayout>
          <c:xMode val="edge"/>
          <c:yMode val="edge"/>
          <c:x val="0.68136272211584326"/>
          <c:y val="4.2267268308950424E-2"/>
          <c:w val="0.31863727788415674"/>
          <c:h val="0.941300643953729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576897328944294E-2"/>
          <c:y val="0.18018168784158997"/>
          <c:w val="0.64107202039768085"/>
          <c:h val="0.7812530925632854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62A-7740-B2BA-9BE0F6DA681B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2A-7740-B2BA-9BE0F6DA681B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62A-7740-B2BA-9BE0F6DA681B}"/>
              </c:ext>
            </c:extLst>
          </c:dPt>
          <c:dPt>
            <c:idx val="3"/>
            <c:bubble3D val="0"/>
            <c:explosion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62A-7740-B2BA-9BE0F6DA681B}"/>
              </c:ext>
            </c:extLst>
          </c:dPt>
          <c:dPt>
            <c:idx val="4"/>
            <c:bubble3D val="0"/>
            <c:explosion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62A-7740-B2BA-9BE0F6DA681B}"/>
              </c:ext>
            </c:extLst>
          </c:dPt>
          <c:dPt>
            <c:idx val="5"/>
            <c:bubble3D val="0"/>
            <c:explosion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62A-7740-B2BA-9BE0F6DA681B}"/>
              </c:ext>
            </c:extLst>
          </c:dPt>
          <c:dPt>
            <c:idx val="6"/>
            <c:bubble3D val="0"/>
            <c:explosion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62A-7740-B2BA-9BE0F6DA681B}"/>
              </c:ext>
            </c:extLst>
          </c:dPt>
          <c:dLbls>
            <c:dLbl>
              <c:idx val="0"/>
              <c:layout>
                <c:manualLayout>
                  <c:x val="-8.4293959157482307E-2"/>
                  <c:y val="0.1103366237536215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2A-7740-B2BA-9BE0F6DA681B}"/>
                </c:ext>
              </c:extLst>
            </c:dLbl>
            <c:dLbl>
              <c:idx val="1"/>
              <c:layout>
                <c:manualLayout>
                  <c:x val="-0.17109732326736066"/>
                  <c:y val="-5.15968287096076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2A-7740-B2BA-9BE0F6DA681B}"/>
                </c:ext>
              </c:extLst>
            </c:dLbl>
            <c:dLbl>
              <c:idx val="2"/>
              <c:layout>
                <c:manualLayout>
                  <c:x val="-7.7164159756772641E-2"/>
                  <c:y val="-9.233438544180107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2A-7740-B2BA-9BE0F6DA681B}"/>
                </c:ext>
              </c:extLst>
            </c:dLbl>
            <c:dLbl>
              <c:idx val="3"/>
              <c:layout>
                <c:manualLayout>
                  <c:x val="-4.309640599317556E-2"/>
                  <c:y val="-4.549839448194184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2A-7740-B2BA-9BE0F6DA681B}"/>
                </c:ext>
              </c:extLst>
            </c:dLbl>
            <c:dLbl>
              <c:idx val="4"/>
              <c:layout>
                <c:manualLayout>
                  <c:x val="5.1363271538676411E-2"/>
                  <c:y val="-0.1613929830292195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2A-7740-B2BA-9BE0F6DA681B}"/>
                </c:ext>
              </c:extLst>
            </c:dLbl>
            <c:dLbl>
              <c:idx val="5"/>
              <c:layout>
                <c:manualLayout>
                  <c:x val="8.2520163366355717E-2"/>
                  <c:y val="4.42814426884065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62A-7740-B2BA-9BE0F6DA681B}"/>
                </c:ext>
              </c:extLst>
            </c:dLbl>
            <c:dLbl>
              <c:idx val="6"/>
              <c:layout>
                <c:manualLayout>
                  <c:x val="2.9389424577969329E-2"/>
                  <c:y val="0.1187676608987887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62A-7740-B2BA-9BE0F6DA68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Тератома</c:v>
                </c:pt>
                <c:pt idx="1">
                  <c:v>Серозная цистаденома</c:v>
                </c:pt>
                <c:pt idx="2">
                  <c:v>Муцинозная цистаденома</c:v>
                </c:pt>
                <c:pt idx="3">
                  <c:v>Гранулёзоклеточная опухоль</c:v>
                </c:pt>
                <c:pt idx="4">
                  <c:v>Киста жёлтого тела</c:v>
                </c:pt>
                <c:pt idx="5">
                  <c:v>Фолликулярная киста</c:v>
                </c:pt>
                <c:pt idx="6">
                  <c:v>Эндометриоидная киста</c:v>
                </c:pt>
              </c:strCache>
            </c:strRef>
          </c:cat>
          <c:val>
            <c:numRef>
              <c:f>Лист1!$B$2:$B$8</c:f>
              <c:numCache>
                <c:formatCode>0.0%</c:formatCode>
                <c:ptCount val="7"/>
                <c:pt idx="0">
                  <c:v>0.189</c:v>
                </c:pt>
                <c:pt idx="1">
                  <c:v>0.18099999999999999</c:v>
                </c:pt>
                <c:pt idx="2">
                  <c:v>7.0999999999999994E-2</c:v>
                </c:pt>
                <c:pt idx="3">
                  <c:v>3.2000000000000001E-2</c:v>
                </c:pt>
                <c:pt idx="4">
                  <c:v>0.17299999999999999</c:v>
                </c:pt>
                <c:pt idx="5">
                  <c:v>0.28299999999999997</c:v>
                </c:pt>
                <c:pt idx="6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62A-7740-B2BA-9BE0F6DA681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59532099807094"/>
          <c:y val="0.20451930604287871"/>
          <c:w val="0.34540467900192917"/>
          <c:h val="0.789367576339547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D1CD9CD-7E8A-4B9A-AAC2-D320EA1BAE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F8BA1A1-5423-4097-9E81-69FE9C76C3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39231-E164-40F4-9440-A933E80E0D42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A05A505-898B-40B6-995F-EC8B619D5F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1C6084D-9BF9-4BDD-8FA2-F3D1C9A63B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D8D04-334D-42F7-9B7D-242DA519A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175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FB10-EEEF-4003-A3A1-43520C4FB01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4E19F-7952-44E3-B289-25296E677E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87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4E19F-7952-44E3-B289-25296E677EA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10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4E19F-7952-44E3-B289-25296E677EA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20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4E19F-7952-44E3-B289-25296E677EA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099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4E19F-7952-44E3-B289-25296E677EA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93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337EE-1DDC-4612-9D24-EEE03BC7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645" y="519545"/>
            <a:ext cx="6213764" cy="1148917"/>
          </a:xfrm>
        </p:spPr>
        <p:txBody>
          <a:bodyPr/>
          <a:lstStyle>
            <a:lvl1pPr algn="l">
              <a:defRPr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C441D7-3C7C-447A-BBE1-5FA9C7B5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87" y="1839191"/>
            <a:ext cx="11345425" cy="4346430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4DD3DF-47D2-4244-9792-12CE4D37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32" y="6356350"/>
            <a:ext cx="2692067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0DCB5CFB-1053-4ABD-8AE7-93CBC6C0D1C1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5E88ED-267A-406F-8814-D64DEA1F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5300" y="6356350"/>
            <a:ext cx="40381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5C3D36-61B4-4111-AC83-C3795B4B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1732" y="6356350"/>
            <a:ext cx="2692067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E58A1B2D-D15D-440D-8A9B-646BA581E9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4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44DC8E-DBB1-4521-B17B-AD7A7C576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F991ED-D009-4F33-823F-3A146B799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4A8B54-1575-4378-A084-65830E2A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A3AF89-A79E-4632-89EC-9A4B353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42F16A-CC16-411F-AB10-DD5D1159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7987F-C5EA-438F-BD7E-8D303911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782" y="2124744"/>
            <a:ext cx="8340436" cy="1814332"/>
          </a:xfrm>
        </p:spPr>
        <p:txBody>
          <a:bodyPr anchor="b">
            <a:normAutofit/>
          </a:bodyPr>
          <a:lstStyle>
            <a:lvl1pPr algn="ctr">
              <a:defRPr sz="6000" b="0">
                <a:solidFill>
                  <a:schemeClr val="accent4"/>
                </a:solidFill>
                <a:effectLst/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5F1006-7188-498C-ABBF-80587A3CC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25782" y="3939076"/>
            <a:ext cx="8340436" cy="1113018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accent4"/>
                </a:solidFill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CAAA22-0748-44B2-95C1-E3606572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0DCB5CFB-1053-4ABD-8AE7-93CBC6C0D1C1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774E4D-3F92-4FAA-8349-F6D45C08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6F7DFC-34D2-47BD-A449-1F12C2D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E58A1B2D-D15D-440D-8A9B-646BA581E9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93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4A3671-D70D-4846-A00D-D451CC45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78F876-D852-4E29-A439-4A96013A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3E4988-A050-44F9-8CDD-B99FEE1F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29F515-61FC-4696-9DBE-C3EE88BB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23E599-4964-4661-B895-F15D49D3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44141B-6E20-42C1-A083-D0371C7F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32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35B16F-47D8-43EB-9F03-B3ACD863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D8F048-D987-4AFF-A795-6F700E92B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A324EF-75CB-4183-A85B-AD7BDD2D7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00D5C6B-EB08-465F-984C-82BB28644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F6BF5B3-E575-4778-951F-B85DDAFB1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580A43-90A9-4F74-9CEA-78DC0914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82B72D-A421-4731-A1B3-4B3F7B15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7E0AB1-8C34-4787-A417-D8024485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65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38900-AEB2-4230-9726-FC3E1A82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5A991F4-A55E-4763-85B2-BCF817E0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2418399-BB26-4B5F-AE06-073556FF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00C12F-25DD-409F-A773-01449550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0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8D4BDE5-0371-459D-9B04-EC35D079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AD7312-632A-48EA-9CD9-4C1F9B3E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9392F6-5A18-4C8F-94AC-EE4481D7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75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902DB-6786-4EC8-841C-442CE7C5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D0E0AD-9CDE-4B68-B397-28CF6A3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FB86FE-73E5-4676-9540-C4530EC0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BF0736-3C77-4656-9517-532D8B4F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69D685-6A52-4572-A0D6-C0059AC9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A8EB1A-AC6D-428E-B0D1-CF9A7622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4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B2F2F-88ED-4374-94A7-62F66BCD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968185-D0D5-4204-98C8-EE5D53385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E72D50-BFF9-4173-ABD2-4EC13B94B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3727AD-9A27-4C72-9887-E950A1F3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C7B91B-1762-407F-A127-DE1DCC62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9B9FBD-B522-4123-A0F9-BFF6E77F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0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E666AC-8030-4AC8-BD2D-177E2E60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4D5522-45B7-4992-826F-6AF937AAF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30567A-7DA1-430D-84F6-D7275133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18EBEF-8A21-4561-832D-24C58134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0DEFF5-DC16-4E1D-99A4-EA87D703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6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8E9D2-AC3C-4712-9A37-752F16DB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3DA045-D354-445D-BE18-3E16A1484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148A85-0285-419E-9BCD-D8E30563A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5CFB-1053-4ABD-8AE7-93CBC6C0D1C1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AA4832-14D7-456F-8D8A-08F55C337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65C6DE-1236-408E-A547-97410DDD6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A1B2D-D15D-440D-8A9B-646BA581E9FF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2"/>
            <a:extLst>
              <a:ext uri="{FF2B5EF4-FFF2-40B4-BE49-F238E27FC236}">
                <a16:creationId xmlns:a16="http://schemas.microsoft.com/office/drawing/2014/main" id="{A3D3FC47-1965-4ADE-8DCB-5A97BFA1FA8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3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A342B6-92C8-4F2C-9F6D-B8ACADD0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52" y="3124664"/>
            <a:ext cx="8340436" cy="1814332"/>
          </a:xfrm>
        </p:spPr>
        <p:txBody>
          <a:bodyPr>
            <a:noAutofit/>
          </a:bodyPr>
          <a:lstStyle/>
          <a:p>
            <a:r>
              <a:rPr lang="ru-RU" sz="4800" b="1" dirty="0"/>
              <a:t>Диагностика и лечение доброкачественных опухолей яичников в детском и подростковом возрасте.</a:t>
            </a:r>
            <a:br>
              <a:rPr lang="en-US" sz="6000" b="1" dirty="0">
                <a:solidFill>
                  <a:srgbClr val="000000"/>
                </a:solidFill>
                <a:latin typeface="Noto Serif Display Light"/>
              </a:rPr>
            </a:br>
            <a:endParaRPr lang="ru-RU" b="1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A919CF-5BCB-4127-8E14-876C70A1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302" y="4830616"/>
            <a:ext cx="8340436" cy="1113018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ru-RU" sz="7200" b="1" dirty="0">
                <a:latin typeface="+mj-lt"/>
                <a:ea typeface="+mj-ea"/>
                <a:cs typeface="+mj-cs"/>
              </a:rPr>
              <a:t>Зав. кафедрой акушерства и гинекологии с курсом ПК и П УО «Белорусский государственный медицинский университет», д</a:t>
            </a:r>
            <a:r>
              <a:rPr lang="en-US" sz="7200" b="1" dirty="0">
                <a:latin typeface="+mj-lt"/>
                <a:ea typeface="+mj-ea"/>
                <a:cs typeface="+mj-cs"/>
              </a:rPr>
              <a:t>.</a:t>
            </a:r>
            <a:r>
              <a:rPr lang="ru-RU" sz="7200" b="1" dirty="0" err="1">
                <a:latin typeface="+mj-lt"/>
                <a:ea typeface="+mj-ea"/>
                <a:cs typeface="+mj-cs"/>
              </a:rPr>
              <a:t>м.н</a:t>
            </a:r>
            <a:r>
              <a:rPr lang="ru-RU" sz="7200" b="1" dirty="0">
                <a:latin typeface="+mj-lt"/>
                <a:ea typeface="+mj-ea"/>
                <a:cs typeface="+mj-cs"/>
              </a:rPr>
              <a:t>., профессор </a:t>
            </a:r>
          </a:p>
          <a:p>
            <a:pPr>
              <a:spcBef>
                <a:spcPts val="0"/>
              </a:spcBef>
            </a:pPr>
            <a:r>
              <a:rPr lang="ru-RU" sz="7200" b="1" dirty="0">
                <a:latin typeface="+mj-lt"/>
                <a:ea typeface="+mj-ea"/>
                <a:cs typeface="+mj-cs"/>
              </a:rPr>
              <a:t>Можейко Людмила Федоровна</a:t>
            </a:r>
          </a:p>
          <a:p>
            <a:pPr>
              <a:spcBef>
                <a:spcPts val="0"/>
              </a:spcBef>
            </a:pPr>
            <a:endParaRPr lang="ru-RU" sz="72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latin typeface="+mj-lt"/>
                <a:ea typeface="+mj-ea"/>
                <a:cs typeface="+mj-cs"/>
              </a:rPr>
              <a:t>Ст. преподаватель кафедры акушерства и гинекологии с курсом ПК и П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latin typeface="+mj-lt"/>
                <a:ea typeface="+mj-ea"/>
                <a:cs typeface="+mj-cs"/>
              </a:rPr>
              <a:t>УО «Белорусский государственный медицинский университет»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latin typeface="+mj-lt"/>
                <a:ea typeface="+mj-ea"/>
                <a:cs typeface="+mj-cs"/>
              </a:rPr>
              <a:t>Соболева Юлия Александровна</a:t>
            </a:r>
          </a:p>
          <a:p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7BC2D4-9B39-BC4D-A6A4-DD57D3104FB4}"/>
              </a:ext>
            </a:extLst>
          </p:cNvPr>
          <p:cNvSpPr txBox="1"/>
          <p:nvPr/>
        </p:nvSpPr>
        <p:spPr>
          <a:xfrm>
            <a:off x="4331970" y="6443394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BY" b="1" dirty="0">
                <a:solidFill>
                  <a:schemeClr val="accent4"/>
                </a:solidFill>
                <a:latin typeface="+mj-lt"/>
                <a:ea typeface="+mj-ea"/>
                <a:cs typeface="+mj-cs"/>
              </a:rPr>
              <a:t>Минск, 2026</a:t>
            </a:r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93806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A5AB134-865E-4D70-8C76-E424AA28A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4768" y="3429000"/>
            <a:ext cx="8340436" cy="1113018"/>
          </a:xfrm>
        </p:spPr>
        <p:txBody>
          <a:bodyPr>
            <a:normAutofit/>
          </a:bodyPr>
          <a:lstStyle/>
          <a:p>
            <a:r>
              <a:rPr lang="ru-RU" sz="4800" dirty="0"/>
              <a:t>Благодарим за внимание!</a:t>
            </a:r>
            <a:endParaRPr lang="ru-BY" sz="4800" dirty="0"/>
          </a:p>
        </p:txBody>
      </p:sp>
    </p:spTree>
    <p:extLst>
      <p:ext uri="{BB962C8B-B14F-4D97-AF65-F5344CB8AC3E}">
        <p14:creationId xmlns:p14="http://schemas.microsoft.com/office/powerpoint/2010/main" val="123543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C7DC2-12CF-4928-A4E4-8D979EAE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5928" y="0"/>
            <a:ext cx="6213764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72134-208E-4A25-B10D-1D5493B35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86" y="1026709"/>
            <a:ext cx="11345425" cy="4346430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Доброкачественные опухоли и опухолевидные образования яичников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являются важной  проблемой детской и подростковой гинекологии.  </a:t>
            </a:r>
          </a:p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Поражения яичников, от простых функциональных кист до злокачественных опухолей, составляют большинство новообразований брюшной полости у детей [1,2]. </a:t>
            </a:r>
          </a:p>
          <a:p>
            <a:pPr algn="just"/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Опухолевидные процессы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яичников выявляют в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60% случаях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всех поражений яичников в данной возрастной группе, в то время как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истинные эпителиальные опухоли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яичников встречаются редко, с частотой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2,6 случая на 100 000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девочек в год. Только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3–8%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новообразований придатков матки имеют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злокачественный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характер, составляя 1–2% всех случаев рака у детей [3,4,5,6].</a:t>
            </a:r>
          </a:p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последние годы по результатам исследования, проведенного А.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Hermans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соавт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., у девочек до наступления менструации злокачественные опухоли стали встречаться чаще. Так, из 522 девочек в возрасте до 18 лет, прооперированных по поводу опухоли яичника, пограничные новообразования были выявлены у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3,4%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злокачественные - у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1,7%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[7]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206AF5-DAD8-44D6-A1C0-9B85EFB41546}"/>
              </a:ext>
            </a:extLst>
          </p:cNvPr>
          <p:cNvSpPr txBox="1">
            <a:spLocks/>
          </p:cNvSpPr>
          <p:nvPr/>
        </p:nvSpPr>
        <p:spPr>
          <a:xfrm>
            <a:off x="140968" y="4891318"/>
            <a:ext cx="1191006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1.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Ciro, E.; Vincenzo, C.;</a:t>
            </a:r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et al. Review of a 25-Year Experience in the Management of Ovarian Masses in Neonates, Children and Adolescents: From Laparoscopy to Robotics and Indocyanine Green Fluorescence Technology. Children 2022, 9, 1219.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2.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Birbas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E.; Kanavos, T.;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Gkrozou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F.;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Skentou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C.;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Daniilidis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A.;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Vatopoulou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A. Ovarian Masses in Children and Adolescents: A Review of the Literature with Emphasis on the Diagnostic Approach. Children 2023, 10, 1114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3.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Lam, C.Z.;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Chavhan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G.B. Magnetic resonance imaging of pediatric adnexal masses and mimics. 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Pediatr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Radiol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. 2018, 48, 1291–1306. 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4.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Heo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S.H.; Kim, J.W.; Shin, S.S.;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Jeong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S.I.; Lim, H.S.; Choi, Y.D.; Lee, K.H.; Kang, W.D.;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Jeong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Y.Y.; Kang, H.K. Review of ovarian tumors in children and adolescents: Radiologic-pathologic correlation. 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Radiographics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 2014, 34, 2039–2055. 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5.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Garel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L.; Dubois, J.;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Grignon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A.;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Filiatrault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D.; Van Vliet, G. US of the pediatric female pelvis: A clinical perspective. 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Radiographics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 2001, 21, 1393–1407.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ru-RU" sz="1050" dirty="0">
                <a:solidFill>
                  <a:schemeClr val="bg2">
                    <a:lumMod val="50000"/>
                  </a:schemeClr>
                </a:solidFill>
              </a:rPr>
              <a:t>6.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Grigore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M.;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Murarasu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M.;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Himiniucm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L.M.; Toma, B.F.; Duma, O.;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Popovici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, R. Large ovarian tumors in adolescents, a systematic review of reported cases, diagnostic findings and surgical management. Taiwan J. Obstet. Gynecol. 2021, 60, 602–608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[2]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Hermans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A. Adnexal masses in children, adolescents and women of reproductive age // Adnexal Masses in Children, Adolescents, Women of Reproductive, Age. Part 3. Enschede : </a:t>
            </a:r>
            <a:r>
              <a:rPr lang="en-US" sz="1050" dirty="0" err="1">
                <a:solidFill>
                  <a:schemeClr val="bg2">
                    <a:lumMod val="50000"/>
                  </a:schemeClr>
                </a:solidFill>
              </a:rPr>
              <a:t>Ipskamp</a:t>
            </a:r>
            <a:r>
              <a:rPr lang="en-US" sz="1050" dirty="0">
                <a:solidFill>
                  <a:schemeClr val="bg2">
                    <a:lumMod val="50000"/>
                  </a:schemeClr>
                </a:solidFill>
              </a:rPr>
              <a:t> Printing, 2018. P. 7-92</a:t>
            </a:r>
            <a:endParaRPr lang="ru-RU" sz="105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ru-RU" sz="10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0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C7DC2-12CF-4928-A4E4-8D979EAE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7535" y="245225"/>
            <a:ext cx="6213764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72134-208E-4A25-B10D-1D5493B35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86" y="1255785"/>
            <a:ext cx="11345425" cy="4346430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В последние годы все чаще сталкиваемся с проблемой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снижения овариального резерва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– важнейшей составляющей репродуктивного потенциала, заключающейся в возможности яичников обеспечивать рост полноценных фолликулов, содержащих здоровые, способные к оплодотворению яйцеклетки. </a:t>
            </a:r>
          </a:p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Наиболее частой причиной снижения овариального резерва является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перенесенное оперативное вмешательство на яичниках по поводу опухолевидных новообразований.</a:t>
            </a:r>
          </a:p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Демографическая ситуация в Республике Беларусь, как и в других странах СНГ, продолжает сохраняться с тенденцией к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снижению рождаемости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, отмечается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рост соматической и гинекологической патологии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, сохраняется высокой распространенность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женского бесплодия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cs typeface="Times New Roman" panose="02020603050405020304" pitchFamily="18" charset="0"/>
              </a:rPr>
              <a:t>, в связи с чем укрепление и сохранение репродуктивного здоровья является актуальной проблемой.</a:t>
            </a:r>
            <a:endParaRPr lang="ru-BY" sz="2000" dirty="0">
              <a:solidFill>
                <a:schemeClr val="tx1">
                  <a:lumMod val="65000"/>
                  <a:lumOff val="35000"/>
                </a:schemeClr>
              </a:solidFill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базе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кафедры акушерства и гинекологии с курсом ПК и ПП УО «БГМУ»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во главе с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зав. кафедрой, д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ru-RU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м.н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., профессором Можейко Людмилой Федоровной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ежегодно проводятся научные исследования, результаты которых направленны на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сохранение и укрепление репродуктивного здоровья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подростковом и раннем репродуктивном возрасте, что является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приоритетной задачей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области охраны здоровья и демографический безопасности Республики Беларусь. </a:t>
            </a:r>
          </a:p>
          <a:p>
            <a:pPr algn="just"/>
            <a:endParaRPr lang="ru-BY" sz="2000" b="1" i="1" dirty="0">
              <a:solidFill>
                <a:schemeClr val="tx1">
                  <a:lumMod val="65000"/>
                  <a:lumOff val="35000"/>
                </a:schemeClr>
              </a:solidFill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206AF5-DAD8-44D6-A1C0-9B85EFB41546}"/>
              </a:ext>
            </a:extLst>
          </p:cNvPr>
          <p:cNvSpPr txBox="1">
            <a:spLocks/>
          </p:cNvSpPr>
          <p:nvPr/>
        </p:nvSpPr>
        <p:spPr>
          <a:xfrm>
            <a:off x="140969" y="5190576"/>
            <a:ext cx="1191006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88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8877A-EC22-4B13-BEDB-7B4A6A54D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9561" y="111381"/>
            <a:ext cx="6213764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Цель исследования</a:t>
            </a:r>
          </a:p>
        </p:txBody>
      </p:sp>
      <p:sp>
        <p:nvSpPr>
          <p:cNvPr id="4" name="Объект 5">
            <a:extLst>
              <a:ext uri="{FF2B5EF4-FFF2-40B4-BE49-F238E27FC236}">
                <a16:creationId xmlns:a16="http://schemas.microsoft.com/office/drawing/2014/main" id="{1C7D4C27-4731-42B0-983B-7EA2F9FDD219}"/>
              </a:ext>
            </a:extLst>
          </p:cNvPr>
          <p:cNvSpPr txBox="1">
            <a:spLocks/>
          </p:cNvSpPr>
          <p:nvPr/>
        </p:nvSpPr>
        <p:spPr>
          <a:xfrm>
            <a:off x="1325088" y="2394000"/>
            <a:ext cx="9133114" cy="2070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BY" sz="9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5C55FF-C7EB-2FC0-B57F-7A62DB4CDF94}"/>
              </a:ext>
            </a:extLst>
          </p:cNvPr>
          <p:cNvSpPr txBox="1"/>
          <p:nvPr/>
        </p:nvSpPr>
        <p:spPr>
          <a:xfrm>
            <a:off x="733246" y="1247003"/>
            <a:ext cx="109983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Проанализировать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частоту встречаемости доброкачественных новообразований яичников у детей и подростков, структуру морфологических типов новообразований в зависимости от возрастной группы, оценить основные принципы хирургического лечения опухолей яичников в детском и подростковом возрасте. </a:t>
            </a:r>
          </a:p>
          <a:p>
            <a:endParaRPr lang="ru-BY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3791F8-7D42-D8F3-0933-D93CCBA2FBE3}"/>
              </a:ext>
            </a:extLst>
          </p:cNvPr>
          <p:cNvSpPr txBox="1"/>
          <p:nvPr/>
        </p:nvSpPr>
        <p:spPr>
          <a:xfrm>
            <a:off x="5961736" y="2724331"/>
            <a:ext cx="5497018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Материалы и методы</a:t>
            </a:r>
          </a:p>
          <a:p>
            <a:endParaRPr lang="ru-BY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C90D11-B1B3-FD64-77BC-D23547D5B875}"/>
              </a:ext>
            </a:extLst>
          </p:cNvPr>
          <p:cNvSpPr txBox="1"/>
          <p:nvPr/>
        </p:nvSpPr>
        <p:spPr>
          <a:xfrm>
            <a:off x="107576" y="3818965"/>
            <a:ext cx="116239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клинической базе кафедры акушерства и гинекологии с курсом ПК и ПП УО «БГМУ» был п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роведен ретроспективный анализ медицинской документации </a:t>
            </a:r>
            <a:r>
              <a:rPr lang="en-US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203</a:t>
            </a:r>
            <a:r>
              <a:rPr lang="ru-RU" sz="1800" b="1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пациентов в возрасте 10-17 лет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с диагнозом «Доброкачественное новообразование яичника».</a:t>
            </a:r>
          </a:p>
          <a:p>
            <a:pPr algn="just"/>
            <a:endParaRPr lang="en-US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Пациенты были разделены на 2 группы в соответствии с возрастом. В 1 группу включены 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49 пациентов в возрасте 10-13 лет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во 2 группу - 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154 девушки в 14-17 лет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algn="just"/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30539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F8AC3-BFA4-41CE-8FC2-FB4CFE1B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6833" y="120288"/>
            <a:ext cx="7585167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и их обсуждение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75090-2FD6-4BAD-B887-8619A26A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517" y="1131825"/>
            <a:ext cx="11636441" cy="43464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Консервативная терапия проводилась 31 (63,3%) и 85 (55,2%) пациентам младшей и старшей возрастных групп соответственно. При выборе медикаментозного лечения преимущество отдавалось противовоспалительным препаратам: 25,8% случаев в первой группе, 36,5% случаев во второй группе.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9D632FF-E47A-8862-07C2-22A78B42A8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8691482"/>
              </p:ext>
            </p:extLst>
          </p:nvPr>
        </p:nvGraphicFramePr>
        <p:xfrm>
          <a:off x="1116420" y="2169042"/>
          <a:ext cx="9845748" cy="433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5441F0D-212F-2C08-1880-EE30E66D4120}"/>
              </a:ext>
            </a:extLst>
          </p:cNvPr>
          <p:cNvSpPr txBox="1"/>
          <p:nvPr/>
        </p:nvSpPr>
        <p:spPr>
          <a:xfrm>
            <a:off x="2422688" y="6399158"/>
            <a:ext cx="871979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Варианты консервативного лечения у пациентов обеих групп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ru-BY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F8AC3-BFA4-41CE-8FC2-FB4CFE1B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349" y="120288"/>
            <a:ext cx="9605914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и их обсуждение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75090-2FD6-4BAD-B887-8619A26A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517" y="1131825"/>
            <a:ext cx="11345425" cy="43464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32,3% и 17,7% случаев в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возрастных группах соответственно эффекта от консервативной терапии не было, что в дальнейшем потребовало проведения оперативного вмешательства.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Оперативное лечение выполнено 26 (53,1%) пациентам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группы. Преимущественно выполнялась лапароскопическая цистэктомия - 96,2%, лапароскопическая </a:t>
            </a:r>
            <a:r>
              <a:rPr lang="ru-RU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аднексэктомия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была проведена в 1 (3,8%) случае (в связи с некрозом придатков из-за полного перекрута ножки кисты). Во второй группе оперативное лечение выполнялось 84 (54,5%) девушкам, из них лапароскопическая цистэктомия составила 95,2% случаев, </a:t>
            </a:r>
            <a:r>
              <a:rPr lang="ru-RU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лапаротомическая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4,8%. </a:t>
            </a:r>
          </a:p>
          <a:p>
            <a:pPr marL="0" indent="0" algn="just">
              <a:buNone/>
            </a:pP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575BE59D-AF59-3642-4480-8F17C9ADFA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982877"/>
              </p:ext>
            </p:extLst>
          </p:nvPr>
        </p:nvGraphicFramePr>
        <p:xfrm>
          <a:off x="523500" y="3222496"/>
          <a:ext cx="10903457" cy="3515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B48DF83-CFB8-CE8C-AA5E-4E3FC557C3B5}"/>
              </a:ext>
            </a:extLst>
          </p:cNvPr>
          <p:cNvSpPr txBox="1"/>
          <p:nvPr/>
        </p:nvSpPr>
        <p:spPr>
          <a:xfrm>
            <a:off x="2604418" y="6396335"/>
            <a:ext cx="79889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Объем проводимого оперативного лечения у пациентов обеих групп.</a:t>
            </a:r>
          </a:p>
          <a:p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BY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96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9E2A3-7E4F-4EEC-937A-90AC25093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14" y="-140033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и их обсуждение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2E886A2-F704-F73D-1922-A819314BE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15" y="1075513"/>
            <a:ext cx="5606143" cy="369230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 результатам 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морфологического исследования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структуре опухолевидных образований яичников у пациентов первой группы преобладали </a:t>
            </a:r>
            <a:r>
              <a:rPr lang="ru-RU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тератомы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54,3%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marL="0" indent="457200" algn="just">
              <a:buFont typeface="Arial" pitchFamily="34" charset="0"/>
              <a:buNone/>
            </a:pP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457200" algn="just"/>
            <a:endParaRPr lang="ru-BY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BY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C0DECC77-BA45-AEC8-0D56-2B6C860042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94845"/>
              </p:ext>
            </p:extLst>
          </p:nvPr>
        </p:nvGraphicFramePr>
        <p:xfrm>
          <a:off x="87086" y="1857492"/>
          <a:ext cx="6008914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40194E4-5854-B34B-40D4-6729BF41A822}"/>
              </a:ext>
            </a:extLst>
          </p:cNvPr>
          <p:cNvSpPr txBox="1"/>
          <p:nvPr/>
        </p:nvSpPr>
        <p:spPr>
          <a:xfrm>
            <a:off x="344714" y="5816147"/>
            <a:ext cx="4272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гистологического исследования</a:t>
            </a:r>
          </a:p>
          <a:p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образований яичников в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возрастной группе.</a:t>
            </a:r>
          </a:p>
          <a:p>
            <a:endParaRPr lang="ru-BY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32956F-0862-226B-B12D-D3D66132A5A5}"/>
              </a:ext>
            </a:extLst>
          </p:cNvPr>
          <p:cNvSpPr txBox="1"/>
          <p:nvPr/>
        </p:nvSpPr>
        <p:spPr>
          <a:xfrm>
            <a:off x="6096000" y="1041853"/>
            <a:ext cx="58782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457200" algn="just">
              <a:buNone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 второй группе в структуре морфологических типов доброкачественных новообразований яичников преобладали 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фолликулярные кисты - 28,3%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ru-BY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457200" algn="just">
              <a:buNone/>
            </a:pPr>
            <a:endParaRPr lang="ru-RU" sz="1800" dirty="0">
              <a:solidFill>
                <a:srgbClr val="000000"/>
              </a:solidFill>
              <a:latin typeface="TT Commons Pro"/>
            </a:endParaRPr>
          </a:p>
          <a:p>
            <a:pPr marL="0" indent="457200" algn="just">
              <a:buFont typeface="Arial" pitchFamily="34" charset="0"/>
              <a:buNone/>
            </a:pPr>
            <a:endParaRPr lang="ru-RU" sz="1800" dirty="0">
              <a:solidFill>
                <a:srgbClr val="000000"/>
              </a:solidFill>
              <a:latin typeface="TT Commons Pro"/>
            </a:endParaRPr>
          </a:p>
          <a:p>
            <a:pPr indent="457200" algn="just"/>
            <a:endParaRPr lang="ru-BY" dirty="0">
              <a:solidFill>
                <a:schemeClr val="bg2">
                  <a:lumMod val="25000"/>
                </a:schemeClr>
              </a:solidFill>
            </a:endParaRPr>
          </a:p>
          <a:p>
            <a:endParaRPr lang="ru-BY" dirty="0"/>
          </a:p>
        </p:txBody>
      </p:sp>
      <p:graphicFrame>
        <p:nvGraphicFramePr>
          <p:cNvPr id="10" name="Объект 3">
            <a:extLst>
              <a:ext uri="{FF2B5EF4-FFF2-40B4-BE49-F238E27FC236}">
                <a16:creationId xmlns:a16="http://schemas.microsoft.com/office/drawing/2014/main" id="{188CA941-D79A-2C53-EDFC-03CD48F32F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884196"/>
              </p:ext>
            </p:extLst>
          </p:nvPr>
        </p:nvGraphicFramePr>
        <p:xfrm>
          <a:off x="6005778" y="1247954"/>
          <a:ext cx="6099135" cy="4765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EEC11EE-2346-BA4E-9001-D646723D98FD}"/>
              </a:ext>
            </a:extLst>
          </p:cNvPr>
          <p:cNvSpPr txBox="1"/>
          <p:nvPr/>
        </p:nvSpPr>
        <p:spPr>
          <a:xfrm>
            <a:off x="5996372" y="5838723"/>
            <a:ext cx="443018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 гистологического исследования</a:t>
            </a:r>
          </a:p>
          <a:p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образований яичников во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возрастной группе.</a:t>
            </a:r>
          </a:p>
          <a:p>
            <a:endParaRPr lang="ru-BY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12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C7DC2-12CF-4928-A4E4-8D979EAE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286" y="-93271"/>
            <a:ext cx="12896157" cy="1148917"/>
          </a:xfrm>
        </p:spPr>
        <p:txBody>
          <a:bodyPr>
            <a:noAutofit/>
          </a:bodyPr>
          <a:lstStyle/>
          <a:p>
            <a:b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BY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Тактика </a:t>
            </a:r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лечения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72134-208E-4A25-B10D-1D5493B35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709" y="1302298"/>
            <a:ext cx="11345425" cy="5237578"/>
          </a:xfrm>
        </p:spPr>
        <p:txBody>
          <a:bodyPr>
            <a:noAutofit/>
          </a:bodyPr>
          <a:lstStyle/>
          <a:p>
            <a:pPr algn="just"/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Следует учитывать тот факт, что, в настоящее время, </a:t>
            </a:r>
            <a:r>
              <a:rPr lang="ru-RU" sz="22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не существует научно обоснованного консенсуса</a:t>
            </a: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относительно размеров доброкачественных образований яичников, при превышении которых необходимо выполнение хирургического лечения. </a:t>
            </a:r>
          </a:p>
          <a:p>
            <a:pPr algn="just"/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Важно помнить, что в случаях выбора оперативного вмешательства, следует предпринять все возможные усилия </a:t>
            </a:r>
            <a:r>
              <a:rPr lang="ru-RU" sz="22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для сохранения как можно большего участка здоровой ткани яичника</a:t>
            </a: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algn="just"/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Выполнение </a:t>
            </a:r>
            <a:r>
              <a:rPr lang="ru-RU" sz="2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цистэктомии</a:t>
            </a: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2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лапароскопическим доступом </a:t>
            </a: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особенно важно для детского и подросткового возраста ввиду становления репродуктивной функции и сохранения будущей фертильности. </a:t>
            </a:r>
          </a:p>
          <a:p>
            <a:pPr algn="just"/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Важно учитывать, что </a:t>
            </a:r>
            <a:r>
              <a:rPr lang="ru-RU" sz="22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дермоидные</a:t>
            </a:r>
            <a:r>
              <a:rPr lang="ru-RU" sz="22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кисты и </a:t>
            </a:r>
            <a:r>
              <a:rPr lang="ru-RU" sz="22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эндометриомы</a:t>
            </a:r>
            <a:r>
              <a:rPr lang="ru-RU" sz="22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также могут быть двухсторонними образованиями, поэтому комплексная диагностика и максимально щадящая органосохраняющая оперативная техника с использованием высокоэффективных энергий имеет первостепенное значение на случай, если они возникнут на контралатеральном яичнике в будущем.</a:t>
            </a:r>
          </a:p>
          <a:p>
            <a:pPr algn="just"/>
            <a:endParaRPr lang="ru-BY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206AF5-DAD8-44D6-A1C0-9B85EFB41546}"/>
              </a:ext>
            </a:extLst>
          </p:cNvPr>
          <p:cNvSpPr txBox="1">
            <a:spLocks/>
          </p:cNvSpPr>
          <p:nvPr/>
        </p:nvSpPr>
        <p:spPr>
          <a:xfrm>
            <a:off x="140969" y="5190576"/>
            <a:ext cx="1191006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74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F8AC3-BFA4-41CE-8FC2-FB4CFE1B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6833" y="120288"/>
            <a:ext cx="7585167" cy="114891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75090-2FD6-4BAD-B887-8619A26A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64" y="1614904"/>
            <a:ext cx="11345425" cy="4346430"/>
          </a:xfrm>
        </p:spPr>
        <p:txBody>
          <a:bodyPr>
            <a:normAutofit/>
          </a:bodyPr>
          <a:lstStyle/>
          <a:p>
            <a:pPr indent="450215" algn="just"/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Доброкачественные новообразования яичников у девочек-подростков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распространенная патология, не имеющая тенденции к снижению.</a:t>
            </a:r>
            <a:r>
              <a:rPr lang="ru-BY" sz="1200" dirty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</a:p>
          <a:p>
            <a:pPr indent="450215"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тактики ведения таких пациентов является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важной проблемой</a:t>
            </a:r>
            <a:r>
              <a:rPr lang="ru-RU" sz="1800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детской и подростковой гинекологии.</a:t>
            </a:r>
          </a:p>
          <a:p>
            <a:pPr indent="450215"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Сохранение репродуктивного здоровья в подростковом возрасте является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приоритетной задачей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 требует современных подходов к диагностике и лечению, включая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</a:rPr>
              <a:t>разработку и внедрение новых технологий органосохраняющих лапароскопических операций с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использованием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щадящих высокоэффективных энергий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450215" algn="just"/>
            <a:r>
              <a:rPr lang="ru-RU" sz="1800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Перспективность научного обоснования применения различных видов энергии при лапароскопических вмешательствах на яичниках указывает на необходимость проведения дальнейших исследований, что позволит уменьшить процент пациенток с низкими показателями овариального резерва и будет способствовать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максимальному сохранению фертильной функции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 что, в целом, направлено на </a:t>
            </a:r>
            <a:r>
              <a:rPr lang="ru-RU" sz="1800" b="1" i="1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улучшение демографической ситуации в Республике Беларусь. </a:t>
            </a:r>
            <a:endParaRPr lang="ru-BY" sz="1800" b="1" i="1" dirty="0">
              <a:solidFill>
                <a:schemeClr val="bg2">
                  <a:lumMod val="2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17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1321</Words>
  <Application>Microsoft Macintosh PowerPoint</Application>
  <PresentationFormat>Широкоэкранный</PresentationFormat>
  <Paragraphs>72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Noto Serif Display Light</vt:lpstr>
      <vt:lpstr>Times New Roman</vt:lpstr>
      <vt:lpstr>TT Commons Pro</vt:lpstr>
      <vt:lpstr>Тема Office</vt:lpstr>
      <vt:lpstr>Диагностика и лечение доброкачественных опухолей яичников в детском и подростковом возрасте. </vt:lpstr>
      <vt:lpstr>Актуальность</vt:lpstr>
      <vt:lpstr>Актуальность</vt:lpstr>
      <vt:lpstr>Цель исследования</vt:lpstr>
      <vt:lpstr>Результаты и их обсуждение</vt:lpstr>
      <vt:lpstr>Результаты и их обсуждение</vt:lpstr>
      <vt:lpstr>Результаты и их обсуждение</vt:lpstr>
      <vt:lpstr> Тактика лечения</vt:lpstr>
      <vt:lpstr>Выводы</vt:lpstr>
      <vt:lpstr>Презентация PowerPoint</vt:lpstr>
    </vt:vector>
  </TitlesOfParts>
  <Company>presentation-creation.ru</Company>
  <LinksUpToDate>false</LinksUpToDate>
  <SharedDoc>false</SharedDoc>
  <HyperlinkBase>presentation-creation.ru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Романтика и легкомысленность, presentation-creation.ru</dc:title>
  <dc:creator>User Obstinate</dc:creator>
  <cp:lastModifiedBy>Microsoft Office User</cp:lastModifiedBy>
  <cp:revision>60</cp:revision>
  <dcterms:created xsi:type="dcterms:W3CDTF">2021-05-04T06:37:33Z</dcterms:created>
  <dcterms:modified xsi:type="dcterms:W3CDTF">2026-03-30T18:34:08Z</dcterms:modified>
</cp:coreProperties>
</file>