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-127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382341-35CE-FA1B-2364-35AED62831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ACB3378-FDD7-51B4-394D-D1248699A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F18DD94-3892-DD47-6673-5A2360F2D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4EBF3-16FE-4E08-B23C-36E8EFD94851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F1FF587-19BD-9717-2AE0-1F0B2FF55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756E360-143A-FD15-74ED-21E1CCE94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38F53-A421-4EC6-9828-C5ECFFDCBB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806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A48817-0034-B1E6-5241-E87FF698D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9F3A2AD-E357-9D30-4E66-4E4935221B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A2909C6-1079-E635-2DD8-9A40B9772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4EBF3-16FE-4E08-B23C-36E8EFD94851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6911184-C857-BF87-E02B-22C1EF25E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F21B6C8-FD1C-853F-C780-D9151219E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38F53-A421-4EC6-9828-C5ECFFDCBB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400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4A70747-3252-2B97-408E-3A670BCF2B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20EFB44-AE6C-25FB-52AD-D7A8B49F5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77CBADD-2E87-2DD8-C7CE-E611BEB9D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4EBF3-16FE-4E08-B23C-36E8EFD94851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8957C27-68EC-3212-A535-A751702A2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9F6999C-8C80-D006-F134-08F4C29C9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38F53-A421-4EC6-9828-C5ECFFDCBB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774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2EFE27-F339-5B95-8961-FE621968A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402010C-4555-E373-C00F-87A46CB3A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9904056-1E22-9C3B-207D-67051C828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4EBF3-16FE-4E08-B23C-36E8EFD94851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62E2BFC-3C2C-D95C-297B-F2802EB44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C15A844-99CF-7541-E0AA-D72A62626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38F53-A421-4EC6-9828-C5ECFFDCBB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88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5BBFC7-92D0-D4DA-9443-77B4FA528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534180C-9FD5-9E4A-C6BB-D1DD9152C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A3E2D37-9A2D-504B-9933-E95790031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4EBF3-16FE-4E08-B23C-36E8EFD94851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E533E7D-F233-1917-7F12-D7A4787BA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E9FD9A2-FACA-5F3B-C54D-7AEB74E75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38F53-A421-4EC6-9828-C5ECFFDCBB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701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DE5674-7A27-B82F-EFB0-5C98310ED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0DC6D7B-86A6-19D4-F98A-F64BA9E7A3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5CCE5D7-A9D2-27F5-3603-F3E634D547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9D84C1B-EF08-B75D-E8C9-4B615B40A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4EBF3-16FE-4E08-B23C-36E8EFD94851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A3272D8-34E2-66AE-5620-A6E6D68CB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559266B-492E-616C-A855-C8DAC98E3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38F53-A421-4EC6-9828-C5ECFFDCBB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869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DF2258-53ED-6744-4862-A9C99701D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7632CA1-B0A9-6276-7D4B-CB406525B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1293ED3-883F-E9EF-8E1A-25E743A0A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37A8E16-2457-0396-C88A-5D74D8CC48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0F93C1A-65A2-4365-2407-D111626C1D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3A7ACB1-B364-58CA-5825-B5D014CB4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4EBF3-16FE-4E08-B23C-36E8EFD94851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15A7228-A213-829D-E1BE-0F9F31565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FE9690E-C092-E97C-6C69-0CBB9248E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38F53-A421-4EC6-9828-C5ECFFDCBB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816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07452E-83AA-737C-5399-F8FEE3E43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97513C2-5671-0DB2-70F9-3706C2EC6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4EBF3-16FE-4E08-B23C-36E8EFD94851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B0735ED-DA7C-25B5-1384-13A2D469A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3C65A91-E3E2-0CC9-5A77-F372C291C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38F53-A421-4EC6-9828-C5ECFFDCBB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708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8CEB288-967F-757A-7E6E-03A9C0DA0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4EBF3-16FE-4E08-B23C-36E8EFD94851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5039520-8E89-A89F-0B97-CC514D08B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811198B-4A58-F17D-8A52-9F97F116F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38F53-A421-4EC6-9828-C5ECFFDCBB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72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B54F6E-B099-A98D-FE08-A8D787CC3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6CA9FF4-C407-33BC-0F3F-74A9DBF99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2FBF047-910F-E9E0-043E-3EC3FFDD5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6F854AE-1239-D8FD-B3BD-42D384199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4EBF3-16FE-4E08-B23C-36E8EFD94851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4A944EC-11AA-164A-9850-4AE5473DD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7CE11F7-202C-FA86-5BC9-9C7A3F460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38F53-A421-4EC6-9828-C5ECFFDCBB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223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16F035-1FC9-E664-4563-08BD20BBD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88FDF36-932E-7987-B5DE-EA4E04673C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7BADAC6-B06B-867B-98B3-A72785E447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22576FD-8FEE-FE89-EF99-FFC5711CF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4EBF3-16FE-4E08-B23C-36E8EFD94851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914A4FD-ED3E-065D-13D3-1BDA16490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5F031F5-0C3A-D059-D7F4-4C7A1A939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38F53-A421-4EC6-9828-C5ECFFDCBB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249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0A75AF-3E8E-45E6-FC1F-BC522C9C0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74D5F93-B528-A227-40B9-5EDF33A89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5C12702-744E-025F-74D3-72167D433E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4EBF3-16FE-4E08-B23C-36E8EFD94851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217238F-AD71-08C6-7A1C-180DDBADB2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88B02F3-4255-B655-E8AD-DE45EF95E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38F53-A421-4EC6-9828-C5ECFFDCBB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923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D26656-41C9-FBAE-7E05-6D04A91DC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4098" y="1810590"/>
            <a:ext cx="10083800" cy="238760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accent4">
                    <a:lumMod val="50000"/>
                  </a:schemeClr>
                </a:solidFill>
              </a:rPr>
              <a:t>КЛИНИЧЕСКИЙ ОПЫТ ЛЕЧЕНИЯ 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ПОДРОСТКОВ </a:t>
            </a:r>
            <a:r>
              <a:rPr lang="ru-RU" sz="4000" b="1" dirty="0">
                <a:solidFill>
                  <a:schemeClr val="accent4">
                    <a:lumMod val="50000"/>
                  </a:schemeClr>
                </a:solidFill>
              </a:rPr>
              <a:t>С ВРОЖДЕННЫМИ АНОМАЛИЯМИ ЖЕНСКИХ ПОЛОВЫХ ОРГАНОВ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32A5890-BA2F-E940-4AEA-FE439B4665D2}"/>
              </a:ext>
            </a:extLst>
          </p:cNvPr>
          <p:cNvSpPr txBox="1"/>
          <p:nvPr/>
        </p:nvSpPr>
        <p:spPr>
          <a:xfrm>
            <a:off x="975498" y="977061"/>
            <a:ext cx="102410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+mj-lt"/>
                <a:ea typeface="Hanuman"/>
                <a:cs typeface="Hanuman"/>
                <a:sym typeface="Hanuman"/>
              </a:rPr>
              <a:t>Кафедра акушерства и гинекологии с курсом повышения квалификации и переподготовки</a:t>
            </a:r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xmlns="" id="{21409C23-DA2E-674C-F68B-D5E254D898C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701799" y="5229735"/>
            <a:ext cx="9144000" cy="6512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06"/>
              </a:lnSpc>
              <a:spcBef>
                <a:spcPts val="0"/>
              </a:spcBef>
            </a:pPr>
            <a:r>
              <a:rPr lang="ru-RU" sz="2000" dirty="0">
                <a:solidFill>
                  <a:schemeClr val="accent4">
                    <a:lumMod val="75000"/>
                  </a:schemeClr>
                </a:solidFill>
                <a:ea typeface="Hanuman"/>
                <a:cs typeface="Hanuman"/>
                <a:sym typeface="Hanuman"/>
              </a:rPr>
              <a:t>Можейко Л.Ф, заведующий кафедрой, д.м.н., профессор</a:t>
            </a:r>
          </a:p>
          <a:p>
            <a:pPr>
              <a:lnSpc>
                <a:spcPts val="2606"/>
              </a:lnSpc>
              <a:spcBef>
                <a:spcPts val="0"/>
              </a:spcBef>
            </a:pPr>
            <a:r>
              <a:rPr lang="ru-RU" sz="2000" dirty="0">
                <a:solidFill>
                  <a:schemeClr val="accent4">
                    <a:lumMod val="75000"/>
                  </a:schemeClr>
                </a:solidFill>
                <a:ea typeface="Hanuman"/>
                <a:cs typeface="Hanuman"/>
                <a:sym typeface="Hanuman"/>
              </a:rPr>
              <a:t>Тихонович Е.В., старший преподаватель, к.м.н.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F9810DD-1E64-BF1A-D147-8528FCE75AA5}"/>
              </a:ext>
            </a:extLst>
          </p:cNvPr>
          <p:cNvSpPr txBox="1"/>
          <p:nvPr/>
        </p:nvSpPr>
        <p:spPr>
          <a:xfrm>
            <a:off x="1701799" y="625158"/>
            <a:ext cx="92879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0" dirty="0">
                <a:solidFill>
                  <a:schemeClr val="accent4">
                    <a:lumMod val="50000"/>
                  </a:schemeClr>
                </a:solidFill>
                <a:effectLst/>
                <a:latin typeface="+mj-lt"/>
              </a:rPr>
              <a:t>Учреждение образования «Белорусский государственный медицинский университет»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0143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03B315-66CE-E6BD-ADA0-3949F8DC6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9332" y="613158"/>
            <a:ext cx="3688029" cy="2307842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chemeClr val="accent2">
                    <a:lumMod val="75000"/>
                  </a:schemeClr>
                </a:solidFill>
              </a:rPr>
              <a:t>Заключение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6159A55-3A0C-B102-34EE-C2DDFAFC9B8D}"/>
              </a:ext>
            </a:extLst>
          </p:cNvPr>
          <p:cNvSpPr txBox="1"/>
          <p:nvPr/>
        </p:nvSpPr>
        <p:spPr>
          <a:xfrm>
            <a:off x="575733" y="3011486"/>
            <a:ext cx="10701867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Врожденные аномалии женских половых органов чаще выявляются в пубертатном возрасте – от 10 до 14 лет, что связано с менархе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Прогноз врожденных аномалий женских половых органов с нарушением оттока менструальной крови благоприятен при ранней диагностике и своевременном лечении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Однако </a:t>
            </a:r>
            <a:r>
              <a:rPr lang="ru-RU" dirty="0">
                <a:effectLst/>
                <a:ea typeface="NotoSans-Regular"/>
                <a:cs typeface="Times New Roman" panose="02020603050405020304" pitchFamily="18" charset="0"/>
              </a:rPr>
              <a:t>синдром OHVIRA следует рассматривать не как аномалию, встречающуюся исключительно в гинекологической практике, а как сложный порок развития, требующий консультации детских хирургов и урологов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При диагностировании агенезии почек девочкам необходимо проводить ультразвуковое исследование контралатеральной почки, а также органов малого таза, чтобы обнаружить все имеющиеся отклонения, нередко рекомендуется проведение МРТ</a:t>
            </a:r>
            <a:endParaRPr lang="ru-RU" sz="1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8707641-48F9-80CC-7E8A-94FF5378C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639" y="302155"/>
            <a:ext cx="6562196" cy="243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430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A0BFE8-396B-F4B7-22C9-5169BEDFE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533" y="180269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Актуальность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375E4E8-C278-D72B-BA50-7957803E7AF6}"/>
              </a:ext>
            </a:extLst>
          </p:cNvPr>
          <p:cNvSpPr txBox="1"/>
          <p:nvPr/>
        </p:nvSpPr>
        <p:spPr>
          <a:xfrm>
            <a:off x="402166" y="2582070"/>
            <a:ext cx="11387668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Врожденные аномалии женских половых органов встречаются у 4–7% женщин в популяции и нередко сочетаются с пороками мочевыделительной системы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Формирование пороков развития женских половых органов зависит от того, на каком этапе эмбриогенеза оказал действие тератогенный фактор или реализовались наследственные признаки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Среди аномалий развития половых органов, встречающихся у девочек, особое место занимает синдром 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Herlyn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–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Werner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–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Wunderlich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 (синдром OHVIRA) </a:t>
            </a: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– сочетанный порок развития мочевыделительной и половой систем, характеризующийся удвоением матки с односторонним обструктивным </a:t>
            </a:r>
            <a:r>
              <a:rPr lang="ru-RU" sz="2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гемивлагалищем</a:t>
            </a: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и </a:t>
            </a:r>
            <a:r>
              <a:rPr lang="ru-RU" sz="2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ипсилатеральной</a:t>
            </a: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агенезией почки. Частота встречаемости указанного порока 0,16 – 10% от всех аномалий женских половых органов, а диагностика нередко вызывает затруднения на этапе клинического обследования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087C3C0-EE56-C353-DE79-D86B791AA68D}"/>
              </a:ext>
            </a:extLst>
          </p:cNvPr>
          <p:cNvSpPr txBox="1"/>
          <p:nvPr/>
        </p:nvSpPr>
        <p:spPr>
          <a:xfrm>
            <a:off x="626533" y="1426210"/>
            <a:ext cx="111633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/>
              <a:t>Врожденные пороки развития (ВПР) </a:t>
            </a:r>
            <a:r>
              <a:rPr lang="ru-RU" sz="2000" dirty="0"/>
              <a:t>– стойкие внутриутробные отклонения от вариаций нормы величины, формы, пропорций, симметрии, топографии и органогенеза, повлекшие нарушение функции органа</a:t>
            </a:r>
          </a:p>
        </p:txBody>
      </p:sp>
    </p:spTree>
    <p:extLst>
      <p:ext uri="{BB962C8B-B14F-4D97-AF65-F5344CB8AC3E}">
        <p14:creationId xmlns:p14="http://schemas.microsoft.com/office/powerpoint/2010/main" val="3022140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13525E-98FD-40F2-F227-BF271CA12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67" y="365125"/>
            <a:ext cx="11472333" cy="132556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Классификация 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CONUTA (Congenital Uterine Anomalies)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Европейской ассоциации репродуктологов и эмбриологов (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ESHRE)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 descr="Изображение выглядит как текст, снимок экрана, Шрифт, чис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xmlns="" id="{E505648B-1409-5CC8-78DA-ACC4D0E460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57" t="2061" r="2545" b="2128"/>
          <a:stretch>
            <a:fillRect/>
          </a:stretch>
        </p:blipFill>
        <p:spPr>
          <a:xfrm>
            <a:off x="700566" y="1969619"/>
            <a:ext cx="5395434" cy="403926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3CCFAEE-4098-0ADF-CF5A-B3DCD710F659}"/>
              </a:ext>
            </a:extLst>
          </p:cNvPr>
          <p:cNvSpPr txBox="1"/>
          <p:nvPr/>
        </p:nvSpPr>
        <p:spPr>
          <a:xfrm>
            <a:off x="6419901" y="2045819"/>
            <a:ext cx="539543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двоение матки, наблюдаемое при синдроме </a:t>
            </a: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OHVIRA</a:t>
            </a: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относится к классу </a:t>
            </a:r>
            <a:b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U3 </a:t>
            </a: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бикорпоральная</a:t>
            </a: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матка (частичное или полное разделение тела матки на две части), </a:t>
            </a:r>
            <a:r>
              <a:rPr lang="ru-RU" sz="2000" dirty="0">
                <a:effectLst/>
                <a:latin typeface="Calibri" panose="020F0502020204030204" pitchFamily="34" charset="0"/>
                <a:ea typeface="NotoSans-Regular"/>
                <a:cs typeface="Times New Roman" panose="02020603050405020304" pitchFamily="18" charset="0"/>
              </a:rPr>
              <a:t>типу </a:t>
            </a:r>
            <a:r>
              <a:rPr lang="ru-RU" sz="2000" b="1" dirty="0">
                <a:effectLst/>
                <a:latin typeface="Calibri" panose="020F0502020204030204" pitchFamily="34" charset="0"/>
                <a:ea typeface="NotoSans-Regular"/>
                <a:cs typeface="Times New Roman" panose="02020603050405020304" pitchFamily="18" charset="0"/>
              </a:rPr>
              <a:t>U3b </a:t>
            </a:r>
            <a:r>
              <a:rPr lang="ru-RU" sz="2000" dirty="0">
                <a:effectLst/>
                <a:latin typeface="Calibri" panose="020F0502020204030204" pitchFamily="34" charset="0"/>
                <a:ea typeface="NotoSans-Regular"/>
                <a:cs typeface="Times New Roman" panose="02020603050405020304" pitchFamily="18" charset="0"/>
              </a:rPr>
              <a:t>(полная </a:t>
            </a:r>
            <a:r>
              <a:rPr lang="ru-RU" sz="2000" dirty="0" err="1">
                <a:effectLst/>
                <a:latin typeface="Calibri" panose="020F0502020204030204" pitchFamily="34" charset="0"/>
                <a:ea typeface="NotoSans-Regular"/>
                <a:cs typeface="Times New Roman" panose="02020603050405020304" pitchFamily="18" charset="0"/>
              </a:rPr>
              <a:t>бикорпоральная</a:t>
            </a:r>
            <a:r>
              <a:rPr lang="ru-RU" sz="2000" dirty="0">
                <a:effectLst/>
                <a:latin typeface="Calibri" panose="020F0502020204030204" pitchFamily="34" charset="0"/>
                <a:ea typeface="NotoSans-Regular"/>
                <a:cs typeface="Times New Roman" panose="02020603050405020304" pitchFamily="18" charset="0"/>
              </a:rPr>
              <a:t> матка и продольная/поперечная обструктивная/</a:t>
            </a:r>
            <a:r>
              <a:rPr lang="ru-RU" sz="2000" dirty="0" err="1">
                <a:effectLst/>
                <a:latin typeface="Calibri" panose="020F0502020204030204" pitchFamily="34" charset="0"/>
                <a:ea typeface="NotoSans-Regular"/>
                <a:cs typeface="Times New Roman" panose="02020603050405020304" pitchFamily="18" charset="0"/>
              </a:rPr>
              <a:t>необструктивная</a:t>
            </a:r>
            <a:r>
              <a:rPr lang="ru-RU" sz="2000" dirty="0">
                <a:effectLst/>
                <a:latin typeface="Calibri" panose="020F0502020204030204" pitchFamily="34" charset="0"/>
                <a:ea typeface="NotoSans-Regular"/>
                <a:cs typeface="Times New Roman" panose="02020603050405020304" pitchFamily="18" charset="0"/>
              </a:rPr>
              <a:t> вагинальная перегородка</a:t>
            </a: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что подчеркивает механизм формирования порока —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отсутствие слияния мюллеровых протоков 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421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9D4EA0E-D32C-A8CD-BA46-5A813C156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9689" y="833716"/>
            <a:ext cx="2653728" cy="1943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4D1FD2C-55B7-88E2-E076-9C00AF0F4AC0}"/>
              </a:ext>
            </a:extLst>
          </p:cNvPr>
          <p:cNvSpPr txBox="1"/>
          <p:nvPr/>
        </p:nvSpPr>
        <p:spPr>
          <a:xfrm>
            <a:off x="518583" y="1419230"/>
            <a:ext cx="850110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Цель работы </a:t>
            </a:r>
            <a:r>
              <a:rPr lang="ru-RU" sz="2000" b="1" dirty="0">
                <a:effectLst/>
                <a:ea typeface="Times New Roman" panose="02020603050405020304" pitchFamily="18" charset="0"/>
              </a:rPr>
              <a:t>― 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обобщить клинический опыт диагностики и лечения пациентов с врожденными аномалиями женских половых органов, сопровождающихся сочетанными пороками развития мочевыделительной системы</a:t>
            </a:r>
            <a:endParaRPr lang="ru-RU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1996437-13A7-435B-D206-3AC3EBC83088}"/>
              </a:ext>
            </a:extLst>
          </p:cNvPr>
          <p:cNvSpPr txBox="1"/>
          <p:nvPr/>
        </p:nvSpPr>
        <p:spPr>
          <a:xfrm>
            <a:off x="518583" y="2891119"/>
            <a:ext cx="11239501" cy="313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905" algn="just">
              <a:lnSpc>
                <a:spcPct val="113000"/>
              </a:lnSpc>
              <a:spcAft>
                <a:spcPts val="600"/>
              </a:spcAft>
              <a:buNone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Материалы и методы</a:t>
            </a:r>
            <a:endParaRPr lang="ru-RU" sz="2000" dirty="0">
              <a:solidFill>
                <a:schemeClr val="accent2">
                  <a:lumMod val="75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L="285750" marR="1905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Проведен анализ особенностей клинического течения врожденных аномалий развития женских половых органов у пациентов в пубертатном периоде, наблюдавшихся в учреждении здравоохранения «1-я городская клиническая больница» г. Минска в 2024-2025 гг.</a:t>
            </a:r>
          </a:p>
          <a:p>
            <a:pPr marL="285750" marR="1905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П</a:t>
            </a: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роведено обследование и лечение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8 пациентов (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n=8)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с врожденными аномалиями женских половых органов и нарушением оттока менструальной крови: </a:t>
            </a:r>
          </a:p>
          <a:p>
            <a:pPr marR="1905" algn="just"/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         - </a:t>
            </a:r>
            <a:r>
              <a:rPr lang="ru-RU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4 девочки </a:t>
            </a: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с удвоением матки и влагалища, частично </a:t>
            </a:r>
            <a:r>
              <a:rPr lang="ru-RU" sz="2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аплазированным</a:t>
            </a: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одним влагалищем (U3,C2,V2) — синдром </a:t>
            </a:r>
            <a:r>
              <a:rPr lang="en-US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OHVIRA </a:t>
            </a:r>
            <a:endParaRPr lang="ru-RU" sz="20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R="1905" algn="just"/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          -  </a:t>
            </a:r>
            <a:r>
              <a:rPr lang="ru-RU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4 девочки </a:t>
            </a: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с полной атрезией гимена и стенозом преддверия влагалища (U0, C0, V3)</a:t>
            </a: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09BC77DD-4C75-04E9-2CA6-ADE3BA2B0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583" y="93667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Дизайн исследования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1294333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7497A91-F4D4-F95F-693F-12CE62878547}"/>
              </a:ext>
            </a:extLst>
          </p:cNvPr>
          <p:cNvSpPr txBox="1"/>
          <p:nvPr/>
        </p:nvSpPr>
        <p:spPr>
          <a:xfrm>
            <a:off x="427567" y="2037820"/>
            <a:ext cx="11336866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/>
                <a:ea typeface="NotoSans-Regular"/>
                <a:cs typeface="Times New Roman" panose="02020603050405020304" pitchFamily="18" charset="0"/>
              </a:rPr>
              <a:t>Средний возраст </a:t>
            </a:r>
            <a:r>
              <a:rPr lang="ru-RU" sz="2000" dirty="0">
                <a:effectLst/>
                <a:ea typeface="NotoSans-Regular"/>
                <a:cs typeface="Times New Roman" panose="02020603050405020304" pitchFamily="18" charset="0"/>
              </a:rPr>
              <a:t>‒ </a:t>
            </a:r>
            <a:r>
              <a:rPr lang="ru-RU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11 (10-14) лет</a:t>
            </a:r>
            <a:endParaRPr lang="ru-RU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Клиническая картина </a:t>
            </a:r>
            <a:r>
              <a:rPr lang="ru-RU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‒ жалобы на циклическ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ую</a:t>
            </a:r>
            <a:r>
              <a:rPr lang="ru-RU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боль в нижних отделах живота; госпитализация в связи с выявленным </a:t>
            </a:r>
            <a:r>
              <a:rPr lang="ru-RU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гематокольпосом</a:t>
            </a:r>
            <a:r>
              <a:rPr lang="ru-RU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Отмечалась различная выраженность болевого синдрома ‒ </a:t>
            </a: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от умеренных до сильных болей, не купирующихся медикаментозно. Впервые боли возникали с началом менархе ‒ в возрасте 11 (10-13) лет, до пубертатного периода </a:t>
            </a:r>
            <a:r>
              <a:rPr lang="ru-RU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врожденные аномалии развития матки и влагалища клинически не проявлялись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Урологические аномалии </a:t>
            </a:r>
            <a:r>
              <a:rPr lang="ru-RU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‒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случаях выявленного синдрома OHVIRA (</a:t>
            </a: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n=4) </a:t>
            </a:r>
            <a:r>
              <a:rPr lang="ru-RU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девочки наблюдались урологом/нефрологом в связи с нарушением развития мочевыводящей системы, однако аномалии развития половых органов были диагностированы: </a:t>
            </a:r>
          </a:p>
          <a:p>
            <a:pPr algn="just"/>
            <a:r>
              <a:rPr lang="ru-RU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        -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в 2 случаях </a:t>
            </a:r>
            <a:r>
              <a:rPr lang="ru-RU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через 3 мес. после менархе</a:t>
            </a:r>
          </a:p>
          <a:p>
            <a:pPr algn="just"/>
            <a:r>
              <a:rPr lang="ru-RU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        -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в 1 случае </a:t>
            </a:r>
            <a:r>
              <a:rPr lang="ru-RU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через 9 мес. после менархе</a:t>
            </a:r>
          </a:p>
          <a:p>
            <a:pPr algn="just"/>
            <a:r>
              <a:rPr lang="ru-RU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      -  в 1 случае </a:t>
            </a:r>
            <a:r>
              <a:rPr lang="ru-RU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через 12 мес</a:t>
            </a:r>
            <a:r>
              <a:rPr lang="ru-RU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после появления циклических болей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D5E2D238-8DFC-718A-9845-54D562F16930}"/>
              </a:ext>
            </a:extLst>
          </p:cNvPr>
          <p:cNvSpPr txBox="1">
            <a:spLocks/>
          </p:cNvSpPr>
          <p:nvPr/>
        </p:nvSpPr>
        <p:spPr>
          <a:xfrm>
            <a:off x="546100" y="427192"/>
            <a:ext cx="10799233" cy="122564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defTabSz="914400">
              <a:lnSpc>
                <a:spcPct val="90000"/>
              </a:lnSpc>
              <a:spcBef>
                <a:spcPct val="0"/>
              </a:spcBef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Клиническое</a:t>
            </a:r>
            <a:r>
              <a:rPr kumimoji="0" lang="ru-RU" sz="4000" b="1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 течение в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рожденных аномалий развития женских половых органов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739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939719-D36F-DB3F-99C3-3AEDA3739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095" y="266142"/>
            <a:ext cx="11556275" cy="132556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Диагностика врожденных аномалий женских половых органов у подростков</a:t>
            </a:r>
          </a:p>
        </p:txBody>
      </p:sp>
      <p:pic>
        <p:nvPicPr>
          <p:cNvPr id="4" name="Рисунок 3" descr="Изображение выглядит как рентгеновская пленка, Медицинская визуализация, радиология, Медицинская рентгенограф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xmlns="" id="{5976BA15-0B62-42BF-575F-F21EEA408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7092" y="2277634"/>
            <a:ext cx="6584857" cy="3454871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E7B376F-ABB4-1FF0-BC9B-6A25DD4E2554}"/>
              </a:ext>
            </a:extLst>
          </p:cNvPr>
          <p:cNvSpPr txBox="1"/>
          <p:nvPr/>
        </p:nvSpPr>
        <p:spPr>
          <a:xfrm>
            <a:off x="335311" y="2180871"/>
            <a:ext cx="487680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effectLst/>
                <a:ea typeface="NotoSans-Regular"/>
              </a:rPr>
              <a:t>Комплексное обследование включало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effectLst/>
                <a:ea typeface="NotoSans-Regular"/>
              </a:rPr>
              <a:t>ультразвуковое исследование органов малого таза с 3D реконструкцией</a:t>
            </a:r>
            <a:r>
              <a:rPr lang="ru-RU" sz="2000" dirty="0">
                <a:effectLst/>
                <a:ea typeface="NotoSans-Regular"/>
              </a:rPr>
              <a:t>, где было обнаружено объемное образование в малом тазу, а также МРТ, что позволило подтвердить клинический диагноз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18344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568AC0-0896-BA3C-8495-DBD43E2A4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1325"/>
            <a:ext cx="10947400" cy="1325563"/>
          </a:xfrm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Диагностика врожденных аномалий женских половых органов у подростков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D902498-3F44-0F2A-F04B-49C33F65FBEB}"/>
              </a:ext>
            </a:extLst>
          </p:cNvPr>
          <p:cNvSpPr txBox="1"/>
          <p:nvPr/>
        </p:nvSpPr>
        <p:spPr>
          <a:xfrm>
            <a:off x="321733" y="2377210"/>
            <a:ext cx="5266266" cy="232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данным ультразвукового исследования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длина </a:t>
            </a:r>
            <a:r>
              <a:rPr lang="ru-RU" sz="2000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гематокольпоса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составляла 108 (97–115,5) см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девочек с удвоением матки и влагалища </a:t>
            </a:r>
            <a:r>
              <a:rPr lang="ru-RU" sz="2000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гематометра</a:t>
            </a: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определялась в двух случаях с максимальным расширением полости матки до 15 мм </a:t>
            </a:r>
            <a:endParaRPr lang="ru-RU" sz="2000" dirty="0"/>
          </a:p>
        </p:txBody>
      </p:sp>
      <p:pic>
        <p:nvPicPr>
          <p:cNvPr id="6" name="Рисунок 5" descr="Изображение выглядит как Медицинская визуализация, радиология, рентгеновская пленка, Медицинская рентгенограф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xmlns="" id="{389F35CE-E6C7-6995-052C-DB0AB32016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68" r="2361"/>
          <a:stretch>
            <a:fillRect/>
          </a:stretch>
        </p:blipFill>
        <p:spPr>
          <a:xfrm>
            <a:off x="5851643" y="2487135"/>
            <a:ext cx="5790023" cy="2812999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70548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3081EC-67C0-6A36-4371-02BFAA1E3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32" y="263525"/>
            <a:ext cx="11057467" cy="158220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Хирургическая коррекция врожденных аномалий женских половых органов у подростков 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235E542-5055-13C1-328D-84795CBA9F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1" t="23195" r="25640" b="28394"/>
          <a:stretch>
            <a:fillRect/>
          </a:stretch>
        </p:blipFill>
        <p:spPr>
          <a:xfrm>
            <a:off x="541866" y="1993899"/>
            <a:ext cx="2700866" cy="28702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AD1996E-B45C-D63F-3A54-CB5B9060CF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6" t="31801" r="32157" b="29993"/>
          <a:stretch>
            <a:fillRect/>
          </a:stretch>
        </p:blipFill>
        <p:spPr>
          <a:xfrm>
            <a:off x="3530599" y="1993899"/>
            <a:ext cx="2527343" cy="287020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95C9834-8BA2-DF8B-4297-6526356305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1" t="33704" r="31728" b="28148"/>
          <a:stretch>
            <a:fillRect/>
          </a:stretch>
        </p:blipFill>
        <p:spPr>
          <a:xfrm>
            <a:off x="6421670" y="2009640"/>
            <a:ext cx="2451142" cy="287985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26922BA-BB83-BFB0-58A5-CBF5FE451B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2" t="36262" r="28848" b="27654"/>
          <a:stretch>
            <a:fillRect/>
          </a:stretch>
        </p:blipFill>
        <p:spPr>
          <a:xfrm>
            <a:off x="9236540" y="2009640"/>
            <a:ext cx="2345350" cy="28984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4ECB841-53A4-7513-4A62-E0FA9FE5F1BE}"/>
              </a:ext>
            </a:extLst>
          </p:cNvPr>
          <p:cNvSpPr txBox="1"/>
          <p:nvPr/>
        </p:nvSpPr>
        <p:spPr>
          <a:xfrm>
            <a:off x="609599" y="5279729"/>
            <a:ext cx="112352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ea typeface="Times New Roman" panose="02020603050405020304" pitchFamily="18" charset="0"/>
              </a:rPr>
              <a:t>Хирургическая коррекция включала </a:t>
            </a:r>
            <a:r>
              <a:rPr lang="ru-RU" sz="1800" dirty="0" err="1">
                <a:effectLst/>
                <a:ea typeface="Times New Roman" panose="02020603050405020304" pitchFamily="18" charset="0"/>
              </a:rPr>
              <a:t>вагиноскопию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, </a:t>
            </a:r>
            <a:r>
              <a:rPr lang="ru-RU" sz="1800" b="1" i="1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вскрытие и опорожнение </a:t>
            </a:r>
            <a:r>
              <a:rPr lang="ru-RU" sz="1800" b="1" i="1" dirty="0" err="1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гематокольпоса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, </a:t>
            </a:r>
            <a:r>
              <a:rPr lang="ru-RU" sz="1800" dirty="0">
                <a:effectLst/>
                <a:ea typeface="NotoSans-Regular"/>
              </a:rPr>
              <a:t>вскрытие дополнительного влагалища. В случае атрезии гимена и стеноза преддверия влагалища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 проводилось </a:t>
            </a:r>
            <a:r>
              <a:rPr lang="ru-RU" sz="1800" b="1" i="1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формирование нижней трети влагалища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488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D9540B-480B-29C2-B1CC-6DEFA3DCE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82058"/>
            <a:ext cx="11226800" cy="13255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Хирургическая коррекция врожденных аномалий женских половых органов у подростков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74E435A-CC66-CC09-CECC-F18C5ED2A8C5}"/>
              </a:ext>
            </a:extLst>
          </p:cNvPr>
          <p:cNvSpPr txBox="1"/>
          <p:nvPr/>
        </p:nvSpPr>
        <p:spPr>
          <a:xfrm>
            <a:off x="603898" y="2270944"/>
            <a:ext cx="49614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effectLst/>
                <a:ea typeface="Times New Roman" panose="02020603050405020304" pitchFamily="18" charset="0"/>
              </a:rPr>
              <a:t>При осложненном течении и выраженном болевом синдроме с целью уточнения диагноза проводили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диагностическую лапароскопию 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EF6AF92-9CE3-6C2C-6681-B5A72EC6F5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19" t="-7" r="1294" b="-420"/>
          <a:stretch>
            <a:fillRect/>
          </a:stretch>
        </p:blipFill>
        <p:spPr>
          <a:xfrm>
            <a:off x="6290733" y="2169345"/>
            <a:ext cx="5249333" cy="3867934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2522C7E-D465-CA0F-3F9D-68BFADC9A4AC}"/>
              </a:ext>
            </a:extLst>
          </p:cNvPr>
          <p:cNvSpPr txBox="1"/>
          <p:nvPr/>
        </p:nvSpPr>
        <p:spPr>
          <a:xfrm>
            <a:off x="603897" y="3861769"/>
            <a:ext cx="496146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effectLst/>
                <a:ea typeface="Times New Roman" panose="02020603050405020304" pitchFamily="18" charset="0"/>
              </a:rPr>
              <a:t>В 1 случае у пациентки с синдромом 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OHVIRA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 было проведено хирургическое вмешательство ― лапароскопия,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левосторонняя </a:t>
            </a:r>
            <a:r>
              <a:rPr lang="ru-RU" sz="2000" b="1" i="1" dirty="0" err="1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сальпингэктомия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, дренирование брюшной полости</a:t>
            </a:r>
            <a:r>
              <a:rPr lang="ru-RU" sz="2000" dirty="0">
                <a:ea typeface="Times New Roman" panose="02020603050405020304" pitchFamily="18" charset="0"/>
              </a:rPr>
              <a:t> по поводу </a:t>
            </a:r>
            <a:r>
              <a:rPr lang="ru-RU" sz="2000" dirty="0" err="1">
                <a:ea typeface="Times New Roman" panose="02020603050405020304" pitchFamily="18" charset="0"/>
              </a:rPr>
              <a:t>пельвиоперитонита</a:t>
            </a:r>
            <a:r>
              <a:rPr lang="ru-RU" sz="2000" dirty="0">
                <a:ea typeface="Times New Roman" panose="02020603050405020304" pitchFamily="18" charset="0"/>
              </a:rPr>
              <a:t>, пиосальпинкса слева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769197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730</Words>
  <Application>Microsoft Office PowerPoint</Application>
  <PresentationFormat>Произвольный</PresentationFormat>
  <Paragraphs>41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КЛИНИЧЕСКИЙ ОПЫТ ЛЕЧЕНИЯ ПОДРОСТКОВ С ВРОЖДЕННЫМИ АНОМАЛИЯМИ ЖЕНСКИХ ПОЛОВЫХ ОРГАНОВ </vt:lpstr>
      <vt:lpstr>Актуальность</vt:lpstr>
      <vt:lpstr>Классификация CONUTA (Congenital Uterine Anomalies) Европейской ассоциации репродуктологов и эмбриологов (ESHRE)</vt:lpstr>
      <vt:lpstr>Дизайн исследования</vt:lpstr>
      <vt:lpstr>Презентация PowerPoint</vt:lpstr>
      <vt:lpstr>Диагностика врожденных аномалий женских половых органов у подростков</vt:lpstr>
      <vt:lpstr>Диагностика врожденных аномалий женских половых органов у подростков</vt:lpstr>
      <vt:lpstr>Хирургическая коррекция врожденных аномалий женских половых органов у подростков  </vt:lpstr>
      <vt:lpstr>Хирургическая коррекция врожденных аномалий женских половых органов у подростков </vt:lpstr>
      <vt:lpstr>Заключение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КЛИНИЧЕСКИЙ ОПЫТ ЛЕЧЕНИЯ ПОДРОСТКОВ С ВРОЖДЕННЫМИ АНОМАЛИЯМИ ЖЕНСКИХ ПОЛОВЫХ ОРГАНОВ </dc:title>
  <dc:creator>Asus</dc:creator>
  <cp:lastModifiedBy>НИИ-МПС</cp:lastModifiedBy>
  <cp:revision>24</cp:revision>
  <dcterms:created xsi:type="dcterms:W3CDTF">2026-02-17T07:30:57Z</dcterms:created>
  <dcterms:modified xsi:type="dcterms:W3CDTF">2026-02-17T09:49:23Z</dcterms:modified>
</cp:coreProperties>
</file>