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  <Override PartName="/ppt/charts/style14.xml" ContentType="application/vnd.ms-office.chartstyle+xml"/>
  <Override PartName="/ppt/charts/colors1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73" r:id="rId6"/>
    <p:sldId id="259" r:id="rId7"/>
    <p:sldId id="264" r:id="rId8"/>
    <p:sldId id="278" r:id="rId9"/>
    <p:sldId id="262" r:id="rId10"/>
    <p:sldId id="280" r:id="rId11"/>
    <p:sldId id="286" r:id="rId12"/>
    <p:sldId id="281" r:id="rId13"/>
    <p:sldId id="282" r:id="rId14"/>
    <p:sldId id="283" r:id="rId15"/>
    <p:sldId id="263" r:id="rId16"/>
    <p:sldId id="288" r:id="rId17"/>
    <p:sldId id="266" r:id="rId18"/>
    <p:sldId id="267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Fira Sans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ira Sans Black" panose="020B0604020202020204" charset="0"/>
      <p:bold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370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orient="horz" pos="41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DA1F9"/>
    <a:srgbClr val="FEA8EC"/>
    <a:srgbClr val="00519C"/>
    <a:srgbClr val="85C5FF"/>
    <a:srgbClr val="2D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1308" y="-366"/>
      </p:cViewPr>
      <p:guideLst>
        <p:guide orient="horz" pos="2160"/>
        <p:guide orient="horz" pos="232"/>
        <p:guide orient="horz" pos="4133"/>
        <p:guide pos="3840"/>
        <p:guide pos="370"/>
        <p:guide pos="7333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9999"/>
            </a:solidFill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152-4379-9A8D-CF70F356E7FF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152-4379-9A8D-CF70F356E7FF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52-4379-9A8D-CF70F356E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8E-4BF8-B71D-DDE13B1D6191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B8E-4BF8-B71D-DDE13B1D6191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B8E-4BF8-B71D-DDE13B1D6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4D2-4A50-ADD0-077A6B2328C9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4D2-4A50-ADD0-077A6B2328C9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4D2-4A50-ADD0-077A6B232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63-4FC9-AAA1-DE74A73D03B5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63-4FC9-AAA1-DE74A73D03B5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463-4FC9-AAA1-DE74A73D0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AD-4FF6-B6EA-6F84F9FC950C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AD-4FF6-B6EA-6F84F9FC950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AD-4FF6-B6EA-6F84F9FC9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B4-41C7-A960-EF5E28100224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B4-41C7-A960-EF5E28100224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6B4-41C7-A960-EF5E28100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9999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52-4379-9A8D-CF70F356E7FF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152-4379-9A8D-CF70F356E7FF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52-4379-9A8D-CF70F356E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9999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47-420D-AEC0-7E1A7960C949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47-420D-AEC0-7E1A7960C949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647-420D-AEC0-7E1A7960C9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9999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D6-4DE7-9711-5AA4B98BF3EB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D6-4DE7-9711-5AA4B98BF3E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2D6-4DE7-9711-5AA4B98BF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8E-4BF8-B71D-DDE13B1D6191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B8E-4BF8-B71D-DDE13B1D6191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</c:v>
                </c:pt>
                <c:pt idx="1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B8E-4BF8-B71D-DDE13B1D6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7B-4FEB-AE3B-9796B7F4010B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7B-4FEB-AE3B-9796B7F4010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</c:v>
                </c:pt>
                <c:pt idx="1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87B-4FEB-AE3B-9796B7F40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65C-4DA0-8186-229035C742FE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65C-4DA0-8186-229035C742FE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65C-4DA0-8186-229035C74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47-420D-AEC0-7E1A7960C949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47-420D-AEC0-7E1A7960C949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</c:v>
                </c:pt>
                <c:pt idx="1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647-420D-AEC0-7E1A7960C9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D6-4DE7-9711-5AA4B98BF3EB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D6-4DE7-9711-5AA4B98BF3E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</c:v>
                </c:pt>
                <c:pt idx="1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2D6-4DE7-9711-5AA4B98BF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9B424-222C-46C5-A2FA-723092CA08C6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62A14-B94E-41CE-A19A-EDECB4FF82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3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2A14-B94E-41CE-A19A-EDECB4FF820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7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2A14-B94E-41CE-A19A-EDECB4FF820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8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2A14-B94E-41CE-A19A-EDECB4FF820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42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2A14-B94E-41CE-A19A-EDECB4FF820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16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26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8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90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8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4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7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6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3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55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81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0FC25-1866-4D6E-8C42-9111FA3E02A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25B7-9416-4140-BABA-AC9BB7873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68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3.png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4888" y="270310"/>
            <a:ext cx="801188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УО «БЕЛОРУССКИЙ ГОСУДАРСТВЕННЫЙ МЕДИЦИНСКИЙ УНИВЕРСИТЕТ» </a:t>
            </a:r>
            <a:endParaRPr lang="ru-RU" sz="1400" dirty="0" smtClean="0"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9054" y="4468622"/>
            <a:ext cx="7267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rgbClr val="000000"/>
              </a:solidFill>
              <a:latin typeface="Fira Sans" panose="020B0503050000020004" pitchFamily="34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д.м.н</a:t>
            </a:r>
            <a:r>
              <a:rPr lang="ru-RU" dirty="0">
                <a:solidFill>
                  <a:srgbClr val="000000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., проф., заведующий кафедрой акушерства и гинекологии с курсом ПК и </a:t>
            </a:r>
            <a:r>
              <a:rPr lang="ru-RU" dirty="0" smtClean="0">
                <a:solidFill>
                  <a:srgbClr val="000000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П </a:t>
            </a:r>
            <a:r>
              <a:rPr lang="ru-RU" dirty="0">
                <a:solidFill>
                  <a:srgbClr val="000000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УО «БГМУ» Людмила Фёдоровна </a:t>
            </a:r>
            <a:r>
              <a:rPr lang="ru-RU" dirty="0" smtClean="0">
                <a:solidFill>
                  <a:srgbClr val="000000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Можейко</a:t>
            </a:r>
            <a:endParaRPr lang="ru-RU" sz="1600" dirty="0" smtClean="0">
              <a:effectLst/>
              <a:latin typeface="Fira Sans" panose="020B050305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3460" y="1860872"/>
            <a:ext cx="823599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ru-RU" sz="3200" dirty="0" smtClean="0">
                <a:latin typeface="Fira Sans Black" panose="020B0A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предикторы формирования несостоятельного рубца на матке после кесарева сечения</a:t>
            </a:r>
            <a:endParaRPr lang="ru-RU" sz="2400" dirty="0" smtClean="0">
              <a:effectLst/>
              <a:latin typeface="Fira Sans Black" panose="020B0A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670"/>
            <a:ext cx="4307927" cy="47054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49054" y="5679688"/>
            <a:ext cx="8011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ассистент </a:t>
            </a:r>
            <a:r>
              <a:rPr lang="ru-RU" dirty="0">
                <a:solidFill>
                  <a:srgbClr val="000000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кафедры акушерства и гинекологии с курсом ПК и П УО «БГМУ» Юлия Александровна </a:t>
            </a:r>
            <a:r>
              <a:rPr lang="ru-RU" dirty="0" err="1">
                <a:solidFill>
                  <a:srgbClr val="000000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Алафинова</a:t>
            </a:r>
            <a:endParaRPr lang="ru-RU" sz="1600" dirty="0">
              <a:effectLst/>
              <a:latin typeface="Fira Sans" panose="020B05030500000200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50592" y="3463135"/>
            <a:ext cx="941734" cy="264273"/>
            <a:chOff x="6275907" y="3463135"/>
            <a:chExt cx="941734" cy="264273"/>
          </a:xfrm>
          <a:solidFill>
            <a:srgbClr val="00519C"/>
          </a:solidFill>
        </p:grpSpPr>
        <p:sp>
          <p:nvSpPr>
            <p:cNvPr id="7" name="Ромб 6"/>
            <p:cNvSpPr/>
            <p:nvPr/>
          </p:nvSpPr>
          <p:spPr>
            <a:xfrm>
              <a:off x="6275907" y="3463135"/>
              <a:ext cx="264273" cy="264273"/>
            </a:xfrm>
            <a:prstGeom prst="diamond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омб 11"/>
            <p:cNvSpPr/>
            <p:nvPr/>
          </p:nvSpPr>
          <p:spPr>
            <a:xfrm>
              <a:off x="6613613" y="3463135"/>
              <a:ext cx="264273" cy="264273"/>
            </a:xfrm>
            <a:prstGeom prst="diamond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омб 12"/>
            <p:cNvSpPr/>
            <p:nvPr/>
          </p:nvSpPr>
          <p:spPr>
            <a:xfrm>
              <a:off x="6953368" y="3463135"/>
              <a:ext cx="264273" cy="264273"/>
            </a:xfrm>
            <a:prstGeom prst="diamond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EA8E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79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4641" y="248920"/>
            <a:ext cx="9042717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dirty="0">
                <a:latin typeface="Fira Sans Black" panose="020B0A03050000020004" pitchFamily="34" charset="0"/>
              </a:rPr>
              <a:t>В результате ретроспективного анализа </a:t>
            </a:r>
            <a:r>
              <a:rPr lang="ru-RU" sz="4000" dirty="0" smtClean="0">
                <a:latin typeface="Fira Sans Black" panose="020B0A03050000020004" pitchFamily="34" charset="0"/>
              </a:rPr>
              <a:t>установлено </a:t>
            </a:r>
            <a:endParaRPr lang="ru-RU" sz="4000" dirty="0">
              <a:latin typeface="Fira Sans Black" panose="020B0A030500000200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18660172"/>
              </p:ext>
            </p:extLst>
          </p:nvPr>
        </p:nvGraphicFramePr>
        <p:xfrm>
          <a:off x="876300" y="3429000"/>
          <a:ext cx="4286250" cy="2992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38717550"/>
              </p:ext>
            </p:extLst>
          </p:nvPr>
        </p:nvGraphicFramePr>
        <p:xfrm>
          <a:off x="6800850" y="3429000"/>
          <a:ext cx="4286250" cy="2992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1506817"/>
            <a:ext cx="651510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 smtClean="0">
                <a:latin typeface="Fira Sans" panose="020B0503050000020004" pitchFamily="34" charset="0"/>
              </a:rPr>
              <a:t>Кесарево сечение по </a:t>
            </a:r>
            <a:r>
              <a:rPr lang="ru-RU" sz="2400" b="1" dirty="0" smtClean="0">
                <a:latin typeface="Fira Sans" panose="020B0503050000020004" pitchFamily="34" charset="0"/>
              </a:rPr>
              <a:t>экстренным показаниям</a:t>
            </a:r>
            <a:r>
              <a:rPr lang="ru-RU" sz="2400" dirty="0" smtClean="0">
                <a:latin typeface="Fira Sans" panose="020B0503050000020004" pitchFamily="34" charset="0"/>
              </a:rPr>
              <a:t> выполнено у 46 </a:t>
            </a:r>
            <a:r>
              <a:rPr lang="ru-RU" sz="2400" dirty="0">
                <a:latin typeface="Fira Sans" panose="020B0503050000020004" pitchFamily="34" charset="0"/>
              </a:rPr>
              <a:t>(82,1</a:t>
            </a:r>
            <a:r>
              <a:rPr lang="ru-RU" sz="2400" dirty="0" smtClean="0">
                <a:latin typeface="Fira Sans" panose="020B0503050000020004" pitchFamily="34" charset="0"/>
              </a:rPr>
              <a:t>%) беременных из группы несостоятельности рубца на матк</a:t>
            </a:r>
            <a:r>
              <a:rPr lang="ru-RU" sz="2400" dirty="0">
                <a:latin typeface="Fira Sans" panose="020B0503050000020004" pitchFamily="34" charset="0"/>
              </a:rPr>
              <a:t>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05550" y="1506817"/>
            <a:ext cx="588645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 smtClean="0">
                <a:latin typeface="Fira Sans" panose="020B0503050000020004" pitchFamily="34" charset="0"/>
              </a:rPr>
              <a:t>в </a:t>
            </a:r>
            <a:r>
              <a:rPr lang="ru-RU" sz="2400" b="1" dirty="0">
                <a:latin typeface="Fira Sans" panose="020B0503050000020004" pitchFamily="34" charset="0"/>
              </a:rPr>
              <a:t>плановом</a:t>
            </a:r>
            <a:r>
              <a:rPr lang="ru-RU" sz="2400" dirty="0">
                <a:latin typeface="Fira Sans" panose="020B0503050000020004" pitchFamily="34" charset="0"/>
              </a:rPr>
              <a:t> порядке прооперировано </a:t>
            </a:r>
            <a:r>
              <a:rPr lang="ru-RU" sz="2400" b="1" dirty="0" smtClean="0">
                <a:latin typeface="Fira Sans" panose="020B0503050000020004" pitchFamily="34" charset="0"/>
              </a:rPr>
              <a:t>10 </a:t>
            </a:r>
            <a:r>
              <a:rPr lang="ru-RU" sz="2400" b="1" dirty="0">
                <a:latin typeface="Fira Sans" panose="020B0503050000020004" pitchFamily="34" charset="0"/>
              </a:rPr>
              <a:t>(17,9%) </a:t>
            </a:r>
            <a:r>
              <a:rPr lang="ru-RU" sz="2400" dirty="0" smtClean="0">
                <a:latin typeface="Fira Sans" panose="020B0503050000020004" pitchFamily="34" charset="0"/>
              </a:rPr>
              <a:t>женщин</a:t>
            </a:r>
            <a:endParaRPr lang="ru-RU" sz="24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 wooden cutting boar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7656"/>
          <a:stretch/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70104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23887" y="882752"/>
            <a:ext cx="5209857" cy="2014998"/>
            <a:chOff x="587375" y="1490202"/>
            <a:chExt cx="5209857" cy="201499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7375" y="1490202"/>
              <a:ext cx="5209857" cy="2014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27759" y="2365792"/>
              <a:ext cx="4729087" cy="446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800" b="1" dirty="0">
                  <a:latin typeface="Fira Sans Black" panose="020B0A03050000020004" pitchFamily="34" charset="0"/>
                </a:rPr>
                <a:t>от 45 до 80 минут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98575" y="1651117"/>
              <a:ext cx="47337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Продолжительность оперативного вмешательства составила </a:t>
              </a:r>
              <a:endParaRPr lang="ru-RU" sz="20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16900" y="3608629"/>
            <a:ext cx="5209857" cy="2967498"/>
            <a:chOff x="455861" y="4566467"/>
            <a:chExt cx="5209857" cy="296749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55861" y="4566467"/>
              <a:ext cx="5209857" cy="2967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03232" y="5045718"/>
              <a:ext cx="4729087" cy="446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800" b="1" dirty="0">
                  <a:latin typeface="Fira Sans Black" panose="020B0A03050000020004" pitchFamily="34" charset="0"/>
                </a:rPr>
                <a:t>650+/- 250 мл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93918" y="4574879"/>
              <a:ext cx="47337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С</a:t>
              </a: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редний </a:t>
              </a:r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объем </a:t>
              </a: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кровопотери</a:t>
              </a:r>
              <a:endParaRPr lang="ru-RU" sz="20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74048" y="5650385"/>
              <a:ext cx="473374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что в 2-х случаях на фоне анемии </a:t>
              </a:r>
              <a:r>
                <a:rPr lang="ru-RU" sz="16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средней степени тяжести потребовало </a:t>
              </a:r>
              <a:r>
                <a:rPr lang="ru-RU" sz="16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переливания </a:t>
              </a:r>
              <a:r>
                <a:rPr lang="ru-RU" sz="1600" dirty="0" err="1">
                  <a:latin typeface="Fira Sans" panose="020B0503050000020004" pitchFamily="34" charset="0"/>
                  <a:ea typeface="Times New Roman" panose="02020603050405020304" pitchFamily="18" charset="0"/>
                </a:rPr>
                <a:t>эритроцитарной</a:t>
              </a:r>
              <a:r>
                <a:rPr lang="ru-RU" sz="16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 массы и </a:t>
              </a:r>
              <a:r>
                <a:rPr lang="ru-RU" sz="16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свежезамороженной </a:t>
              </a:r>
              <a:r>
                <a:rPr lang="ru-RU" sz="16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плазмы с целью восполнения объема циркулирующей крови.</a:t>
              </a:r>
              <a:endParaRPr lang="ru-RU" sz="16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475" y="1043667"/>
            <a:ext cx="528484" cy="52848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978" y="3711749"/>
            <a:ext cx="587477" cy="58747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35087" y="2204362"/>
            <a:ext cx="4733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ira Sans" panose="020B0503050000020004" pitchFamily="34" charset="0"/>
                <a:ea typeface="Times New Roman" panose="02020603050405020304" pitchFamily="18" charset="0"/>
              </a:rPr>
              <a:t>Средняя длительность операции</a:t>
            </a:r>
          </a:p>
          <a:p>
            <a:pPr algn="ctr"/>
            <a:r>
              <a:rPr lang="ru-RU" sz="2000" b="1" dirty="0" smtClean="0"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62+/-7,3 </a:t>
            </a:r>
            <a:r>
              <a:rPr lang="ru-RU" sz="2000" dirty="0" smtClean="0"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минут</a:t>
            </a:r>
            <a:endParaRPr lang="ru-RU" sz="2000" dirty="0">
              <a:effectLst/>
              <a:latin typeface="Fira Sans" panose="020B05030500000200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3.envato.com/files/493482773/Mecaline/Slide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300" y="-4522323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181" y="1799474"/>
            <a:ext cx="7652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 smtClean="0">
                <a:latin typeface="Fira Sans" panose="020B0503050000020004" pitchFamily="34" charset="0"/>
              </a:rPr>
              <a:t>К </a:t>
            </a:r>
            <a:r>
              <a:rPr lang="ru-RU" sz="2400" b="1" dirty="0" err="1" smtClean="0">
                <a:latin typeface="Fira Sans" panose="020B0503050000020004" pitchFamily="34" charset="0"/>
              </a:rPr>
              <a:t>прогностически</a:t>
            </a:r>
            <a:r>
              <a:rPr lang="ru-RU" sz="2400" dirty="0" smtClean="0">
                <a:latin typeface="Fira Sans" panose="020B0503050000020004" pitchFamily="34" charset="0"/>
              </a:rPr>
              <a:t> значимым факторам, позволяющим </a:t>
            </a:r>
            <a:r>
              <a:rPr lang="ru-RU" sz="2400" dirty="0">
                <a:latin typeface="Fira Sans" panose="020B0503050000020004" pitchFamily="34" charset="0"/>
              </a:rPr>
              <a:t>отнести женщину к группе высокого риска </a:t>
            </a:r>
            <a:r>
              <a:rPr lang="ru-RU" sz="2400" dirty="0" smtClean="0">
                <a:latin typeface="Fira Sans" panose="020B0503050000020004" pitchFamily="34" charset="0"/>
              </a:rPr>
              <a:t>несостоятельности </a:t>
            </a:r>
            <a:r>
              <a:rPr lang="ru-RU" sz="2400" dirty="0">
                <a:latin typeface="Fira Sans" panose="020B0503050000020004" pitchFamily="34" charset="0"/>
              </a:rPr>
              <a:t>рубца на матке, </a:t>
            </a:r>
            <a:r>
              <a:rPr lang="ru-RU" sz="2400" dirty="0" smtClean="0">
                <a:solidFill>
                  <a:prstClr val="black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относятся </a:t>
            </a:r>
            <a:r>
              <a:rPr lang="ru-RU" sz="2400" b="1" dirty="0">
                <a:solidFill>
                  <a:prstClr val="black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наличие у беременной сопутствующих соматических и </a:t>
            </a:r>
            <a:r>
              <a:rPr lang="ru-RU" sz="2400" b="1" dirty="0" smtClean="0">
                <a:solidFill>
                  <a:prstClr val="black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перенесенных гинекологических заболеваний, </a:t>
            </a:r>
            <a:r>
              <a:rPr lang="ru-RU" sz="2400" dirty="0" smtClean="0">
                <a:solidFill>
                  <a:prstClr val="black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влияющих на морфофункциональное состояние </a:t>
            </a:r>
            <a:r>
              <a:rPr lang="ru-RU" sz="2400" dirty="0" err="1" smtClean="0">
                <a:solidFill>
                  <a:prstClr val="black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миометрия</a:t>
            </a:r>
            <a:r>
              <a:rPr lang="ru-RU" sz="2400" dirty="0" smtClean="0">
                <a:solidFill>
                  <a:prstClr val="black"/>
                </a:solidFill>
                <a:latin typeface="Fira Sans" panose="020B0503050000020004" pitchFamily="34" charset="0"/>
                <a:ea typeface="Times New Roman" panose="02020603050405020304" pitchFamily="18" charset="0"/>
              </a:rPr>
              <a:t> и гемодинамику нижнего маточного сегмента.</a:t>
            </a:r>
            <a:endParaRPr lang="ru-RU" sz="2400" dirty="0">
              <a:latin typeface="Fira Sans" panose="020B0503050000020004" pitchFamily="34" charset="0"/>
            </a:endParaRPr>
          </a:p>
        </p:txBody>
      </p:sp>
      <p:pic>
        <p:nvPicPr>
          <p:cNvPr id="8" name="Рисунок 7" descr="a sink with a bunch of items on top of i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1" r="21506"/>
          <a:stretch/>
        </p:blipFill>
        <p:spPr bwMode="auto">
          <a:xfrm>
            <a:off x="6638804" y="0"/>
            <a:ext cx="5553197" cy="6858000"/>
          </a:xfrm>
          <a:custGeom>
            <a:avLst/>
            <a:gdLst>
              <a:gd name="connsiteX0" fmla="*/ 2927560 w 5553197"/>
              <a:gd name="connsiteY0" fmla="*/ 0 h 6858000"/>
              <a:gd name="connsiteX1" fmla="*/ 5553197 w 5553197"/>
              <a:gd name="connsiteY1" fmla="*/ 0 h 6858000"/>
              <a:gd name="connsiteX2" fmla="*/ 5553197 w 5553197"/>
              <a:gd name="connsiteY2" fmla="*/ 218782 h 6858000"/>
              <a:gd name="connsiteX3" fmla="*/ 2719030 w 5553197"/>
              <a:gd name="connsiteY3" fmla="*/ 6858000 h 6858000"/>
              <a:gd name="connsiteX4" fmla="*/ 0 w 555319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3197" h="6858000">
                <a:moveTo>
                  <a:pt x="2927560" y="0"/>
                </a:moveTo>
                <a:lnTo>
                  <a:pt x="5553197" y="0"/>
                </a:lnTo>
                <a:lnTo>
                  <a:pt x="5553197" y="218782"/>
                </a:lnTo>
                <a:lnTo>
                  <a:pt x="271903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араллелограмм 6"/>
          <p:cNvSpPr/>
          <p:nvPr/>
        </p:nvSpPr>
        <p:spPr>
          <a:xfrm>
            <a:off x="9260703" y="434529"/>
            <a:ext cx="5665947" cy="6903341"/>
          </a:xfrm>
          <a:prstGeom prst="parallelogram">
            <a:avLst>
              <a:gd name="adj" fmla="val 52011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183" y="368300"/>
            <a:ext cx="1148111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tabLst>
                <a:tab pos="457200" algn="l"/>
              </a:tabLst>
            </a:pPr>
            <a:r>
              <a:rPr lang="ru-RU" sz="2800" dirty="0" smtClean="0">
                <a:latin typeface="Fira Sans" panose="020B0503050000020004" pitchFamily="34" charset="0"/>
              </a:rPr>
              <a:t>Оценка сопутствующей соматической и перенесенной гинекологической патологии </a:t>
            </a:r>
            <a:r>
              <a:rPr lang="ru-RU" sz="2800" dirty="0">
                <a:latin typeface="Fira Sans" panose="020B0503050000020004" pitchFamily="34" charset="0"/>
              </a:rPr>
              <a:t>у родильниц с </a:t>
            </a:r>
            <a:r>
              <a:rPr lang="ru-RU" sz="2800" dirty="0" smtClean="0">
                <a:latin typeface="Fira Sans" panose="020B0503050000020004" pitchFamily="34" charset="0"/>
              </a:rPr>
              <a:t>истончением </a:t>
            </a:r>
            <a:r>
              <a:rPr lang="ru-RU" sz="2800" dirty="0">
                <a:latin typeface="Fira Sans" panose="020B0503050000020004" pitchFamily="34" charset="0"/>
              </a:rPr>
              <a:t>и несостоятельностью послеоперационного рубца на </a:t>
            </a:r>
            <a:r>
              <a:rPr lang="ru-RU" sz="2800" dirty="0" smtClean="0">
                <a:latin typeface="Fira Sans" panose="020B0503050000020004" pitchFamily="34" charset="0"/>
              </a:rPr>
              <a:t>матке</a:t>
            </a:r>
            <a:endParaRPr lang="ru-RU" sz="2800" dirty="0">
              <a:latin typeface="Fira Sans" panose="020B05030500000200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175" y="1763126"/>
            <a:ext cx="4729087" cy="395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>
                <a:latin typeface="Fira Sans Black" panose="020B0A03050000020004" pitchFamily="34" charset="0"/>
              </a:rPr>
              <a:t>Соматическая </a:t>
            </a:r>
            <a:r>
              <a:rPr lang="ru-RU" sz="2400" smtClean="0">
                <a:latin typeface="Fira Sans Black" panose="020B0A03050000020004" pitchFamily="34" charset="0"/>
              </a:rPr>
              <a:t>патология </a:t>
            </a:r>
            <a:endParaRPr lang="ru-RU" sz="2400">
              <a:latin typeface="Fira Sans Black" panose="020B0A030500000200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61698" y="4041047"/>
            <a:ext cx="4196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000" b="1" dirty="0" smtClean="0">
                <a:latin typeface="Fira Sans" panose="020B0503050000020004" pitchFamily="34" charset="0"/>
              </a:rPr>
              <a:t>35 беременных </a:t>
            </a:r>
            <a:r>
              <a:rPr lang="ru-RU" sz="2000" b="1" dirty="0">
                <a:latin typeface="Fira Sans" panose="020B0503050000020004" pitchFamily="34" charset="0"/>
              </a:rPr>
              <a:t>(62,5%) </a:t>
            </a:r>
            <a:r>
              <a:rPr lang="ru-RU" sz="2000" dirty="0">
                <a:latin typeface="Fira Sans" panose="020B0503050000020004" pitchFamily="34" charset="0"/>
              </a:rPr>
              <a:t>отмечали хронические очаги </a:t>
            </a:r>
            <a:r>
              <a:rPr lang="ru-RU" sz="2000" dirty="0" smtClean="0">
                <a:latin typeface="Fira Sans" panose="020B0503050000020004" pitchFamily="34" charset="0"/>
              </a:rPr>
              <a:t>инфекции: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 smtClean="0">
                <a:latin typeface="Fira Sans" panose="020B0503050000020004" pitchFamily="34" charset="0"/>
              </a:rPr>
              <a:t>хронический тонзиллит 64%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 smtClean="0">
                <a:latin typeface="Fira Sans" panose="020B0503050000020004" pitchFamily="34" charset="0"/>
              </a:rPr>
              <a:t>хронический бронхит 22%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 err="1" smtClean="0">
                <a:latin typeface="Fira Sans" panose="020B0503050000020004" pitchFamily="34" charset="0"/>
              </a:rPr>
              <a:t>гестационный</a:t>
            </a:r>
            <a:r>
              <a:rPr lang="ru-RU" sz="2000" dirty="0" smtClean="0">
                <a:latin typeface="Fira Sans" panose="020B0503050000020004" pitchFamily="34" charset="0"/>
              </a:rPr>
              <a:t> пиелонефрит 14%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71823467"/>
              </p:ext>
            </p:extLst>
          </p:nvPr>
        </p:nvGraphicFramePr>
        <p:xfrm>
          <a:off x="205941" y="2330069"/>
          <a:ext cx="1622507" cy="113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07401191"/>
              </p:ext>
            </p:extLst>
          </p:nvPr>
        </p:nvGraphicFramePr>
        <p:xfrm>
          <a:off x="205941" y="3645204"/>
          <a:ext cx="1622507" cy="113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59577164"/>
              </p:ext>
            </p:extLst>
          </p:nvPr>
        </p:nvGraphicFramePr>
        <p:xfrm>
          <a:off x="205941" y="5119469"/>
          <a:ext cx="1622507" cy="113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60616166"/>
              </p:ext>
            </p:extLst>
          </p:nvPr>
        </p:nvGraphicFramePr>
        <p:xfrm>
          <a:off x="6239191" y="2330068"/>
          <a:ext cx="1622507" cy="113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96490264"/>
              </p:ext>
            </p:extLst>
          </p:nvPr>
        </p:nvGraphicFramePr>
        <p:xfrm>
          <a:off x="6239191" y="3656515"/>
          <a:ext cx="1622507" cy="113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828448" y="2601077"/>
            <a:ext cx="3838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000" b="1" dirty="0">
                <a:latin typeface="Fira Sans" panose="020B0503050000020004" pitchFamily="34" charset="0"/>
              </a:rPr>
              <a:t>32 (57%) </a:t>
            </a:r>
            <a:r>
              <a:rPr lang="ru-RU" sz="2000" dirty="0" smtClean="0">
                <a:latin typeface="Fira Sans" panose="020B0503050000020004" pitchFamily="34" charset="0"/>
              </a:rPr>
              <a:t>женщин ожирение </a:t>
            </a:r>
            <a:r>
              <a:rPr lang="ru-RU" sz="2000" dirty="0">
                <a:latin typeface="Fira Sans" panose="020B0503050000020004" pitchFamily="34" charset="0"/>
              </a:rPr>
              <a:t>1 степени </a:t>
            </a:r>
            <a:r>
              <a:rPr lang="ru-RU" sz="2000" dirty="0" smtClean="0">
                <a:latin typeface="Fira Sans" panose="020B0503050000020004" pitchFamily="34" charset="0"/>
              </a:rPr>
              <a:t>(ИМТ </a:t>
            </a:r>
            <a:r>
              <a:rPr lang="ru-RU" sz="2000" dirty="0">
                <a:latin typeface="Fira Sans" panose="020B0503050000020004" pitchFamily="34" charset="0"/>
              </a:rPr>
              <a:t>30-35</a:t>
            </a:r>
            <a:r>
              <a:rPr lang="ru-RU" sz="2000" dirty="0" smtClean="0">
                <a:latin typeface="Fira Sans" panose="020B0503050000020004" pitchFamily="34" charset="0"/>
              </a:rPr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28448" y="3973149"/>
            <a:ext cx="4496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000" dirty="0" smtClean="0">
                <a:latin typeface="Fira Sans" panose="020B0503050000020004" pitchFamily="34" charset="0"/>
              </a:rPr>
              <a:t>Железодефицитная </a:t>
            </a:r>
            <a:r>
              <a:rPr lang="ru-RU" sz="2000" dirty="0">
                <a:latin typeface="Fira Sans" panose="020B0503050000020004" pitchFamily="34" charset="0"/>
              </a:rPr>
              <a:t>анемия </a:t>
            </a:r>
            <a:r>
              <a:rPr lang="ru-RU" sz="2000" dirty="0" smtClean="0">
                <a:latin typeface="Fira Sans" panose="020B0503050000020004" pitchFamily="34" charset="0"/>
              </a:rPr>
              <a:t>легкой степени тяжести у </a:t>
            </a:r>
            <a:r>
              <a:rPr lang="ru-RU" sz="2000" b="1" dirty="0">
                <a:latin typeface="Fira Sans" panose="020B0503050000020004" pitchFamily="34" charset="0"/>
              </a:rPr>
              <a:t>42 (75%) </a:t>
            </a:r>
            <a:r>
              <a:rPr lang="ru-RU" sz="2000" dirty="0" smtClean="0">
                <a:latin typeface="Fira Sans" panose="020B0503050000020004" pitchFamily="34" charset="0"/>
              </a:rPr>
              <a:t>беременных</a:t>
            </a:r>
            <a:endParaRPr lang="ru-RU" sz="2000" dirty="0">
              <a:latin typeface="Fira Sans" panose="020B05030500000200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28448" y="5407825"/>
            <a:ext cx="4267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000" dirty="0" err="1" smtClean="0">
                <a:latin typeface="Fira Sans" panose="020B0503050000020004" pitchFamily="34" charset="0"/>
              </a:rPr>
              <a:t>Гестационный</a:t>
            </a:r>
            <a:r>
              <a:rPr lang="ru-RU" sz="2000" dirty="0" smtClean="0">
                <a:latin typeface="Fira Sans" panose="020B0503050000020004" pitchFamily="34" charset="0"/>
              </a:rPr>
              <a:t> </a:t>
            </a:r>
            <a:r>
              <a:rPr lang="ru-RU" sz="2000" dirty="0">
                <a:latin typeface="Fira Sans" panose="020B0503050000020004" pitchFamily="34" charset="0"/>
              </a:rPr>
              <a:t>сахарный </a:t>
            </a:r>
            <a:r>
              <a:rPr lang="ru-RU" sz="2000" dirty="0" smtClean="0">
                <a:latin typeface="Fira Sans" panose="020B0503050000020004" pitchFamily="34" charset="0"/>
              </a:rPr>
              <a:t>диабет  у </a:t>
            </a:r>
            <a:r>
              <a:rPr lang="ru-RU" sz="2000" b="1" dirty="0">
                <a:latin typeface="Fira Sans" panose="020B0503050000020004" pitchFamily="34" charset="0"/>
              </a:rPr>
              <a:t>21 (37,5</a:t>
            </a:r>
            <a:r>
              <a:rPr lang="ru-RU" sz="2000" b="1" dirty="0" smtClean="0">
                <a:latin typeface="Fira Sans" panose="020B0503050000020004" pitchFamily="34" charset="0"/>
              </a:rPr>
              <a:t>%)</a:t>
            </a:r>
            <a:endParaRPr lang="ru-RU" sz="2000" b="1" dirty="0">
              <a:latin typeface="Fira Sans" panose="020B05030500000200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61698" y="2476426"/>
            <a:ext cx="3838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000" dirty="0" smtClean="0">
                <a:latin typeface="Fira Sans" panose="020B0503050000020004" pitchFamily="34" charset="0"/>
              </a:rPr>
              <a:t>Патология </a:t>
            </a:r>
            <a:r>
              <a:rPr lang="ru-RU" sz="2000" dirty="0">
                <a:latin typeface="Fira Sans" panose="020B0503050000020004" pitchFamily="34" charset="0"/>
              </a:rPr>
              <a:t>сердечно-сосудистой системы у </a:t>
            </a:r>
            <a:r>
              <a:rPr lang="ru-RU" sz="2000" b="1" dirty="0">
                <a:latin typeface="Fira Sans" panose="020B0503050000020004" pitchFamily="34" charset="0"/>
              </a:rPr>
              <a:t>15 (26,8%) </a:t>
            </a:r>
            <a:r>
              <a:rPr lang="ru-RU" sz="2000" dirty="0" smtClean="0">
                <a:latin typeface="Fira Sans" panose="020B0503050000020004" pitchFamily="34" charset="0"/>
              </a:rPr>
              <a:t> беременных</a:t>
            </a:r>
            <a:endParaRPr lang="ru-RU" sz="20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183" y="368300"/>
            <a:ext cx="11196955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tabLst>
                <a:tab pos="457200" algn="l"/>
              </a:tabLst>
            </a:pPr>
            <a:r>
              <a:rPr lang="ru-RU" sz="2800" dirty="0">
                <a:latin typeface="Fira Sans" panose="020B0503050000020004" pitchFamily="34" charset="0"/>
              </a:rPr>
              <a:t>Оценка сопутствующей соматической и перенесенной гинекологической патологии у родильниц с истончением и несостоятельностью послеоперационного рубца на матке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1175" y="1763126"/>
            <a:ext cx="4729087" cy="395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>
                <a:latin typeface="Fira Sans Black" panose="020B0A03050000020004" pitchFamily="34" charset="0"/>
              </a:rPr>
              <a:t>Гинекологическая патология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13401789"/>
              </p:ext>
            </p:extLst>
          </p:nvPr>
        </p:nvGraphicFramePr>
        <p:xfrm>
          <a:off x="205941" y="2330069"/>
          <a:ext cx="1622507" cy="113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86575096"/>
              </p:ext>
            </p:extLst>
          </p:nvPr>
        </p:nvGraphicFramePr>
        <p:xfrm>
          <a:off x="205941" y="3645204"/>
          <a:ext cx="1622507" cy="113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26934803"/>
              </p:ext>
            </p:extLst>
          </p:nvPr>
        </p:nvGraphicFramePr>
        <p:xfrm>
          <a:off x="205941" y="5119469"/>
          <a:ext cx="1622507" cy="113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828448" y="2601077"/>
            <a:ext cx="3838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000" b="1" dirty="0">
                <a:latin typeface="Fira Sans" panose="020B0503050000020004" pitchFamily="34" charset="0"/>
              </a:rPr>
              <a:t>20 (35,7%) </a:t>
            </a:r>
            <a:r>
              <a:rPr lang="ru-RU" sz="2000" dirty="0">
                <a:latin typeface="Fira Sans" panose="020B0503050000020004" pitchFamily="34" charset="0"/>
              </a:rPr>
              <a:t>хронические воспалительные заболевания органов малого таза</a:t>
            </a:r>
            <a:endParaRPr lang="ru-RU" sz="2000" dirty="0" smtClean="0">
              <a:latin typeface="Fira Sans" panose="020B05030500000200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416" y="3744549"/>
            <a:ext cx="4704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000" dirty="0" smtClean="0">
                <a:latin typeface="Fira Sans" panose="020B0503050000020004" pitchFamily="34" charset="0"/>
              </a:rPr>
              <a:t>Медицинский </a:t>
            </a:r>
            <a:r>
              <a:rPr lang="ru-RU" sz="2000" dirty="0">
                <a:latin typeface="Fira Sans" panose="020B0503050000020004" pitchFamily="34" charset="0"/>
              </a:rPr>
              <a:t>аборт выполняли </a:t>
            </a:r>
            <a:r>
              <a:rPr lang="ru-RU" sz="2000" b="1" dirty="0">
                <a:latin typeface="Fira Sans" panose="020B0503050000020004" pitchFamily="34" charset="0"/>
              </a:rPr>
              <a:t>15 (26,8%)</a:t>
            </a:r>
            <a:r>
              <a:rPr lang="ru-RU" sz="2000" dirty="0">
                <a:latin typeface="Fira Sans" panose="020B0503050000020004" pitchFamily="34" charset="0"/>
              </a:rPr>
              <a:t> </a:t>
            </a:r>
            <a:r>
              <a:rPr lang="ru-RU" sz="2000" dirty="0" smtClean="0">
                <a:latin typeface="Fira Sans" panose="020B0503050000020004" pitchFamily="34" charset="0"/>
              </a:rPr>
              <a:t>пациенток, из них </a:t>
            </a:r>
            <a:r>
              <a:rPr lang="ru-RU" sz="2000" b="1" dirty="0" smtClean="0">
                <a:latin typeface="Fira Sans" panose="020B0503050000020004" pitchFamily="34" charset="0"/>
              </a:rPr>
              <a:t>8</a:t>
            </a:r>
            <a:r>
              <a:rPr lang="ru-RU" sz="2000" dirty="0" smtClean="0">
                <a:latin typeface="Fira Sans" panose="020B0503050000020004" pitchFamily="34" charset="0"/>
              </a:rPr>
              <a:t> женщин </a:t>
            </a:r>
            <a:r>
              <a:rPr lang="ru-RU" sz="2000" b="1" dirty="0" smtClean="0">
                <a:latin typeface="Fira Sans" panose="020B0503050000020004" pitchFamily="34" charset="0"/>
              </a:rPr>
              <a:t>медикаментозным</a:t>
            </a:r>
            <a:r>
              <a:rPr lang="ru-RU" sz="2000" dirty="0" smtClean="0">
                <a:latin typeface="Fira Sans" panose="020B0503050000020004" pitchFamily="34" charset="0"/>
              </a:rPr>
              <a:t> способом, </a:t>
            </a:r>
            <a:r>
              <a:rPr lang="ru-RU" sz="2000" b="1" dirty="0" smtClean="0">
                <a:latin typeface="Fira Sans" panose="020B0503050000020004" pitchFamily="34" charset="0"/>
              </a:rPr>
              <a:t>7</a:t>
            </a:r>
            <a:r>
              <a:rPr lang="ru-RU" sz="2000" dirty="0" smtClean="0">
                <a:latin typeface="Fira Sans" panose="020B0503050000020004" pitchFamily="34" charset="0"/>
              </a:rPr>
              <a:t> путем </a:t>
            </a:r>
            <a:r>
              <a:rPr lang="ru-RU" sz="2000" b="1" dirty="0" smtClean="0">
                <a:latin typeface="Fira Sans" panose="020B0503050000020004" pitchFamily="34" charset="0"/>
              </a:rPr>
              <a:t>выскабливания </a:t>
            </a:r>
            <a:r>
              <a:rPr lang="ru-RU" sz="2000" dirty="0" smtClean="0">
                <a:latin typeface="Fira Sans" panose="020B0503050000020004" pitchFamily="34" charset="0"/>
              </a:rPr>
              <a:t>полости матки.</a:t>
            </a:r>
            <a:endParaRPr lang="ru-RU" sz="2000" dirty="0">
              <a:latin typeface="Fira Sans" panose="020B05030500000200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28448" y="5173478"/>
            <a:ext cx="4267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000" dirty="0">
                <a:latin typeface="Fira Sans" panose="020B0503050000020004" pitchFamily="34" charset="0"/>
              </a:rPr>
              <a:t>В </a:t>
            </a:r>
            <a:r>
              <a:rPr lang="ru-RU" sz="2000" b="1" dirty="0">
                <a:latin typeface="Fira Sans" panose="020B0503050000020004" pitchFamily="34" charset="0"/>
              </a:rPr>
              <a:t>3 (5,4%) </a:t>
            </a:r>
            <a:r>
              <a:rPr lang="ru-RU" sz="2000" dirty="0">
                <a:latin typeface="Fira Sans" panose="020B0503050000020004" pitchFamily="34" charset="0"/>
              </a:rPr>
              <a:t>случаях выполнялась консервативная </a:t>
            </a:r>
            <a:r>
              <a:rPr lang="ru-RU" sz="2000" dirty="0" err="1" smtClean="0">
                <a:latin typeface="Fira Sans" panose="020B0503050000020004" pitchFamily="34" charset="0"/>
              </a:rPr>
              <a:t>миомэктомия</a:t>
            </a:r>
            <a:endParaRPr lang="ru-RU" sz="2000" dirty="0">
              <a:latin typeface="Fira Sans" panose="020B0503050000020004" pitchFamily="34" charset="0"/>
            </a:endParaRP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000" dirty="0" smtClean="0">
                <a:latin typeface="Fira Sans" panose="020B0503050000020004" pitchFamily="34" charset="0"/>
              </a:rPr>
              <a:t>Все операции выполнены путем </a:t>
            </a:r>
            <a:r>
              <a:rPr lang="ru-RU" sz="2000" dirty="0" err="1" smtClean="0">
                <a:latin typeface="Fira Sans" panose="020B0503050000020004" pitchFamily="34" charset="0"/>
              </a:rPr>
              <a:t>лапоротомии</a:t>
            </a:r>
            <a:r>
              <a:rPr lang="ru-RU" sz="2000" dirty="0" smtClean="0">
                <a:latin typeface="Fira Sans" panose="020B0503050000020004" pitchFamily="34" charset="0"/>
              </a:rPr>
              <a:t>, у </a:t>
            </a:r>
            <a:r>
              <a:rPr lang="ru-RU" sz="2000" b="1" dirty="0" smtClean="0">
                <a:latin typeface="Fira Sans" panose="020B0503050000020004" pitchFamily="34" charset="0"/>
              </a:rPr>
              <a:t>2</a:t>
            </a:r>
            <a:r>
              <a:rPr lang="ru-RU" sz="2000" dirty="0" smtClean="0">
                <a:latin typeface="Fira Sans" panose="020B0503050000020004" pitchFamily="34" charset="0"/>
              </a:rPr>
              <a:t> женщин удалено </a:t>
            </a:r>
            <a:r>
              <a:rPr lang="ru-RU" sz="2000" b="1" dirty="0" smtClean="0">
                <a:latin typeface="Fira Sans" panose="020B0503050000020004" pitchFamily="34" charset="0"/>
              </a:rPr>
              <a:t>4 узла</a:t>
            </a:r>
            <a:r>
              <a:rPr lang="ru-RU" sz="2000" dirty="0" smtClean="0">
                <a:latin typeface="Fira Sans" panose="020B0503050000020004" pitchFamily="34" charset="0"/>
              </a:rPr>
              <a:t>, у </a:t>
            </a:r>
            <a:r>
              <a:rPr lang="ru-RU" sz="2000" b="1" dirty="0" smtClean="0">
                <a:latin typeface="Fira Sans" panose="020B0503050000020004" pitchFamily="34" charset="0"/>
              </a:rPr>
              <a:t>1 </a:t>
            </a:r>
            <a:r>
              <a:rPr lang="ru-RU" sz="2000" dirty="0" smtClean="0">
                <a:latin typeface="Fira Sans" panose="020B0503050000020004" pitchFamily="34" charset="0"/>
              </a:rPr>
              <a:t>пациентки</a:t>
            </a:r>
            <a:r>
              <a:rPr lang="ru-RU" sz="2000" b="1" dirty="0" smtClean="0">
                <a:latin typeface="Fira Sans" panose="020B0503050000020004" pitchFamily="34" charset="0"/>
              </a:rPr>
              <a:t> 2</a:t>
            </a:r>
            <a:endParaRPr lang="ru-RU" sz="2000" b="1" dirty="0">
              <a:latin typeface="Fira Sans" panose="020B0503050000020004" pitchFamily="34" charset="0"/>
            </a:endParaRPr>
          </a:p>
        </p:txBody>
      </p:sp>
      <p:pic>
        <p:nvPicPr>
          <p:cNvPr id="14" name="Picture 4" descr="https://s3.envato.com/files/493482773/Mecaline/09_preview0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946" y="-3231700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6532504" y="1763126"/>
            <a:ext cx="5108634" cy="4863464"/>
            <a:chOff x="6827594" y="1624028"/>
            <a:chExt cx="5108634" cy="4863464"/>
          </a:xfrm>
        </p:grpSpPr>
        <p:pic>
          <p:nvPicPr>
            <p:cNvPr id="22" name="Рисунок 21" descr="stainless steel scissor lot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14" r="60630" b="26040"/>
            <a:stretch/>
          </p:blipFill>
          <p:spPr bwMode="auto">
            <a:xfrm>
              <a:off x="6827594" y="1624028"/>
              <a:ext cx="5106352" cy="4863464"/>
            </a:xfrm>
            <a:custGeom>
              <a:avLst/>
              <a:gdLst>
                <a:gd name="connsiteX0" fmla="*/ 2984526 w 5106352"/>
                <a:gd name="connsiteY0" fmla="*/ 2636202 h 4863464"/>
                <a:gd name="connsiteX1" fmla="*/ 4098157 w 5106352"/>
                <a:gd name="connsiteY1" fmla="*/ 3749833 h 4863464"/>
                <a:gd name="connsiteX2" fmla="*/ 2984526 w 5106352"/>
                <a:gd name="connsiteY2" fmla="*/ 4863464 h 4863464"/>
                <a:gd name="connsiteX3" fmla="*/ 1870895 w 5106352"/>
                <a:gd name="connsiteY3" fmla="*/ 3749833 h 4863464"/>
                <a:gd name="connsiteX4" fmla="*/ 1442988 w 5106352"/>
                <a:gd name="connsiteY4" fmla="*/ 994048 h 4863464"/>
                <a:gd name="connsiteX5" fmla="*/ 2931770 w 5106352"/>
                <a:gd name="connsiteY5" fmla="*/ 2482830 h 4863464"/>
                <a:gd name="connsiteX6" fmla="*/ 1442988 w 5106352"/>
                <a:gd name="connsiteY6" fmla="*/ 3971612 h 4863464"/>
                <a:gd name="connsiteX7" fmla="*/ 0 w 5106352"/>
                <a:gd name="connsiteY7" fmla="*/ 2528624 h 4863464"/>
                <a:gd name="connsiteX8" fmla="*/ 0 w 5106352"/>
                <a:gd name="connsiteY8" fmla="*/ 2437036 h 4863464"/>
                <a:gd name="connsiteX9" fmla="*/ 3617570 w 5106352"/>
                <a:gd name="connsiteY9" fmla="*/ 0 h 4863464"/>
                <a:gd name="connsiteX10" fmla="*/ 5106352 w 5106352"/>
                <a:gd name="connsiteY10" fmla="*/ 1488782 h 4863464"/>
                <a:gd name="connsiteX11" fmla="*/ 3617570 w 5106352"/>
                <a:gd name="connsiteY11" fmla="*/ 2977564 h 4863464"/>
                <a:gd name="connsiteX12" fmla="*/ 2128788 w 5106352"/>
                <a:gd name="connsiteY12" fmla="*/ 1488782 h 486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6352" h="4863464">
                  <a:moveTo>
                    <a:pt x="2984526" y="2636202"/>
                  </a:moveTo>
                  <a:lnTo>
                    <a:pt x="4098157" y="3749833"/>
                  </a:lnTo>
                  <a:lnTo>
                    <a:pt x="2984526" y="4863464"/>
                  </a:lnTo>
                  <a:lnTo>
                    <a:pt x="1870895" y="3749833"/>
                  </a:lnTo>
                  <a:close/>
                  <a:moveTo>
                    <a:pt x="1442988" y="994048"/>
                  </a:moveTo>
                  <a:lnTo>
                    <a:pt x="2931770" y="2482830"/>
                  </a:lnTo>
                  <a:lnTo>
                    <a:pt x="1442988" y="3971612"/>
                  </a:lnTo>
                  <a:lnTo>
                    <a:pt x="0" y="2528624"/>
                  </a:lnTo>
                  <a:lnTo>
                    <a:pt x="0" y="2437036"/>
                  </a:lnTo>
                  <a:close/>
                  <a:moveTo>
                    <a:pt x="3617570" y="0"/>
                  </a:moveTo>
                  <a:lnTo>
                    <a:pt x="5106352" y="1488782"/>
                  </a:lnTo>
                  <a:lnTo>
                    <a:pt x="3617570" y="2977564"/>
                  </a:lnTo>
                  <a:lnTo>
                    <a:pt x="2128788" y="1488782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Ромб 17"/>
            <p:cNvSpPr/>
            <p:nvPr/>
          </p:nvSpPr>
          <p:spPr>
            <a:xfrm>
              <a:off x="8958664" y="1624028"/>
              <a:ext cx="2977564" cy="2977564"/>
            </a:xfrm>
            <a:prstGeom prst="diamond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925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4556" y="330200"/>
            <a:ext cx="10146294" cy="597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dirty="0" smtClean="0">
                <a:latin typeface="Fira Sans Black" panose="020B0A03050000020004" pitchFamily="34" charset="0"/>
              </a:rPr>
              <a:t>Осложнения послеродового периода</a:t>
            </a:r>
            <a:endParaRPr lang="ru-RU" sz="4000" dirty="0">
              <a:latin typeface="Fira Sans Black" panose="020B0A03050000020004" pitchFamily="34" charset="0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2000250" y="1639729"/>
            <a:ext cx="3874533" cy="2456283"/>
            <a:chOff x="3066403" y="-3334671"/>
            <a:chExt cx="3230405" cy="204078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066403" y="-3334671"/>
              <a:ext cx="3230405" cy="2040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398161" y="-2783125"/>
              <a:ext cx="2566888" cy="485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3200" dirty="0" smtClean="0">
                  <a:latin typeface="Fira Sans Black" panose="020B0A03050000020004" pitchFamily="34" charset="0"/>
                </a:rPr>
                <a:t>42 </a:t>
              </a:r>
              <a:r>
                <a:rPr lang="ru-RU" sz="3200" dirty="0">
                  <a:latin typeface="Fira Sans Black" panose="020B0A03050000020004" pitchFamily="34" charset="0"/>
                </a:rPr>
                <a:t>(</a:t>
              </a:r>
              <a:r>
                <a:rPr lang="ru-RU" sz="3200" dirty="0" smtClean="0">
                  <a:latin typeface="Fira Sans Black" panose="020B0A03050000020004" pitchFamily="34" charset="0"/>
                </a:rPr>
                <a:t>75%) </a:t>
              </a:r>
              <a:endParaRPr lang="ru-RU" sz="2800" dirty="0">
                <a:effectLst/>
                <a:latin typeface="Fira Sans Black" panose="020B0A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557212" y="-3163130"/>
              <a:ext cx="1782220" cy="383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4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Анемия</a:t>
              </a:r>
              <a:endParaRPr lang="ru-RU" sz="24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66" name="Диаграмма 65"/>
          <p:cNvGraphicFramePr/>
          <p:nvPr>
            <p:extLst>
              <p:ext uri="{D42A27DB-BD31-4B8C-83A1-F6EECF244321}">
                <p14:modId xmlns:p14="http://schemas.microsoft.com/office/powerpoint/2010/main" val="693680814"/>
              </p:ext>
            </p:extLst>
          </p:nvPr>
        </p:nvGraphicFramePr>
        <p:xfrm>
          <a:off x="233653" y="1807315"/>
          <a:ext cx="2212842" cy="1621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7" name="Диаграмма 66"/>
          <p:cNvGraphicFramePr/>
          <p:nvPr>
            <p:extLst>
              <p:ext uri="{D42A27DB-BD31-4B8C-83A1-F6EECF244321}">
                <p14:modId xmlns:p14="http://schemas.microsoft.com/office/powerpoint/2010/main" val="2337248018"/>
              </p:ext>
            </p:extLst>
          </p:nvPr>
        </p:nvGraphicFramePr>
        <p:xfrm>
          <a:off x="118349" y="4408863"/>
          <a:ext cx="2328146" cy="1744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8" name="Группа 67"/>
          <p:cNvGrpSpPr/>
          <p:nvPr/>
        </p:nvGrpSpPr>
        <p:grpSpPr>
          <a:xfrm>
            <a:off x="2210935" y="4395314"/>
            <a:ext cx="3666468" cy="2040785"/>
            <a:chOff x="2688413" y="-3186421"/>
            <a:chExt cx="3666468" cy="2040785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2875637" y="-3186421"/>
              <a:ext cx="3476623" cy="2040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158154" y="-3084570"/>
              <a:ext cx="25668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3200" dirty="0">
                  <a:latin typeface="Fira Sans Black" panose="020B0A03050000020004" pitchFamily="34" charset="0"/>
                </a:rPr>
                <a:t>у </a:t>
              </a:r>
              <a:r>
                <a:rPr lang="ru-RU" sz="3200" dirty="0" smtClean="0">
                  <a:latin typeface="Fira Sans Black" panose="020B0A03050000020004" pitchFamily="34" charset="0"/>
                </a:rPr>
                <a:t>16 % </a:t>
              </a:r>
              <a:endParaRPr lang="ru-RU" sz="3200" dirty="0">
                <a:latin typeface="Fira Sans Black" panose="020B0A03050000020004" pitchFamily="34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2688413" y="-2248612"/>
              <a:ext cx="36664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400" dirty="0" err="1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субинволюция</a:t>
              </a:r>
              <a:r>
                <a:rPr lang="ru-RU" sz="24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 </a:t>
              </a:r>
              <a:r>
                <a:rPr lang="ru-RU" sz="24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матки </a:t>
              </a:r>
            </a:p>
          </p:txBody>
        </p:sp>
      </p:grpSp>
      <p:graphicFrame>
        <p:nvGraphicFramePr>
          <p:cNvPr id="73" name="Диаграмма 72"/>
          <p:cNvGraphicFramePr/>
          <p:nvPr>
            <p:extLst>
              <p:ext uri="{D42A27DB-BD31-4B8C-83A1-F6EECF244321}">
                <p14:modId xmlns:p14="http://schemas.microsoft.com/office/powerpoint/2010/main" val="3908910569"/>
              </p:ext>
            </p:extLst>
          </p:nvPr>
        </p:nvGraphicFramePr>
        <p:xfrm>
          <a:off x="6072664" y="4308697"/>
          <a:ext cx="2197889" cy="1844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4" name="Группа 73"/>
          <p:cNvGrpSpPr/>
          <p:nvPr/>
        </p:nvGrpSpPr>
        <p:grpSpPr>
          <a:xfrm>
            <a:off x="8410732" y="4312731"/>
            <a:ext cx="3230406" cy="2040785"/>
            <a:chOff x="3066402" y="-3186421"/>
            <a:chExt cx="3230406" cy="2040785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3066402" y="-3186421"/>
              <a:ext cx="3230405" cy="2040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158154" y="-2545110"/>
              <a:ext cx="17822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40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случае</a:t>
              </a:r>
              <a:endParaRPr lang="ru-RU" sz="240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3158154" y="-3084570"/>
              <a:ext cx="25668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3200" dirty="0">
                  <a:latin typeface="Fira Sans Black" panose="020B0A03050000020004" pitchFamily="34" charset="0"/>
                </a:rPr>
                <a:t>в 1 (</a:t>
              </a:r>
              <a:r>
                <a:rPr lang="ru-RU" sz="3200" dirty="0" smtClean="0">
                  <a:latin typeface="Fira Sans Black" panose="020B0A03050000020004" pitchFamily="34" charset="0"/>
                </a:rPr>
                <a:t>1,8%) </a:t>
              </a:r>
              <a:endParaRPr lang="ru-RU" sz="3200" dirty="0">
                <a:latin typeface="Fira Sans Black" panose="020B0A03050000020004" pitchFamily="34" charset="0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3158154" y="-2072765"/>
              <a:ext cx="31386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dirty="0" err="1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серома</a:t>
              </a: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 </a:t>
              </a:r>
              <a:r>
                <a:rPr lang="ru-RU" dirty="0" err="1">
                  <a:latin typeface="Fira Sans" panose="020B0503050000020004" pitchFamily="34" charset="0"/>
                  <a:ea typeface="Times New Roman" panose="02020603050405020304" pitchFamily="18" charset="0"/>
                </a:rPr>
                <a:t>послеоперацион-ного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 рубца </a:t>
              </a:r>
            </a:p>
          </p:txBody>
        </p:sp>
      </p:grpSp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:p14="http://schemas.microsoft.com/office/powerpoint/2010/main" val="999898343"/>
              </p:ext>
            </p:extLst>
          </p:nvPr>
        </p:nvGraphicFramePr>
        <p:xfrm>
          <a:off x="5874782" y="1569293"/>
          <a:ext cx="2569219" cy="1794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0" name="Группа 79"/>
          <p:cNvGrpSpPr/>
          <p:nvPr/>
        </p:nvGrpSpPr>
        <p:grpSpPr>
          <a:xfrm>
            <a:off x="8410731" y="1639729"/>
            <a:ext cx="3230407" cy="2040785"/>
            <a:chOff x="3066403" y="-3334671"/>
            <a:chExt cx="3230407" cy="2040785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3066403" y="-3334671"/>
              <a:ext cx="3230405" cy="2040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3158154" y="-3237558"/>
              <a:ext cx="25668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3200" dirty="0">
                  <a:latin typeface="Fira Sans Black" panose="020B0A03050000020004" pitchFamily="34" charset="0"/>
                </a:rPr>
                <a:t>у 4 (</a:t>
              </a:r>
              <a:r>
                <a:rPr lang="ru-RU" sz="3200" dirty="0" smtClean="0">
                  <a:latin typeface="Fira Sans Black" panose="020B0A03050000020004" pitchFamily="34" charset="0"/>
                </a:rPr>
                <a:t>7,2%) </a:t>
              </a:r>
              <a:endParaRPr lang="ru-RU" sz="3200" dirty="0">
                <a:latin typeface="Fira Sans Black" panose="020B0A03050000020004" pitchFamily="34" charset="0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158154" y="-2470646"/>
              <a:ext cx="313865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4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послеродовый эндометрит 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1390650" y="3257758"/>
            <a:ext cx="4956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Fira Sans" panose="020B0503050000020004" pitchFamily="34" charset="0"/>
                <a:ea typeface="Times New Roman" panose="02020603050405020304" pitchFamily="18" charset="0"/>
              </a:rPr>
              <a:t>легкой степени у 35 женщин, тяжелой у 7</a:t>
            </a:r>
          </a:p>
        </p:txBody>
      </p:sp>
    </p:spTree>
    <p:extLst>
      <p:ext uri="{BB962C8B-B14F-4D97-AF65-F5344CB8AC3E}">
        <p14:creationId xmlns:p14="http://schemas.microsoft.com/office/powerpoint/2010/main" val="8415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edical research. Selective focus of a pipette being in the laboratory workers hands while doing the researc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0"/>
          <a:stretch/>
        </p:blipFill>
        <p:spPr bwMode="auto">
          <a:xfrm>
            <a:off x="0" y="0"/>
            <a:ext cx="12192000" cy="710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9049"/>
            <a:ext cx="12192000" cy="7108723"/>
          </a:xfrm>
          <a:prstGeom prst="rect">
            <a:avLst/>
          </a:prstGeom>
          <a:gradFill>
            <a:gsLst>
              <a:gs pos="56000">
                <a:srgbClr val="000000">
                  <a:alpha val="77000"/>
                </a:srgbClr>
              </a:gs>
              <a:gs pos="24000">
                <a:schemeClr val="tx1"/>
              </a:gs>
              <a:gs pos="100000">
                <a:schemeClr val="tx1">
                  <a:alpha val="17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7375" y="368300"/>
            <a:ext cx="11395075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Fira Sans Black" panose="020B0A03050000020004" pitchFamily="34" charset="0"/>
              </a:rPr>
              <a:t>Для своевременной диагностики и </a:t>
            </a:r>
            <a:r>
              <a:rPr lang="ru-RU" sz="4000" dirty="0" smtClean="0">
                <a:solidFill>
                  <a:schemeClr val="bg1"/>
                </a:solidFill>
                <a:latin typeface="Fira Sans Black" panose="020B0A03050000020004" pitchFamily="34" charset="0"/>
              </a:rPr>
              <a:t>лечения несостоятельности рубца</a:t>
            </a:r>
            <a:endParaRPr lang="ru-RU" sz="4000" dirty="0">
              <a:solidFill>
                <a:schemeClr val="bg1"/>
              </a:solidFill>
              <a:latin typeface="Fira Sans Black" panose="020B0A030500000200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7375" y="1432742"/>
            <a:ext cx="1029017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особое внимание следует обращать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на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стертые 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формы послеродового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эндометрита, проявляющиеся: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скудными 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клиническими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проявлениями (субфебрильная температура, озноб, головные боли, обильные </a:t>
            </a:r>
            <a:r>
              <a:rPr lang="ru-RU" sz="2000" dirty="0" err="1" smtClean="0">
                <a:solidFill>
                  <a:schemeClr val="bg1"/>
                </a:solidFill>
                <a:latin typeface="Fira Sans" panose="020B0503050000020004" pitchFamily="34" charset="0"/>
              </a:rPr>
              <a:t>лохии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, тошнота) </a:t>
            </a:r>
            <a:r>
              <a:rPr lang="en-US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;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поздней манифестацией 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с преобладанием инфильтративных форм воспаления. </a:t>
            </a:r>
            <a:endParaRPr lang="en-US" sz="2000" dirty="0" smtClean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Лабораторная картина у родильниц с эндометритом представлена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повышением 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СОЭ, анемией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легкой степени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ira Sans" panose="020B0503050000020004" pitchFamily="34" charset="0"/>
              </a:rPr>
              <a:t>гипо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-и </a:t>
            </a:r>
            <a:r>
              <a:rPr lang="ru-RU" sz="2000" dirty="0" err="1">
                <a:solidFill>
                  <a:schemeClr val="bg1"/>
                </a:solidFill>
                <a:latin typeface="Fira Sans" panose="020B0503050000020004" pitchFamily="34" charset="0"/>
              </a:rPr>
              <a:t>диспротеинемии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 и повышением С-реактивного белка в 72,3%. Наиболее худшим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прогностическим признаком 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является лейкопения, характерная для септического процесса.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Уровень </a:t>
            </a:r>
            <a:r>
              <a:rPr lang="ru-RU" sz="2000" dirty="0" err="1">
                <a:solidFill>
                  <a:schemeClr val="bg1"/>
                </a:solidFill>
                <a:latin typeface="Fira Sans" panose="020B0503050000020004" pitchFamily="34" charset="0"/>
              </a:rPr>
              <a:t>прокальцитонина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в плазме 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крови от 2 до 10 </a:t>
            </a:r>
            <a:r>
              <a:rPr lang="ru-RU" sz="2000" dirty="0" err="1">
                <a:solidFill>
                  <a:schemeClr val="bg1"/>
                </a:solidFill>
                <a:latin typeface="Fira Sans" panose="020B0503050000020004" pitchFamily="34" charset="0"/>
              </a:rPr>
              <a:t>нг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/мл является значимым для выраженного воспалительного-интоксикационного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синдрома, требующим </a:t>
            </a:r>
            <a:r>
              <a:rPr lang="ru-RU" sz="2000" dirty="0">
                <a:solidFill>
                  <a:schemeClr val="bg1"/>
                </a:solidFill>
                <a:latin typeface="Fira Sans" panose="020B0503050000020004" pitchFamily="34" charset="0"/>
              </a:rPr>
              <a:t>радикального </a:t>
            </a:r>
            <a:r>
              <a:rPr lang="ru-RU" sz="2000" dirty="0" smtClean="0">
                <a:solidFill>
                  <a:schemeClr val="bg1"/>
                </a:solidFill>
                <a:latin typeface="Fira Sans" panose="020B0503050000020004" pitchFamily="34" charset="0"/>
              </a:rPr>
              <a:t>оперативного лечения *</a:t>
            </a:r>
            <a:endParaRPr lang="ru-RU" sz="2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7375" y="5871397"/>
            <a:ext cx="64918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600">
                <a:solidFill>
                  <a:schemeClr val="bg1">
                    <a:alpha val="51000"/>
                  </a:schemeClr>
                </a:solidFill>
                <a:latin typeface="Fira Sans" panose="020B0503050000020004" pitchFamily="34" charset="0"/>
              </a:rPr>
              <a:t>* Stupak A, Kondracka A, Fronczek A. Scar Tissue after a Caesarean section — the management of different complications in pregnant women. Int J Environ Res Public Health. 2021;18-22.</a:t>
            </a:r>
            <a:endParaRPr lang="ru-RU" sz="1600">
              <a:solidFill>
                <a:schemeClr val="bg1">
                  <a:alpha val="51000"/>
                </a:schemeClr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87375" y="4159939"/>
            <a:ext cx="4753689" cy="1790701"/>
            <a:chOff x="961519" y="3794590"/>
            <a:chExt cx="4753689" cy="179070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961519" y="3794590"/>
              <a:ext cx="4753689" cy="1790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61519" y="4151331"/>
              <a:ext cx="446477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4000" dirty="0" smtClean="0">
                  <a:latin typeface="Fira Sans Black" panose="020B0A03050000020004" pitchFamily="34" charset="0"/>
                </a:rPr>
                <a:t>Своевременное лечение</a:t>
              </a:r>
              <a:endParaRPr lang="ru-RU" sz="4000" dirty="0">
                <a:latin typeface="Fira Sans Black" panose="020B0A03050000020004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928440" y="152788"/>
            <a:ext cx="6009878" cy="663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ru-RU" sz="2400" dirty="0">
                <a:latin typeface="Fira Sans" panose="020B0503050000020004" pitchFamily="34" charset="0"/>
              </a:rPr>
              <a:t>Учитывая, что стертые формы послеродового эндометрита имеют особое значение в этиологии несостоятельного рубца на матке, важная роль отводится своевременному лечению, включаю-</a:t>
            </a:r>
            <a:r>
              <a:rPr lang="ru-RU" sz="2400" dirty="0" err="1">
                <a:latin typeface="Fira Sans" panose="020B0503050000020004" pitchFamily="34" charset="0"/>
              </a:rPr>
              <a:t>щему</a:t>
            </a:r>
            <a:r>
              <a:rPr lang="ru-RU" sz="2400" dirty="0">
                <a:latin typeface="Fira Sans" panose="020B0503050000020004" pitchFamily="34" charset="0"/>
              </a:rPr>
              <a:t>: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 err="1" smtClean="0">
                <a:latin typeface="Fira Sans" panose="020B0503050000020004" pitchFamily="34" charset="0"/>
              </a:rPr>
              <a:t>кюретаж</a:t>
            </a:r>
            <a:r>
              <a:rPr lang="ru-RU" sz="2400" dirty="0" smtClean="0">
                <a:latin typeface="Fira Sans" panose="020B0503050000020004" pitchFamily="34" charset="0"/>
              </a:rPr>
              <a:t> </a:t>
            </a:r>
            <a:r>
              <a:rPr lang="ru-RU" sz="2400" dirty="0">
                <a:latin typeface="Fira Sans" panose="020B0503050000020004" pitchFamily="34" charset="0"/>
              </a:rPr>
              <a:t>полости матки на фоне проведения </a:t>
            </a:r>
            <a:r>
              <a:rPr lang="ru-RU" sz="2400" dirty="0" err="1">
                <a:latin typeface="Fira Sans" panose="020B0503050000020004" pitchFamily="34" charset="0"/>
              </a:rPr>
              <a:t>дезинтоксикационной</a:t>
            </a:r>
            <a:r>
              <a:rPr lang="ru-RU" sz="2400" dirty="0">
                <a:latin typeface="Fira Sans" panose="020B0503050000020004" pitchFamily="34" charset="0"/>
              </a:rPr>
              <a:t> </a:t>
            </a:r>
            <a:r>
              <a:rPr lang="ru-RU" sz="2400" dirty="0" smtClean="0">
                <a:latin typeface="Fira Sans" panose="020B0503050000020004" pitchFamily="34" charset="0"/>
              </a:rPr>
              <a:t>терапии ( 0,9% физиологический раствор, раствор </a:t>
            </a:r>
            <a:r>
              <a:rPr lang="ru-RU" sz="2400" dirty="0" err="1" smtClean="0">
                <a:latin typeface="Fira Sans" panose="020B0503050000020004" pitchFamily="34" charset="0"/>
              </a:rPr>
              <a:t>Рингера</a:t>
            </a:r>
            <a:r>
              <a:rPr lang="ru-RU" sz="2400" dirty="0" smtClean="0">
                <a:latin typeface="Fira Sans" panose="020B0503050000020004" pitchFamily="34" charset="0"/>
              </a:rPr>
              <a:t> в/в </a:t>
            </a:r>
            <a:r>
              <a:rPr lang="ru-RU" sz="2400" dirty="0" err="1" smtClean="0">
                <a:latin typeface="Fira Sans" panose="020B0503050000020004" pitchFamily="34" charset="0"/>
              </a:rPr>
              <a:t>капельно</a:t>
            </a:r>
            <a:r>
              <a:rPr lang="ru-RU" sz="2400" dirty="0" smtClean="0">
                <a:latin typeface="Fira Sans" panose="020B0503050000020004" pitchFamily="34" charset="0"/>
              </a:rPr>
              <a:t> из расчета 30 мг/кг)</a:t>
            </a:r>
            <a:r>
              <a:rPr lang="en-US" sz="2400" dirty="0" smtClean="0">
                <a:latin typeface="Fira Sans" panose="020B0503050000020004" pitchFamily="34" charset="0"/>
              </a:rPr>
              <a:t>;</a:t>
            </a:r>
            <a:endParaRPr lang="ru-RU" sz="2400" dirty="0">
              <a:latin typeface="Fira Sans" panose="020B0503050000020004" pitchFamily="34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Fira Sans" panose="020B0503050000020004" pitchFamily="34" charset="0"/>
              </a:rPr>
              <a:t>антибиотикотерапия (</a:t>
            </a:r>
            <a:r>
              <a:rPr lang="ru-RU" sz="2400" dirty="0" err="1" smtClean="0">
                <a:latin typeface="Fira Sans" panose="020B0503050000020004" pitchFamily="34" charset="0"/>
              </a:rPr>
              <a:t>цефтриаксон</a:t>
            </a:r>
            <a:r>
              <a:rPr lang="ru-RU" sz="2400" dirty="0" smtClean="0">
                <a:latin typeface="Fira Sans" panose="020B0503050000020004" pitchFamily="34" charset="0"/>
              </a:rPr>
              <a:t> по 2 г в/в каждые 24 часа, в сочетании с раствором </a:t>
            </a:r>
            <a:r>
              <a:rPr lang="ru-RU" sz="2400" dirty="0" err="1" smtClean="0">
                <a:latin typeface="Fira Sans" panose="020B0503050000020004" pitchFamily="34" charset="0"/>
              </a:rPr>
              <a:t>метронидазола</a:t>
            </a:r>
            <a:r>
              <a:rPr lang="ru-RU" sz="2400" dirty="0" smtClean="0">
                <a:latin typeface="Fira Sans" panose="020B0503050000020004" pitchFamily="34" charset="0"/>
              </a:rPr>
              <a:t> 5мг/мл-100мл по 500 мг в/в каждые 8 часов 5-7 дней</a:t>
            </a:r>
            <a:r>
              <a:rPr lang="en-US" sz="2400" dirty="0" smtClean="0">
                <a:latin typeface="Fira Sans" panose="020B0503050000020004" pitchFamily="34" charset="0"/>
              </a:rPr>
              <a:t>;</a:t>
            </a:r>
            <a:r>
              <a:rPr lang="ru-RU" sz="2400" dirty="0" smtClean="0">
                <a:latin typeface="Fira Sans" panose="020B0503050000020004" pitchFamily="34" charset="0"/>
              </a:rPr>
              <a:t> </a:t>
            </a:r>
            <a:endParaRPr lang="ru-RU" sz="2400" dirty="0">
              <a:latin typeface="Fira Sans" panose="020B0503050000020004" pitchFamily="34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 err="1" smtClean="0">
                <a:latin typeface="Fira Sans" panose="020B0503050000020004" pitchFamily="34" charset="0"/>
              </a:rPr>
              <a:t>утеротоническая</a:t>
            </a:r>
            <a:r>
              <a:rPr lang="ru-RU" sz="2400" dirty="0" smtClean="0">
                <a:latin typeface="Fira Sans" panose="020B0503050000020004" pitchFamily="34" charset="0"/>
              </a:rPr>
              <a:t> терапия(окситоцин 5МЕ в/м каждые 24 часа) </a:t>
            </a:r>
            <a:endParaRPr lang="ru-RU" sz="2400" dirty="0">
              <a:latin typeface="Fira Sans" panose="020B05030500000200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2" y="290808"/>
            <a:ext cx="5655733" cy="318135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621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3074" y="2819609"/>
            <a:ext cx="32015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Fira Sans Black" panose="020B0A03050000020004" pitchFamily="34" charset="0"/>
              </a:rPr>
              <a:t>Заключение</a:t>
            </a:r>
            <a:endParaRPr lang="ru-RU" sz="4000" dirty="0">
              <a:latin typeface="Fira Sans Black" panose="020B0A030500000200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038" y="3464719"/>
            <a:ext cx="656731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>
                <a:latin typeface="Fira Sans" panose="020B0503050000020004" pitchFamily="34" charset="0"/>
              </a:rPr>
              <a:t>Несостоятельность рубца на матке после оперативного </a:t>
            </a:r>
            <a:r>
              <a:rPr lang="ru-RU" sz="2400" dirty="0" err="1">
                <a:latin typeface="Fira Sans" panose="020B0503050000020004" pitchFamily="34" charset="0"/>
              </a:rPr>
              <a:t>родоразрешения</a:t>
            </a:r>
            <a:r>
              <a:rPr lang="ru-RU" sz="2400" dirty="0">
                <a:latin typeface="Fira Sans" panose="020B0503050000020004" pitchFamily="34" charset="0"/>
              </a:rPr>
              <a:t> – </a:t>
            </a:r>
            <a:r>
              <a:rPr lang="ru-RU" sz="2400" b="1" dirty="0">
                <a:latin typeface="Fira Sans" panose="020B0503050000020004" pitchFamily="34" charset="0"/>
              </a:rPr>
              <a:t>патологическое </a:t>
            </a:r>
            <a:r>
              <a:rPr lang="ru-RU" sz="2400" b="1" dirty="0" smtClean="0">
                <a:latin typeface="Fira Sans" panose="020B0503050000020004" pitchFamily="34" charset="0"/>
              </a:rPr>
              <a:t>состояние</a:t>
            </a:r>
            <a:r>
              <a:rPr lang="ru-RU" sz="2400" b="1" dirty="0">
                <a:latin typeface="Fira Sans" panose="020B0503050000020004" pitchFamily="34" charset="0"/>
              </a:rPr>
              <a:t>, связанное с особенностями течения </a:t>
            </a:r>
            <a:r>
              <a:rPr lang="ru-RU" sz="2400" b="1" dirty="0" err="1">
                <a:latin typeface="Fira Sans" panose="020B0503050000020004" pitchFamily="34" charset="0"/>
              </a:rPr>
              <a:t>репаративного</a:t>
            </a:r>
            <a:r>
              <a:rPr lang="ru-RU" sz="2400" b="1" dirty="0">
                <a:latin typeface="Fira Sans" panose="020B0503050000020004" pitchFamily="34" charset="0"/>
              </a:rPr>
              <a:t> </a:t>
            </a:r>
            <a:r>
              <a:rPr lang="ru-RU" sz="2400" b="1" dirty="0" smtClean="0">
                <a:latin typeface="Fira Sans" panose="020B0503050000020004" pitchFamily="34" charset="0"/>
              </a:rPr>
              <a:t>процесса, техникой выполнения операции,  используемым шовным </a:t>
            </a:r>
            <a:r>
              <a:rPr lang="ru-RU" sz="2400" b="1" dirty="0" err="1" smtClean="0">
                <a:latin typeface="Fira Sans" panose="020B0503050000020004" pitchFamily="34" charset="0"/>
              </a:rPr>
              <a:t>материлом</a:t>
            </a:r>
            <a:r>
              <a:rPr lang="ru-RU" sz="2400" b="1" dirty="0" smtClean="0">
                <a:latin typeface="Fira Sans" panose="020B0503050000020004" pitchFamily="34" charset="0"/>
              </a:rPr>
              <a:t> , сопутствующим соматическим и гинекологическим фоном пациентов.</a:t>
            </a:r>
            <a:endParaRPr lang="ru-RU" sz="2400" b="1" dirty="0">
              <a:latin typeface="Fira Sans" panose="020B05030500000200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4" y="-19291"/>
            <a:ext cx="3456043" cy="34560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6311751" y="238019"/>
            <a:ext cx="5774044" cy="6181831"/>
            <a:chOff x="-61081" y="1359921"/>
            <a:chExt cx="6193594" cy="618183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-25325" y="1805941"/>
              <a:ext cx="6157838" cy="5735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98525" y="1359921"/>
              <a:ext cx="4729087" cy="446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800" dirty="0" smtClean="0">
                  <a:latin typeface="Fira Sans Black" panose="020B0A03050000020004" pitchFamily="34" charset="0"/>
                </a:rPr>
                <a:t>Важно:</a:t>
              </a:r>
              <a:endParaRPr lang="ru-RU" sz="2800" dirty="0">
                <a:latin typeface="Fira Sans Black" panose="020B0A030500000200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61081" y="1767278"/>
              <a:ext cx="5965750" cy="4939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Своевременно выявлять женщин групп риска по несостоятельности рубца на матке и готовить к беременности начиная с </a:t>
              </a:r>
              <a:r>
                <a:rPr lang="ru-RU" sz="2000" dirty="0" err="1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прегравидарного</a:t>
              </a: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 этапа</a:t>
              </a: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вовремя </a:t>
              </a:r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прогнозировать развитие акушерских и перинатальных осложнений</a:t>
              </a: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осуществлять плановую госпитализацию </a:t>
              </a:r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беременных высокого риска в </a:t>
              </a: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акушерские </a:t>
              </a:r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стационары </a:t>
              </a: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для коррекции соматической патологии и подготовки </a:t>
              </a:r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к </a:t>
              </a:r>
              <a:r>
                <a:rPr lang="ru-RU" sz="2000" dirty="0" err="1">
                  <a:latin typeface="Fira Sans" panose="020B0503050000020004" pitchFamily="34" charset="0"/>
                  <a:ea typeface="Times New Roman" panose="02020603050405020304" pitchFamily="18" charset="0"/>
                </a:rPr>
                <a:t>родоразрешению</a:t>
              </a:r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.</a:t>
              </a: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продолжать </a:t>
              </a:r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поиск новых методов для своевременной диагностики и коррекции </a:t>
              </a: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указанного </a:t>
              </a:r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осложнения с целью сохранения репродуктивного здоровья и фертильности в </a:t>
              </a:r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будущем</a:t>
              </a:r>
              <a:r>
                <a:rPr lang="ru-RU" sz="2000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949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961" y="892276"/>
            <a:ext cx="9561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ru-RU" sz="2000" dirty="0" smtClean="0">
                <a:latin typeface="Fira Sans" panose="020B0503050000020004" pitchFamily="34" charset="0"/>
              </a:rPr>
              <a:t>Согласно </a:t>
            </a:r>
            <a:r>
              <a:rPr lang="ru-RU" sz="2000" dirty="0">
                <a:latin typeface="Fira Sans" panose="020B0503050000020004" pitchFamily="34" charset="0"/>
              </a:rPr>
              <a:t>данным Всемирной организации </a:t>
            </a:r>
            <a:r>
              <a:rPr lang="ru-RU" sz="2000" dirty="0" smtClean="0">
                <a:latin typeface="Fira Sans" panose="020B0503050000020004" pitchFamily="34" charset="0"/>
              </a:rPr>
              <a:t>здравоохранения (2024)</a:t>
            </a:r>
            <a:endParaRPr lang="ru-RU" sz="2000" dirty="0">
              <a:latin typeface="Fira Sans" panose="020B05030500000200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663" y="248920"/>
            <a:ext cx="3507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Fira Sans Black" panose="020B0A03050000020004" pitchFamily="34" charset="0"/>
              </a:rPr>
              <a:t>Актуальность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6961" y="3838345"/>
            <a:ext cx="110902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ru-RU" sz="2000" dirty="0" smtClean="0">
                <a:latin typeface="Fira Sans" panose="020B0503050000020004" pitchFamily="34" charset="0"/>
              </a:rPr>
              <a:t>Довольно </a:t>
            </a:r>
            <a:r>
              <a:rPr lang="ru-RU" sz="2000" dirty="0">
                <a:latin typeface="Fira Sans" panose="020B0503050000020004" pitchFamily="34" charset="0"/>
              </a:rPr>
              <a:t>высокий </a:t>
            </a:r>
            <a:r>
              <a:rPr lang="ru-RU" sz="2000" dirty="0" smtClean="0">
                <a:latin typeface="Fira Sans" panose="020B0503050000020004" pitchFamily="34" charset="0"/>
              </a:rPr>
              <a:t>процент 23 -67% </a:t>
            </a:r>
            <a:r>
              <a:rPr lang="ru-RU" sz="2000" dirty="0">
                <a:latin typeface="Fira Sans" panose="020B0503050000020004" pitchFamily="34" charset="0"/>
              </a:rPr>
              <a:t>послеоперационных осложнений приводит к </a:t>
            </a:r>
            <a:r>
              <a:rPr lang="ru-RU" sz="2000" b="1" dirty="0">
                <a:latin typeface="Fira Sans" panose="020B0503050000020004" pitchFamily="34" charset="0"/>
              </a:rPr>
              <a:t>несостоятельности послеоперационного </a:t>
            </a:r>
            <a:r>
              <a:rPr lang="ru-RU" sz="2000" b="1" dirty="0" smtClean="0">
                <a:latin typeface="Fira Sans" panose="020B0503050000020004" pitchFamily="34" charset="0"/>
              </a:rPr>
              <a:t>рубца</a:t>
            </a:r>
          </a:p>
          <a:p>
            <a:pPr lvl="0">
              <a:tabLst>
                <a:tab pos="457200" algn="l"/>
              </a:tabLst>
            </a:pPr>
            <a:r>
              <a:rPr lang="ru-RU" sz="2000" dirty="0" smtClean="0">
                <a:latin typeface="Fira Sans" panose="020B0503050000020004" pitchFamily="34" charset="0"/>
              </a:rPr>
              <a:t>По </a:t>
            </a:r>
            <a:r>
              <a:rPr lang="ru-RU" sz="2000" dirty="0">
                <a:latin typeface="Fira Sans" panose="020B0503050000020004" pitchFamily="34" charset="0"/>
              </a:rPr>
              <a:t>данным исследований </a:t>
            </a:r>
            <a:r>
              <a:rPr lang="ru-RU" sz="2000" dirty="0" err="1">
                <a:latin typeface="Fira Sans" panose="020B0503050000020004" pitchFamily="34" charset="0"/>
              </a:rPr>
              <a:t>Montanari</a:t>
            </a:r>
            <a:r>
              <a:rPr lang="ru-RU" sz="2000" dirty="0">
                <a:latin typeface="Fira Sans" panose="020B0503050000020004" pitchFamily="34" charset="0"/>
              </a:rPr>
              <a:t> </a:t>
            </a:r>
            <a:r>
              <a:rPr lang="ru-RU" sz="2000" dirty="0" err="1">
                <a:latin typeface="Fira Sans" panose="020B0503050000020004" pitchFamily="34" charset="0"/>
              </a:rPr>
              <a:t>Vergallo</a:t>
            </a:r>
            <a:r>
              <a:rPr lang="ru-RU" sz="2000" dirty="0">
                <a:latin typeface="Fira Sans" panose="020B0503050000020004" pitchFamily="34" charset="0"/>
              </a:rPr>
              <a:t> G. (2023) частота формирования несостоятельного рубца на матке достигает 63%, что создает угрозу разрыва матки при последующих беременностях и родах и ухудшает качество жизни </a:t>
            </a:r>
            <a:r>
              <a:rPr lang="ru-RU" sz="2000" dirty="0" smtClean="0">
                <a:latin typeface="Fira Sans" panose="020B0503050000020004" pitchFamily="34" charset="0"/>
              </a:rPr>
              <a:t>женщины.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275872" y="1626702"/>
            <a:ext cx="5382729" cy="2429059"/>
            <a:chOff x="6008292" y="1416122"/>
            <a:chExt cx="5382729" cy="242905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030590" y="1416122"/>
              <a:ext cx="1697599" cy="523220"/>
            </a:xfrm>
            <a:prstGeom prst="rect">
              <a:avLst/>
            </a:prstGeom>
            <a:solidFill>
              <a:srgbClr val="FF9999"/>
            </a:solidFill>
          </p:spPr>
          <p:txBody>
            <a:bodyPr wrap="square">
              <a:spAutoFit/>
            </a:bodyPr>
            <a:lstStyle/>
            <a:p>
              <a:pPr>
                <a:tabLst>
                  <a:tab pos="457200" algn="l"/>
                </a:tabLst>
              </a:pPr>
              <a:r>
                <a:rPr lang="ru-RU" sz="2800" dirty="0" smtClean="0">
                  <a:latin typeface="Fira Sans Black" panose="020B0A03050000020004" pitchFamily="34" charset="0"/>
                </a:rPr>
                <a:t>37,3%</a:t>
              </a:r>
              <a:endParaRPr lang="ru-RU" sz="2800" dirty="0">
                <a:latin typeface="Fira Sans Black" panose="020B0A030500000200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008292" y="1906189"/>
              <a:ext cx="538272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457200" algn="l"/>
                </a:tabLst>
              </a:pPr>
              <a:r>
                <a:rPr lang="ru-RU" sz="2000" dirty="0">
                  <a:latin typeface="Fira Sans" panose="020B0503050000020004" pitchFamily="34" charset="0"/>
                </a:rPr>
                <a:t>с</a:t>
              </a:r>
              <a:r>
                <a:rPr lang="ru-RU" sz="2000" dirty="0" smtClean="0">
                  <a:latin typeface="Fira Sans" panose="020B0503050000020004" pitchFamily="34" charset="0"/>
                </a:rPr>
                <a:t>оставил показатель в Республике Беларусь в 2024 г., </a:t>
              </a:r>
              <a:r>
                <a:rPr lang="ru-RU" sz="2000" dirty="0">
                  <a:latin typeface="Fira Sans" panose="020B0503050000020004" pitchFamily="34" charset="0"/>
                </a:rPr>
                <a:t>причем в большинстве случаев (</a:t>
              </a:r>
              <a:r>
                <a:rPr lang="ru-RU" sz="2000" dirty="0" smtClean="0">
                  <a:latin typeface="Fira Sans" panose="020B0503050000020004" pitchFamily="34" charset="0"/>
                </a:rPr>
                <a:t>68%) </a:t>
              </a:r>
              <a:r>
                <a:rPr lang="ru-RU" sz="2000" dirty="0">
                  <a:latin typeface="Fira Sans" panose="020B0503050000020004" pitchFamily="34" charset="0"/>
                </a:rPr>
                <a:t>эта </a:t>
              </a:r>
              <a:r>
                <a:rPr lang="ru-RU" sz="2000" dirty="0" smtClean="0">
                  <a:latin typeface="Fira Sans" panose="020B0503050000020004" pitchFamily="34" charset="0"/>
                </a:rPr>
                <a:t>операция </a:t>
              </a:r>
              <a:r>
                <a:rPr lang="ru-RU" sz="2000" dirty="0">
                  <a:latin typeface="Fira Sans" panose="020B0503050000020004" pitchFamily="34" charset="0"/>
                </a:rPr>
                <a:t>выполняется у </a:t>
              </a:r>
              <a:r>
                <a:rPr lang="ru-RU" sz="2000" dirty="0" smtClean="0">
                  <a:latin typeface="Fira Sans" panose="020B0503050000020004" pitchFamily="34" charset="0"/>
                </a:rPr>
                <a:t>повторнородящих женщин с рубцом на матке.</a:t>
              </a:r>
              <a:endParaRPr lang="ru-RU" sz="2000" dirty="0">
                <a:latin typeface="Fira Sans" panose="020B0503050000020004" pitchFamily="34" charset="0"/>
              </a:endParaRPr>
            </a:p>
            <a:p>
              <a:pPr>
                <a:tabLst>
                  <a:tab pos="457200" algn="l"/>
                </a:tabLst>
              </a:pPr>
              <a:r>
                <a:rPr lang="ru-RU" sz="2000" dirty="0" smtClean="0">
                  <a:latin typeface="Fira Sans" panose="020B0503050000020004" pitchFamily="34" charset="0"/>
                </a:rPr>
                <a:t> </a:t>
              </a:r>
              <a:endParaRPr lang="ru-RU" sz="20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0" y="1626702"/>
            <a:ext cx="6096000" cy="1251473"/>
            <a:chOff x="0" y="1416122"/>
            <a:chExt cx="6096000" cy="125147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96961" y="1416122"/>
              <a:ext cx="16975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tabLst>
                  <a:tab pos="457200" algn="l"/>
                </a:tabLst>
              </a:pPr>
              <a:r>
                <a:rPr lang="ru-RU" sz="2800">
                  <a:latin typeface="Fira Sans Black" panose="020B0A03050000020004" pitchFamily="34" charset="0"/>
                </a:rPr>
                <a:t>21-29%*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74663" y="1906189"/>
              <a:ext cx="495077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457200" algn="l"/>
                </a:tabLst>
              </a:pPr>
              <a:r>
                <a:rPr lang="en-US" sz="2000" dirty="0">
                  <a:latin typeface="Fira Sans" panose="020B0503050000020004" pitchFamily="34" charset="0"/>
                </a:rPr>
                <a:t>c</a:t>
              </a:r>
              <a:r>
                <a:rPr lang="ru-RU" sz="2000" dirty="0" smtClean="0">
                  <a:latin typeface="Fira Sans" panose="020B0503050000020004" pitchFamily="34" charset="0"/>
                </a:rPr>
                <a:t>оставляет</a:t>
              </a:r>
              <a:r>
                <a:rPr lang="en-US" sz="2000" dirty="0" smtClean="0">
                  <a:latin typeface="Fira Sans" panose="020B0503050000020004" pitchFamily="34" charset="0"/>
                </a:rPr>
                <a:t> </a:t>
              </a:r>
              <a:r>
                <a:rPr lang="ru-RU" sz="2000" dirty="0" smtClean="0">
                  <a:latin typeface="Fira Sans" panose="020B0503050000020004" pitchFamily="34" charset="0"/>
                </a:rPr>
                <a:t>частота </a:t>
              </a:r>
              <a:r>
                <a:rPr lang="ru-RU" sz="2000" dirty="0">
                  <a:latin typeface="Fira Sans" panose="020B0503050000020004" pitchFamily="34" charset="0"/>
                </a:rPr>
                <a:t>операции кесарева </a:t>
              </a:r>
              <a:r>
                <a:rPr lang="ru-RU" sz="2000" dirty="0" smtClean="0">
                  <a:latin typeface="Fira Sans" panose="020B0503050000020004" pitchFamily="34" charset="0"/>
                </a:rPr>
                <a:t>сечения </a:t>
              </a:r>
              <a:r>
                <a:rPr lang="ru-RU" sz="2000" dirty="0">
                  <a:latin typeface="Fira Sans" panose="020B0503050000020004" pitchFamily="34" charset="0"/>
                </a:rPr>
                <a:t>в настоящее </a:t>
              </a:r>
              <a:r>
                <a:rPr lang="ru-RU" sz="2000" dirty="0" smtClean="0">
                  <a:latin typeface="Fira Sans" panose="020B0503050000020004" pitchFamily="34" charset="0"/>
                </a:rPr>
                <a:t>время.</a:t>
              </a:r>
              <a:endParaRPr lang="ru-RU" sz="2000" dirty="0">
                <a:latin typeface="Fira Sans" panose="020B05030500000200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0" y="2359818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tabLst>
                  <a:tab pos="457200" algn="l"/>
                </a:tabLst>
              </a:pP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46967" y="5637192"/>
            <a:ext cx="487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*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Gomaa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 EA,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Abou-Gamrah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 AA,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Eltalbanty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 EMM. The effect of subcutaneous saline irrigation on wound complication after cesarean section: a randomized controlled trial.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Vopr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.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ginekol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.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akus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.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perinatol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Fira Sans" panose="020B0503050000020004" pitchFamily="34" charset="0"/>
              </a:rPr>
              <a:t>.</a:t>
            </a:r>
            <a:endParaRPr lang="ru-RU" sz="1400" dirty="0">
              <a:solidFill>
                <a:prstClr val="white">
                  <a:lumMod val="50000"/>
                </a:prstClr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11"/>
          <p:cNvSpPr/>
          <p:nvPr/>
        </p:nvSpPr>
        <p:spPr>
          <a:xfrm>
            <a:off x="6726216" y="368300"/>
            <a:ext cx="2831219" cy="5493488"/>
          </a:xfrm>
          <a:prstGeom prst="parallelogram">
            <a:avLst>
              <a:gd name="adj" fmla="val 51914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4183" y="248920"/>
            <a:ext cx="51363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Fira Sans Black" panose="020B0A03050000020004" pitchFamily="34" charset="0"/>
              </a:rPr>
              <a:t>Ключевые факторы</a:t>
            </a:r>
            <a:endParaRPr lang="ru-RU" sz="4000" dirty="0">
              <a:latin typeface="Fira Sans Black" panose="020B0A030500000200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183" y="831317"/>
            <a:ext cx="782112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>
                <a:latin typeface="Fira Sans" panose="020B0503050000020004" pitchFamily="34" charset="0"/>
              </a:rPr>
              <a:t>влияющие на формирование полноценного маточного рубца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6480" y="1591377"/>
            <a:ext cx="69807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Fira Sans" panose="020B0503050000020004" pitchFamily="34" charset="0"/>
              </a:rPr>
              <a:t>Т</a:t>
            </a:r>
            <a:r>
              <a:rPr lang="ru-RU" sz="2000" dirty="0" smtClean="0">
                <a:latin typeface="Fira Sans" panose="020B0503050000020004" pitchFamily="34" charset="0"/>
              </a:rPr>
              <a:t>ехнические особенности выполнения оперативного вмешательства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Вид шовного материала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Продолжительность операции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Объем кровопотери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Характер </a:t>
            </a:r>
            <a:r>
              <a:rPr lang="ru-RU" sz="2000" dirty="0" err="1" smtClean="0">
                <a:latin typeface="Fira Sans" panose="020B0503050000020004" pitchFamily="34" charset="0"/>
              </a:rPr>
              <a:t>репаративных</a:t>
            </a:r>
            <a:r>
              <a:rPr lang="ru-RU" sz="2000" dirty="0" smtClean="0">
                <a:latin typeface="Fira Sans" panose="020B0503050000020004" pitchFamily="34" charset="0"/>
              </a:rPr>
              <a:t> процессов в ране, обусловленных эндо- и экзогенными факторами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Fira Sans" panose="020B0503050000020004" pitchFamily="34" charset="0"/>
              </a:rPr>
              <a:t>Интра</a:t>
            </a:r>
            <a:r>
              <a:rPr lang="ru-RU" sz="2000" dirty="0" smtClean="0">
                <a:latin typeface="Fira Sans" panose="020B0503050000020004" pitchFamily="34" charset="0"/>
              </a:rPr>
              <a:t>- и послеоперационные осложнения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Перенесенные ИППП и ВЗОМТ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Сопутствующая соматическая патология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Перенесенные операции на </a:t>
            </a:r>
            <a:r>
              <a:rPr lang="ru-RU" sz="2000" dirty="0" smtClean="0">
                <a:latin typeface="Fira Sans" panose="020B0503050000020004" pitchFamily="34" charset="0"/>
              </a:rPr>
              <a:t>матке</a:t>
            </a:r>
            <a:r>
              <a:rPr lang="ru-RU" sz="2000" dirty="0" smtClean="0">
                <a:latin typeface="Fira Sans" panose="020B0503050000020004" pitchFamily="34" charset="0"/>
              </a:rPr>
              <a:t> </a:t>
            </a:r>
            <a:r>
              <a:rPr lang="ru-RU" sz="2000" dirty="0" smtClean="0">
                <a:latin typeface="Fira Sans" panose="020B0503050000020004" pitchFamily="34" charset="0"/>
              </a:rPr>
              <a:t>в анамнезе</a:t>
            </a:r>
            <a:endParaRPr lang="ru-RU" sz="2000" dirty="0">
              <a:latin typeface="Fira Sans" panose="020B0503050000020004" pitchFamily="34" charset="0"/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7447186" y="0"/>
            <a:ext cx="2831219" cy="2604886"/>
          </a:xfrm>
          <a:prstGeom prst="parallelogram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9360316" y="4252686"/>
            <a:ext cx="2831684" cy="2605314"/>
          </a:xfrm>
          <a:prstGeom prst="parallelogram">
            <a:avLst/>
          </a:prstGeom>
          <a:solidFill>
            <a:srgbClr val="FF999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12" y="1785517"/>
            <a:ext cx="5942407" cy="407627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157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edical Equipm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5" b="55191"/>
          <a:stretch/>
        </p:blipFill>
        <p:spPr bwMode="auto">
          <a:xfrm>
            <a:off x="0" y="0"/>
            <a:ext cx="12192000" cy="1959430"/>
          </a:xfrm>
          <a:prstGeom prst="rect">
            <a:avLst/>
          </a:prstGeom>
          <a:solidFill>
            <a:srgbClr val="FDA1F9"/>
          </a:solidFill>
          <a:extLst/>
        </p:spPr>
      </p:pic>
      <p:sp>
        <p:nvSpPr>
          <p:cNvPr id="3" name="Прямоугольник 2"/>
          <p:cNvSpPr/>
          <p:nvPr/>
        </p:nvSpPr>
        <p:spPr>
          <a:xfrm>
            <a:off x="170678" y="16014"/>
            <a:ext cx="2643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Fira Sans Black" panose="020B0A03050000020004" pitchFamily="34" charset="0"/>
              </a:rPr>
              <a:t>Гипотезы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723900"/>
            <a:ext cx="549941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>
                <a:solidFill>
                  <a:schemeClr val="bg1"/>
                </a:solidFill>
                <a:latin typeface="Fira Sans" panose="020B0503050000020004" pitchFamily="34" charset="0"/>
              </a:rPr>
              <a:t>формирования несостоятельности рубца на матке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8051570" y="0"/>
            <a:ext cx="657001" cy="1973944"/>
          </a:xfrm>
          <a:prstGeom prst="parallelogram">
            <a:avLst>
              <a:gd name="adj" fmla="val 77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501333" y="2343473"/>
            <a:ext cx="3892412" cy="1173617"/>
            <a:chOff x="444183" y="2375572"/>
            <a:chExt cx="3892412" cy="117361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444183" y="2902858"/>
              <a:ext cx="38924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Разрез 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на матке </a:t>
              </a:r>
              <a:r>
                <a:rPr lang="en-US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/>
              </a:r>
              <a:br>
                <a:rPr lang="en-US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</a:br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в </a:t>
              </a:r>
              <a:r>
                <a:rPr lang="ru-RU" dirty="0" err="1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шеечно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-перешеечной ее </a:t>
              </a:r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части</a:t>
              </a:r>
              <a:endParaRPr lang="ru-RU" sz="16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Овал 4"/>
            <p:cNvSpPr/>
            <p:nvPr/>
          </p:nvSpPr>
          <p:spPr>
            <a:xfrm>
              <a:off x="566057" y="2375572"/>
              <a:ext cx="527286" cy="5272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1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01333" y="3717786"/>
            <a:ext cx="5598530" cy="1450616"/>
            <a:chOff x="444184" y="2375572"/>
            <a:chExt cx="5598530" cy="14506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44184" y="2902858"/>
              <a:ext cx="559853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Неправильная кооптация краев раны 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при </a:t>
              </a:r>
              <a:r>
                <a:rPr lang="ru-RU" dirty="0" err="1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ушивании</a:t>
              </a:r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, 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наложение второго ряда швов в продольном </a:t>
              </a:r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направлении</a:t>
              </a:r>
              <a:endParaRPr lang="ru-RU" sz="16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566057" y="2375572"/>
              <a:ext cx="527286" cy="5272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2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01333" y="5369098"/>
            <a:ext cx="4968882" cy="1173617"/>
            <a:chOff x="444183" y="2375572"/>
            <a:chExt cx="4968882" cy="117361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44183" y="2902858"/>
              <a:ext cx="49688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Адгезия 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между </a:t>
              </a:r>
              <a:r>
                <a:rPr lang="ru-RU" dirty="0" err="1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миометрием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 и передней брюшной </a:t>
              </a:r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стенкой</a:t>
              </a:r>
              <a:endParaRPr lang="ru-RU" sz="16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566057" y="2375572"/>
              <a:ext cx="527286" cy="5272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3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482440" y="2343473"/>
            <a:ext cx="5158698" cy="1450616"/>
            <a:chOff x="444184" y="2375572"/>
            <a:chExt cx="5158698" cy="145061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44184" y="2902858"/>
              <a:ext cx="51586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Нарушение 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перфузии и гипоксия </a:t>
              </a:r>
              <a:r>
                <a:rPr lang="ru-RU" dirty="0" err="1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миометрия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 вследствие чрезмерного </a:t>
              </a:r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затягивания  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нити при </a:t>
              </a:r>
              <a:r>
                <a:rPr lang="ru-RU" dirty="0" err="1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ушивании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 </a:t>
              </a:r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матки</a:t>
              </a:r>
              <a:endParaRPr lang="ru-RU" sz="16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566057" y="2375572"/>
              <a:ext cx="527286" cy="5272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4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482440" y="4366791"/>
            <a:ext cx="5158698" cy="1727615"/>
            <a:chOff x="444184" y="2375572"/>
            <a:chExt cx="5158698" cy="172761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44184" y="2902858"/>
              <a:ext cx="515869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Инфекционный 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фактор на фоне хронических воспалительных заболеваний органов малого таза и </a:t>
              </a:r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послеоперационных </a:t>
              </a:r>
              <a:r>
                <a:rPr lang="ru-RU" dirty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инфекционно-септических </a:t>
              </a:r>
              <a:r>
                <a:rPr lang="ru-RU" dirty="0" smtClean="0">
                  <a:solidFill>
                    <a:srgbClr val="000000"/>
                  </a:solidFill>
                  <a:latin typeface="Fira Sans" panose="020B0503050000020004" pitchFamily="34" charset="0"/>
                  <a:ea typeface="Times New Roman" panose="02020603050405020304" pitchFamily="18" charset="0"/>
                </a:rPr>
                <a:t>осложнений</a:t>
              </a:r>
              <a:endParaRPr lang="ru-RU" sz="16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66057" y="2375572"/>
              <a:ext cx="527286" cy="5272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5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2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/>
          <p:cNvSpPr/>
          <p:nvPr/>
        </p:nvSpPr>
        <p:spPr>
          <a:xfrm>
            <a:off x="3511244" y="583739"/>
            <a:ext cx="2122350" cy="5638800"/>
          </a:xfrm>
          <a:prstGeom prst="parallelogram">
            <a:avLst>
              <a:gd name="adj" fmla="val 64429"/>
            </a:avLst>
          </a:prstGeom>
          <a:solidFill>
            <a:srgbClr val="FF9999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98433" y="923603"/>
            <a:ext cx="51363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Fira Sans Black" panose="020B0A03050000020004" pitchFamily="34" charset="0"/>
              </a:rPr>
              <a:t>Цель исследования: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30145" y="2188326"/>
            <a:ext cx="626185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>
                <a:latin typeface="Fira Sans" panose="020B0503050000020004" pitchFamily="34" charset="0"/>
              </a:rPr>
              <a:t>проанализировать частоту встречаемости несостоятельности рубца матки после операции кесарева сечения и выявить неблагоприятные факторы, влияющие на формирование указанного </a:t>
            </a:r>
            <a:r>
              <a:rPr lang="ru-RU" sz="2400" dirty="0" smtClean="0">
                <a:latin typeface="Fira Sans" panose="020B0503050000020004" pitchFamily="34" charset="0"/>
              </a:rPr>
              <a:t>осложнения</a:t>
            </a:r>
            <a:r>
              <a:rPr lang="ru-RU" sz="2400" dirty="0">
                <a:latin typeface="Fira Sans" panose="020B0503050000020004" pitchFamily="34" charset="0"/>
              </a:rPr>
              <a:t>.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3915418" y="1257745"/>
            <a:ext cx="657001" cy="1973944"/>
          </a:xfrm>
          <a:prstGeom prst="parallelogram">
            <a:avLst>
              <a:gd name="adj" fmla="val 77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02" y="1631489"/>
            <a:ext cx="6476660" cy="459105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748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07509" y="248920"/>
            <a:ext cx="53703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>
                <a:latin typeface="Fira Sans Black" panose="020B0A03050000020004" pitchFamily="34" charset="0"/>
              </a:rPr>
              <a:t>Материалы и методы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129383" y="1209994"/>
            <a:ext cx="5511755" cy="923330"/>
            <a:chOff x="566057" y="2310390"/>
            <a:chExt cx="5511755" cy="92333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44068" y="2310390"/>
              <a:ext cx="47337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>
                  <a:latin typeface="Fira Sans" panose="020B0503050000020004" pitchFamily="34" charset="0"/>
                  <a:ea typeface="Times New Roman" panose="02020603050405020304" pitchFamily="18" charset="0"/>
                </a:rPr>
                <a:t>Для проведения исследований был выбран метод </a:t>
              </a:r>
              <a:r>
                <a:rPr lang="ru-RU" b="1">
                  <a:latin typeface="Fira Sans" panose="020B0503050000020004" pitchFamily="34" charset="0"/>
                  <a:ea typeface="Times New Roman" panose="02020603050405020304" pitchFamily="18" charset="0"/>
                </a:rPr>
                <a:t>клинического </a:t>
              </a:r>
              <a:r>
                <a:rPr lang="ru-RU" b="1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катамнестического </a:t>
              </a:r>
              <a:r>
                <a:rPr lang="ru-RU" b="1">
                  <a:latin typeface="Fira Sans" panose="020B0503050000020004" pitchFamily="34" charset="0"/>
                  <a:ea typeface="Times New Roman" panose="02020603050405020304" pitchFamily="18" charset="0"/>
                </a:rPr>
                <a:t>наблюдения</a:t>
              </a:r>
              <a:r>
                <a:rPr lang="ru-RU">
                  <a:latin typeface="Fira Sans" panose="020B0503050000020004" pitchFamily="34" charset="0"/>
                  <a:ea typeface="Times New Roman" panose="02020603050405020304" pitchFamily="18" charset="0"/>
                </a:rPr>
                <a:t>. </a:t>
              </a:r>
              <a:endParaRPr lang="ru-RU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Овал 5"/>
            <p:cNvSpPr/>
            <p:nvPr/>
          </p:nvSpPr>
          <p:spPr>
            <a:xfrm>
              <a:off x="566057" y="2375572"/>
              <a:ext cx="527286" cy="52728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1</a:t>
              </a:r>
              <a:endParaRPr lang="ru-RU" sz="28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129383" y="2324217"/>
            <a:ext cx="5511755" cy="2308324"/>
            <a:chOff x="566057" y="2310390"/>
            <a:chExt cx="5511755" cy="230832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344068" y="2310390"/>
              <a:ext cx="473374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В качестве </a:t>
              </a:r>
              <a:r>
                <a:rPr lang="ru-RU" b="1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материала исследования 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использовалась медицинская </a:t>
              </a: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документация: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«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Обменная карта, форма № 113/у</a:t>
              </a: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»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Медицинская 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карта стационарного </a:t>
              </a: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пациента форма 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№ </a:t>
              </a: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003/у-07 акушерского 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стационара УЗ «1-я ГКБ» г. </a:t>
              </a: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Минска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. </a:t>
              </a:r>
              <a:endParaRPr lang="ru-RU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566057" y="2375572"/>
              <a:ext cx="527286" cy="52728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2</a:t>
              </a:r>
              <a:endParaRPr lang="ru-RU" sz="28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129383" y="4785334"/>
            <a:ext cx="5511755" cy="1200329"/>
            <a:chOff x="566057" y="2310390"/>
            <a:chExt cx="5511755" cy="120032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344068" y="2310390"/>
              <a:ext cx="47337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В исследование включены </a:t>
              </a:r>
              <a:r>
                <a:rPr lang="ru-RU" b="1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86 родильниц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,  </a:t>
              </a:r>
              <a:r>
                <a:rPr lang="ru-RU" dirty="0" err="1">
                  <a:latin typeface="Fira Sans" panose="020B0503050000020004" pitchFamily="34" charset="0"/>
                  <a:ea typeface="Times New Roman" panose="02020603050405020304" pitchFamily="18" charset="0"/>
                </a:rPr>
                <a:t>родоразрешенных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 операцией </a:t>
              </a: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кесарева 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сечения </a:t>
              </a:r>
              <a:r>
                <a:rPr lang="ru-RU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. Возраст </a:t>
              </a:r>
              <a:r>
                <a:rPr lang="ru-RU" dirty="0">
                  <a:latin typeface="Fira Sans" panose="020B0503050000020004" pitchFamily="34" charset="0"/>
                  <a:ea typeface="Times New Roman" panose="02020603050405020304" pitchFamily="18" charset="0"/>
                </a:rPr>
                <a:t>пациенток варьировал от 23 до 42 лет. </a:t>
              </a:r>
              <a:endParaRPr lang="ru-RU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566057" y="2375572"/>
              <a:ext cx="527286" cy="527286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/>
                <a:t>3</a:t>
              </a:r>
              <a:endParaRPr lang="ru-RU" sz="2800"/>
            </a:p>
          </p:txBody>
        </p:sp>
      </p:grpSp>
      <p:pic>
        <p:nvPicPr>
          <p:cNvPr id="4100" name="Picture 4" descr="pregnant woman holding her tummy during daytim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547" r="24593" b="-1"/>
          <a:stretch/>
        </p:blipFill>
        <p:spPr bwMode="auto">
          <a:xfrm>
            <a:off x="0" y="1"/>
            <a:ext cx="5276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>
            <a:stCxn id="4100" idx="0"/>
            <a:endCxn id="4100" idx="2"/>
          </p:cNvCxnSpPr>
          <p:nvPr/>
        </p:nvCxnSpPr>
        <p:spPr>
          <a:xfrm>
            <a:off x="2638181" y="1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4100" idx="3"/>
          </p:cNvCxnSpPr>
          <p:nvPr/>
        </p:nvCxnSpPr>
        <p:spPr>
          <a:xfrm flipH="1">
            <a:off x="2667000" y="3429001"/>
            <a:ext cx="2609362" cy="368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араллелограмм 21"/>
          <p:cNvSpPr/>
          <p:nvPr/>
        </p:nvSpPr>
        <p:spPr>
          <a:xfrm>
            <a:off x="3081660" y="6622151"/>
            <a:ext cx="7651468" cy="484750"/>
          </a:xfrm>
          <a:prstGeom prst="parallelogram">
            <a:avLst/>
          </a:prstGeom>
          <a:solidFill>
            <a:srgbClr val="FF9999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араллелограмм 22"/>
          <p:cNvSpPr/>
          <p:nvPr/>
        </p:nvSpPr>
        <p:spPr>
          <a:xfrm>
            <a:off x="4382043" y="6318763"/>
            <a:ext cx="7651468" cy="484750"/>
          </a:xfrm>
          <a:prstGeom prst="parallelogram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7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 9"/>
          <p:cNvSpPr/>
          <p:nvPr/>
        </p:nvSpPr>
        <p:spPr>
          <a:xfrm>
            <a:off x="-1193519" y="742950"/>
            <a:ext cx="9248687" cy="570412"/>
          </a:xfrm>
          <a:prstGeom prst="parallelogram">
            <a:avLst/>
          </a:prstGeom>
          <a:solidFill>
            <a:srgbClr val="FF9999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4183" y="248920"/>
            <a:ext cx="7385367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>
                <a:latin typeface="Fira Sans Black" panose="020B0A03050000020004" pitchFamily="34" charset="0"/>
              </a:rPr>
              <a:t>Для выявления неблагоприятных факторов,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4183" y="1313362"/>
            <a:ext cx="782112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>
                <a:latin typeface="Fira Sans" panose="020B0503050000020004" pitchFamily="34" charset="0"/>
              </a:rPr>
              <a:t>влияющих на формирование несостоятельности послеоперационного </a:t>
            </a:r>
            <a:r>
              <a:rPr lang="ru-RU" sz="2400" smtClean="0">
                <a:latin typeface="Fira Sans" panose="020B0503050000020004" pitchFamily="34" charset="0"/>
              </a:rPr>
              <a:t>рубца </a:t>
            </a:r>
            <a:r>
              <a:rPr lang="ru-RU" sz="2400">
                <a:latin typeface="Fira Sans" panose="020B0503050000020004" pitchFamily="34" charset="0"/>
              </a:rPr>
              <a:t>оценивались: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6481" y="2242376"/>
            <a:ext cx="73630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экстренность </a:t>
            </a:r>
            <a:r>
              <a:rPr lang="ru-RU" sz="2000" dirty="0">
                <a:latin typeface="Fira Sans" panose="020B0503050000020004" pitchFamily="34" charset="0"/>
              </a:rPr>
              <a:t>выполнения </a:t>
            </a:r>
            <a:r>
              <a:rPr lang="ru-RU" sz="2000" dirty="0" smtClean="0">
                <a:latin typeface="Fira Sans" panose="020B0503050000020004" pitchFamily="34" charset="0"/>
              </a:rPr>
              <a:t>операции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Fira Sans" panose="020B0503050000020004" pitchFamily="34" charset="0"/>
              </a:rPr>
              <a:t>продолжительность операции и объем </a:t>
            </a:r>
            <a:r>
              <a:rPr lang="ru-RU" sz="2000" dirty="0" smtClean="0">
                <a:latin typeface="Fira Sans" panose="020B0503050000020004" pitchFamily="34" charset="0"/>
              </a:rPr>
              <a:t>кровопотери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Fira Sans" panose="020B0503050000020004" pitchFamily="34" charset="0"/>
              </a:rPr>
              <a:t>инфекционно-септические осложнения в послеродовом </a:t>
            </a:r>
            <a:r>
              <a:rPr lang="ru-RU" sz="2000" dirty="0" smtClean="0">
                <a:latin typeface="Fira Sans" panose="020B0503050000020004" pitchFamily="34" charset="0"/>
              </a:rPr>
              <a:t>периоде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Fira Sans" panose="020B0503050000020004" pitchFamily="34" charset="0"/>
              </a:rPr>
              <a:t>перенесенные оперативные вмешательства на органах малого </a:t>
            </a:r>
            <a:r>
              <a:rPr lang="ru-RU" sz="2000" dirty="0" smtClean="0">
                <a:latin typeface="Fira Sans" panose="020B0503050000020004" pitchFamily="34" charset="0"/>
              </a:rPr>
              <a:t>таза (матке)</a:t>
            </a:r>
            <a:endParaRPr lang="ru-RU" sz="2000" dirty="0">
              <a:latin typeface="Fira Sans" panose="020B05030500000200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паритет </a:t>
            </a:r>
            <a:r>
              <a:rPr lang="ru-RU" sz="2000" dirty="0">
                <a:latin typeface="Fira Sans" panose="020B0503050000020004" pitchFamily="34" charset="0"/>
              </a:rPr>
              <a:t>беременности и родов, интервал между </a:t>
            </a:r>
            <a:r>
              <a:rPr lang="ru-RU" sz="2000" dirty="0" smtClean="0">
                <a:latin typeface="Fira Sans" panose="020B0503050000020004" pitchFamily="34" charset="0"/>
              </a:rPr>
              <a:t>беременностями</a:t>
            </a:r>
            <a:endParaRPr lang="ru-RU" sz="2000" dirty="0">
              <a:latin typeface="Fira Sans" panose="020B05030500000200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наличие </a:t>
            </a:r>
            <a:r>
              <a:rPr lang="ru-RU" sz="2000" dirty="0">
                <a:latin typeface="Fira Sans" panose="020B0503050000020004" pitchFamily="34" charset="0"/>
              </a:rPr>
              <a:t>абортов в </a:t>
            </a:r>
            <a:r>
              <a:rPr lang="ru-RU" sz="2000" dirty="0" smtClean="0">
                <a:latin typeface="Fira Sans" panose="020B0503050000020004" pitchFamily="34" charset="0"/>
              </a:rPr>
              <a:t>анамнезе</a:t>
            </a:r>
            <a:endParaRPr lang="ru-RU" sz="2000" dirty="0">
              <a:latin typeface="Fira Sans" panose="020B05030500000200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Fira Sans" panose="020B0503050000020004" pitchFamily="34" charset="0"/>
              </a:rPr>
              <a:t>перенесенную </a:t>
            </a:r>
            <a:r>
              <a:rPr lang="ru-RU" sz="2000" dirty="0">
                <a:latin typeface="Fira Sans" panose="020B0503050000020004" pitchFamily="34" charset="0"/>
              </a:rPr>
              <a:t>сопутствующую соматическую и гинекологическую </a:t>
            </a:r>
            <a:r>
              <a:rPr lang="ru-RU" sz="2000" dirty="0" smtClean="0">
                <a:latin typeface="Fira Sans" panose="020B0503050000020004" pitchFamily="34" charset="0"/>
              </a:rPr>
              <a:t>патологию</a:t>
            </a:r>
            <a:endParaRPr lang="ru-RU" sz="2000" dirty="0">
              <a:latin typeface="Fira Sans" panose="020B0503050000020004" pitchFamily="34" charset="0"/>
            </a:endParaRPr>
          </a:p>
        </p:txBody>
      </p:sp>
      <p:pic>
        <p:nvPicPr>
          <p:cNvPr id="9220" name="Picture 4" descr="stainless steel scissor lo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30"/>
          <a:stretch/>
        </p:blipFill>
        <p:spPr bwMode="auto">
          <a:xfrm>
            <a:off x="8142000" y="0"/>
            <a:ext cx="405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179118" y="1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303068" y="1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427018" y="1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8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3865" y="417125"/>
            <a:ext cx="3050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smtClean="0">
                <a:latin typeface="Fira Sans Black" panose="020B0A03050000020004" pitchFamily="34" charset="0"/>
              </a:rPr>
              <a:t>Результаты</a:t>
            </a:r>
            <a:endParaRPr lang="ru-RU" sz="4000">
              <a:latin typeface="Fira Sans Black" panose="020B0A030500000200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863" y="1222442"/>
            <a:ext cx="2039937" cy="15470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26084" y="1222443"/>
            <a:ext cx="74324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 smtClean="0">
                <a:latin typeface="Fira Sans" panose="020B0503050000020004" pitchFamily="34" charset="0"/>
              </a:rPr>
              <a:t>Послеоперационный рубец на матке, </a:t>
            </a:r>
            <a:r>
              <a:rPr lang="ru-RU" sz="2400" dirty="0">
                <a:latin typeface="Fira Sans" panose="020B0503050000020004" pitchFamily="34" charset="0"/>
              </a:rPr>
              <a:t>требующий предоставления </a:t>
            </a:r>
            <a:r>
              <a:rPr lang="ru-RU" sz="2400" dirty="0" smtClean="0">
                <a:latin typeface="Fira Sans" panose="020B0503050000020004" pitchFamily="34" charset="0"/>
              </a:rPr>
              <a:t>медицинской </a:t>
            </a:r>
            <a:r>
              <a:rPr lang="ru-RU" sz="2400" dirty="0">
                <a:latin typeface="Fira Sans" panose="020B0503050000020004" pitchFamily="34" charset="0"/>
              </a:rPr>
              <a:t>помощи матери, как показание к оперативному </a:t>
            </a:r>
            <a:r>
              <a:rPr lang="ru-RU" sz="2400" dirty="0" err="1">
                <a:latin typeface="Fira Sans" panose="020B0503050000020004" pitchFamily="34" charset="0"/>
              </a:rPr>
              <a:t>родоразрешению</a:t>
            </a:r>
            <a:r>
              <a:rPr lang="ru-RU" sz="2400" dirty="0">
                <a:latin typeface="Fira Sans" panose="020B0503050000020004" pitchFamily="34" charset="0"/>
              </a:rPr>
              <a:t> путем кесарева сечения, был диагностирован у </a:t>
            </a:r>
            <a:r>
              <a:rPr lang="ru-RU" sz="2400" b="1" dirty="0">
                <a:solidFill>
                  <a:srgbClr val="FF9999"/>
                </a:solidFill>
                <a:latin typeface="Fira Sans" panose="020B0503050000020004" pitchFamily="34" charset="0"/>
              </a:rPr>
              <a:t>56 (65%) из 86 </a:t>
            </a:r>
            <a:r>
              <a:rPr lang="ru-RU" sz="2400" dirty="0" smtClean="0">
                <a:latin typeface="Fira Sans" panose="020B0503050000020004" pitchFamily="34" charset="0"/>
              </a:rPr>
              <a:t>беременных</a:t>
            </a:r>
            <a:r>
              <a:rPr lang="ru-RU" sz="2400" dirty="0">
                <a:latin typeface="Fira Sans" panose="020B0503050000020004" pitchFamily="34" charset="0"/>
              </a:rPr>
              <a:t>.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3853865" y="4024519"/>
            <a:ext cx="530935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2597982" y="3636003"/>
            <a:ext cx="1235284" cy="38851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57645" y="685225"/>
            <a:ext cx="1747947" cy="43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tabLst>
                <a:tab pos="457200" algn="l"/>
              </a:tabLst>
            </a:pPr>
            <a:r>
              <a:rPr lang="ru-RU" sz="2400" smtClean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</a:rPr>
              <a:t>86 всего</a:t>
            </a:r>
            <a:endParaRPr lang="ru-RU" sz="2400">
              <a:solidFill>
                <a:schemeClr val="bg1">
                  <a:lumMod val="50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8045" y="2745704"/>
            <a:ext cx="2039937" cy="2654698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8045" y="5400403"/>
            <a:ext cx="2039937" cy="1089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2316" y="2984290"/>
            <a:ext cx="7882484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endParaRPr lang="ru-RU" sz="2400" dirty="0" smtClean="0">
              <a:latin typeface="Fira Sans" panose="020B0503050000020004" pitchFamily="34" charset="0"/>
            </a:endParaRP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 smtClean="0">
                <a:latin typeface="Fira Sans" panose="020B0503050000020004" pitchFamily="34" charset="0"/>
              </a:rPr>
              <a:t>Истончение </a:t>
            </a:r>
            <a:r>
              <a:rPr lang="ru-RU" sz="2400" dirty="0">
                <a:latin typeface="Fira Sans" panose="020B0503050000020004" pitchFamily="34" charset="0"/>
              </a:rPr>
              <a:t>послеоперационного рубца </a:t>
            </a:r>
            <a:r>
              <a:rPr lang="ru-RU" sz="2400" dirty="0" smtClean="0">
                <a:latin typeface="Fira Sans" panose="020B0503050000020004" pitchFamily="34" charset="0"/>
              </a:rPr>
              <a:t>по данным УЗИ (1,5-3 мм) был выставлен </a:t>
            </a:r>
            <a:r>
              <a:rPr lang="ru-RU" sz="2400" b="1" dirty="0">
                <a:solidFill>
                  <a:srgbClr val="FF9999"/>
                </a:solidFill>
                <a:latin typeface="Fira Sans" panose="020B0503050000020004" pitchFamily="34" charset="0"/>
              </a:rPr>
              <a:t>45 </a:t>
            </a:r>
            <a:r>
              <a:rPr lang="ru-RU" sz="2400" b="1" dirty="0" smtClean="0">
                <a:solidFill>
                  <a:srgbClr val="FF9999"/>
                </a:solidFill>
                <a:latin typeface="Fira Sans" panose="020B0503050000020004" pitchFamily="34" charset="0"/>
              </a:rPr>
              <a:t>пациенткам (80%), </a:t>
            </a:r>
            <a:r>
              <a:rPr lang="ru-RU" sz="2400" dirty="0" smtClean="0">
                <a:latin typeface="Fira Sans" panose="020B0503050000020004" pitchFamily="34" charset="0"/>
              </a:rPr>
              <a:t>в среднем толщина рубца составляла 2,1+/- 0,5 мм</a:t>
            </a: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endParaRPr lang="ru-RU" sz="2400" dirty="0">
              <a:latin typeface="Fira Sans" panose="020B0503050000020004" pitchFamily="34" charset="0"/>
            </a:endParaRP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endParaRPr lang="ru-RU" sz="2400" dirty="0" smtClean="0">
              <a:latin typeface="Fira Sans" panose="020B0503050000020004" pitchFamily="34" charset="0"/>
            </a:endParaRP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 smtClean="0">
                <a:latin typeface="Fira Sans" panose="020B0503050000020004" pitchFamily="34" charset="0"/>
              </a:rPr>
              <a:t>несостоятельность послеоперационного </a:t>
            </a:r>
            <a:r>
              <a:rPr lang="ru-RU" sz="2400" dirty="0">
                <a:latin typeface="Fira Sans" panose="020B0503050000020004" pitchFamily="34" charset="0"/>
              </a:rPr>
              <a:t>рубца -</a:t>
            </a:r>
            <a:r>
              <a:rPr lang="ru-RU" sz="2400" b="1" dirty="0" smtClean="0">
                <a:solidFill>
                  <a:srgbClr val="FF9999"/>
                </a:solidFill>
                <a:latin typeface="Fira Sans" panose="020B0503050000020004" pitchFamily="34" charset="0"/>
              </a:rPr>
              <a:t>11 (20%)  пациенткам</a:t>
            </a:r>
            <a:r>
              <a:rPr lang="ru-RU" sz="2400" dirty="0" smtClean="0">
                <a:solidFill>
                  <a:srgbClr val="FF9999"/>
                </a:solidFill>
                <a:latin typeface="Fira Sans" panose="020B0503050000020004" pitchFamily="34" charset="0"/>
              </a:rPr>
              <a:t>,</a:t>
            </a:r>
            <a:r>
              <a:rPr lang="ru-RU" sz="2400" dirty="0" smtClean="0">
                <a:latin typeface="Fira Sans" panose="020B0503050000020004" pitchFamily="34" charset="0"/>
              </a:rPr>
              <a:t> толщина послеоперационного рубца по </a:t>
            </a:r>
            <a:r>
              <a:rPr lang="ru-RU" sz="2400" dirty="0" err="1" smtClean="0">
                <a:latin typeface="Fira Sans" panose="020B0503050000020004" pitchFamily="34" charset="0"/>
              </a:rPr>
              <a:t>эхографическим</a:t>
            </a:r>
            <a:r>
              <a:rPr lang="ru-RU" sz="2400" dirty="0" smtClean="0">
                <a:latin typeface="Fira Sans" panose="020B0503050000020004" pitchFamily="34" charset="0"/>
              </a:rPr>
              <a:t> данным менее 1,5 мм в сочетании с болевым синдром при пальпации надлобковой области.</a:t>
            </a:r>
            <a:endParaRPr lang="ru-RU" sz="2400" dirty="0">
              <a:latin typeface="Fira Sans" panose="020B05030500000200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11649" y="3279611"/>
            <a:ext cx="2039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Fira Sans Black" panose="020B0A03050000020004" pitchFamily="34" charset="0"/>
              </a:rPr>
              <a:t>45 </a:t>
            </a:r>
            <a:r>
              <a:rPr lang="ru-RU" sz="2400" dirty="0" smtClean="0">
                <a:latin typeface="Fira Sans" panose="020B0503050000020004" pitchFamily="34" charset="0"/>
              </a:rPr>
              <a:t>пациенток</a:t>
            </a:r>
            <a:endParaRPr lang="ru-RU" sz="2400" dirty="0">
              <a:latin typeface="Fira Sans" panose="020B05030500000200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3817259" y="5015119"/>
            <a:ext cx="334554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535295" y="5031666"/>
            <a:ext cx="1281963" cy="92993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flipH="1">
            <a:off x="476249" y="5397826"/>
            <a:ext cx="2095498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Fira Sans Black" panose="020B0A03050000020004" pitchFamily="34" charset="0"/>
              </a:rPr>
              <a:t>11 </a:t>
            </a:r>
            <a:r>
              <a:rPr lang="ru-RU" sz="2400" dirty="0" smtClean="0">
                <a:latin typeface="Fira Sans" panose="020B0503050000020004" pitchFamily="34" charset="0"/>
              </a:rPr>
              <a:t>пациенток</a:t>
            </a:r>
            <a:endParaRPr lang="ru-RU" sz="24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7398456" y="94343"/>
            <a:ext cx="6531168" cy="6858000"/>
          </a:xfrm>
          <a:prstGeom prst="parallelogram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2283" y="325120"/>
            <a:ext cx="7385367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>
                <a:latin typeface="Fira Sans Black" panose="020B0A03050000020004" pitchFamily="34" charset="0"/>
              </a:rPr>
              <a:t>В качестве основных клинических признаков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2283" y="1389562"/>
            <a:ext cx="820206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ru-RU" sz="2400" dirty="0">
                <a:latin typeface="Fira Sans" panose="020B0503050000020004" pitchFamily="34" charset="0"/>
              </a:rPr>
              <a:t>несостоятельности рубца на матке болезненность при пальпации нижних </a:t>
            </a:r>
            <a:r>
              <a:rPr lang="ru-RU" sz="2400" dirty="0" smtClean="0">
                <a:latin typeface="Fira Sans" panose="020B0503050000020004" pitchFamily="34" charset="0"/>
              </a:rPr>
              <a:t>отделов </a:t>
            </a:r>
            <a:r>
              <a:rPr lang="ru-RU" sz="2400" dirty="0">
                <a:latin typeface="Fira Sans" panose="020B0503050000020004" pitchFamily="34" charset="0"/>
              </a:rPr>
              <a:t>передней брюшной стенки, в предполагаемой области рубца является </a:t>
            </a:r>
            <a:r>
              <a:rPr lang="ru-RU" sz="2400" dirty="0" smtClean="0">
                <a:latin typeface="Fira Sans" panose="020B0503050000020004" pitchFamily="34" charset="0"/>
              </a:rPr>
              <a:t>важным</a:t>
            </a:r>
            <a:r>
              <a:rPr lang="ru-RU" sz="2400" dirty="0">
                <a:latin typeface="Fira Sans" panose="020B0503050000020004" pitchFamily="34" charset="0"/>
              </a:rPr>
              <a:t>, но достаточно редким симптомом. 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417513" y="3028950"/>
            <a:ext cx="4939847" cy="3056437"/>
            <a:chOff x="550863" y="3028950"/>
            <a:chExt cx="4939847" cy="305643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50863" y="3028950"/>
              <a:ext cx="4939847" cy="3056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62063" y="3782081"/>
              <a:ext cx="4729087" cy="446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800" dirty="0" smtClean="0">
                  <a:latin typeface="Fira Sans Black" panose="020B0A03050000020004" pitchFamily="34" charset="0"/>
                </a:rPr>
                <a:t>Только </a:t>
              </a:r>
              <a:r>
                <a:rPr lang="ru-RU" sz="2800" dirty="0">
                  <a:latin typeface="Fira Sans Black" panose="020B0A03050000020004" pitchFamily="34" charset="0"/>
                </a:rPr>
                <a:t>3 (27,3%) женщины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62062" y="4228101"/>
              <a:ext cx="48286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000" dirty="0" smtClean="0">
                  <a:latin typeface="Fira Sans" panose="020B0503050000020004" pitchFamily="34" charset="0"/>
                  <a:ea typeface="Times New Roman" panose="02020603050405020304" pitchFamily="18" charset="0"/>
                </a:rPr>
                <a:t>Указали на болезненность при пальпации надлобковой области </a:t>
              </a:r>
              <a:endParaRPr lang="ru-RU" sz="2000" dirty="0">
                <a:effectLst/>
                <a:latin typeface="Fira Sans" panose="020B0503050000020004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773644" y="3028950"/>
            <a:ext cx="6608856" cy="3257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38100" dir="2700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944921" y="3700731"/>
            <a:ext cx="64375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Fira Sans" panose="020B0503050000020004" pitchFamily="34" charset="0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Fira Sans" panose="020B0503050000020004" pitchFamily="34" charset="0"/>
                <a:ea typeface="Times New Roman" panose="02020603050405020304" pitchFamily="18" charset="0"/>
              </a:rPr>
              <a:t>2 (</a:t>
            </a:r>
            <a:r>
              <a:rPr lang="ru-RU" dirty="0" smtClean="0">
                <a:latin typeface="Fira Sans" panose="020B0503050000020004" pitchFamily="34" charset="0"/>
                <a:ea typeface="Times New Roman" panose="02020603050405020304" pitchFamily="18" charset="0"/>
              </a:rPr>
              <a:t>18,2%) </a:t>
            </a:r>
            <a:r>
              <a:rPr lang="ru-RU" dirty="0">
                <a:latin typeface="Fira Sans" panose="020B0503050000020004" pitchFamily="34" charset="0"/>
                <a:ea typeface="Times New Roman" panose="02020603050405020304" pitchFamily="18" charset="0"/>
              </a:rPr>
              <a:t>случаях из 11 несостоятельность послеоперационного рубца была установлена </a:t>
            </a:r>
            <a:r>
              <a:rPr lang="ru-RU" dirty="0" err="1" smtClean="0">
                <a:latin typeface="Fira Sans" panose="020B0503050000020004" pitchFamily="34" charset="0"/>
                <a:ea typeface="Times New Roman" panose="02020603050405020304" pitchFamily="18" charset="0"/>
              </a:rPr>
              <a:t>интраоперационно</a:t>
            </a:r>
            <a:r>
              <a:rPr lang="ru-RU" dirty="0">
                <a:latin typeface="Fira Sans" panose="020B05030500000200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Fira Sans" panose="020B0503050000020004" pitchFamily="34" charset="0"/>
                <a:ea typeface="Times New Roman" panose="02020603050405020304" pitchFamily="18" charset="0"/>
              </a:rPr>
              <a:t>( дефект </a:t>
            </a:r>
            <a:r>
              <a:rPr lang="ru-RU" dirty="0" err="1">
                <a:latin typeface="Fira Sans" panose="020B0503050000020004" pitchFamily="34" charset="0"/>
                <a:ea typeface="Times New Roman" panose="02020603050405020304" pitchFamily="18" charset="0"/>
              </a:rPr>
              <a:t>миометрия</a:t>
            </a:r>
            <a:r>
              <a:rPr lang="ru-RU" dirty="0">
                <a:latin typeface="Fira Sans" panose="020B0503050000020004" pitchFamily="34" charset="0"/>
                <a:ea typeface="Times New Roman" panose="02020603050405020304" pitchFamily="18" charset="0"/>
              </a:rPr>
              <a:t> был </a:t>
            </a:r>
            <a:r>
              <a:rPr lang="ru-RU" dirty="0" smtClean="0">
                <a:latin typeface="Fira Sans" panose="020B0503050000020004" pitchFamily="34" charset="0"/>
                <a:ea typeface="Times New Roman" panose="02020603050405020304" pitchFamily="18" charset="0"/>
              </a:rPr>
              <a:t>представлен  тонкой соединительной тканью и плодными оболочками) </a:t>
            </a:r>
            <a:r>
              <a:rPr lang="ru-RU" dirty="0">
                <a:latin typeface="Fira Sans" panose="020B0503050000020004" pitchFamily="34" charset="0"/>
                <a:ea typeface="Times New Roman" panose="02020603050405020304" pitchFamily="18" charset="0"/>
              </a:rPr>
              <a:t>. При этом, на момент поступления, по данным ультразвукового исследования, обе пациентки имели толщину послеоперационного рубца 1,6 и 1,8 мм соответственно, при отсутствии специфической клинической картины.</a:t>
            </a:r>
            <a:endParaRPr lang="ru-RU" dirty="0">
              <a:effectLst/>
              <a:latin typeface="Fira Sans" panose="020B05030500000200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5941951" y="3233964"/>
            <a:ext cx="3132472" cy="390072"/>
            <a:chOff x="6451209" y="3233964"/>
            <a:chExt cx="3132472" cy="39007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451209" y="3233964"/>
              <a:ext cx="390072" cy="39007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25449" y="3233964"/>
              <a:ext cx="390072" cy="39007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99689" y="3233964"/>
              <a:ext cx="390072" cy="39007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73929" y="3233964"/>
              <a:ext cx="390072" cy="39007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48169" y="3233964"/>
              <a:ext cx="390072" cy="39007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22409" y="3233964"/>
              <a:ext cx="390072" cy="39007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96649" y="3233964"/>
              <a:ext cx="390072" cy="39007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70889" y="3233964"/>
              <a:ext cx="390072" cy="39007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45129" y="3233964"/>
              <a:ext cx="390072" cy="39007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19369" y="3233964"/>
              <a:ext cx="390072" cy="390072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93609" y="3233964"/>
              <a:ext cx="390072" cy="39007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451209" y="3233964"/>
              <a:ext cx="390072" cy="390072"/>
            </a:xfrm>
            <a:prstGeom prst="rect">
              <a:avLst/>
            </a:prstGeom>
          </p:spPr>
        </p:pic>
      </p:grpSp>
      <p:sp>
        <p:nvSpPr>
          <p:cNvPr id="25" name="Параллелограмм 24"/>
          <p:cNvSpPr/>
          <p:nvPr/>
        </p:nvSpPr>
        <p:spPr>
          <a:xfrm>
            <a:off x="10317031" y="208222"/>
            <a:ext cx="657001" cy="1973944"/>
          </a:xfrm>
          <a:prstGeom prst="parallelogram">
            <a:avLst>
              <a:gd name="adj" fmla="val 77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араллелограмм 25"/>
          <p:cNvSpPr/>
          <p:nvPr/>
        </p:nvSpPr>
        <p:spPr>
          <a:xfrm>
            <a:off x="10527952" y="533763"/>
            <a:ext cx="657001" cy="1973944"/>
          </a:xfrm>
          <a:prstGeom prst="parallelogram">
            <a:avLst>
              <a:gd name="adj" fmla="val 77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араллелограмм 26"/>
          <p:cNvSpPr/>
          <p:nvPr/>
        </p:nvSpPr>
        <p:spPr>
          <a:xfrm>
            <a:off x="10738873" y="782608"/>
            <a:ext cx="657001" cy="1973944"/>
          </a:xfrm>
          <a:prstGeom prst="parallelogram">
            <a:avLst>
              <a:gd name="adj" fmla="val 77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31028</TotalTime>
  <Words>1282</Words>
  <Application>Microsoft Office PowerPoint</Application>
  <PresentationFormat>Произвольный</PresentationFormat>
  <Paragraphs>134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 Light</vt:lpstr>
      <vt:lpstr>Fira Sans</vt:lpstr>
      <vt:lpstr>Calibri</vt:lpstr>
      <vt:lpstr>Fira Sans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Aleksandra Savich</dc:creator>
  <cp:lastModifiedBy>Admin</cp:lastModifiedBy>
  <cp:revision>82</cp:revision>
  <dcterms:created xsi:type="dcterms:W3CDTF">2024-12-04T09:22:37Z</dcterms:created>
  <dcterms:modified xsi:type="dcterms:W3CDTF">2025-11-20T09:24:01Z</dcterms:modified>
</cp:coreProperties>
</file>