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8"/>
  </p:notesMasterIdLst>
  <p:sldIdLst>
    <p:sldId id="256" r:id="rId2"/>
    <p:sldId id="593" r:id="rId3"/>
    <p:sldId id="594" r:id="rId4"/>
    <p:sldId id="595" r:id="rId5"/>
    <p:sldId id="591" r:id="rId6"/>
    <p:sldId id="526" r:id="rId7"/>
    <p:sldId id="362" r:id="rId8"/>
    <p:sldId id="599" r:id="rId9"/>
    <p:sldId id="546" r:id="rId10"/>
    <p:sldId id="391" r:id="rId11"/>
    <p:sldId id="269" r:id="rId12"/>
    <p:sldId id="266" r:id="rId13"/>
    <p:sldId id="589" r:id="rId14"/>
    <p:sldId id="597" r:id="rId15"/>
    <p:sldId id="598" r:id="rId16"/>
    <p:sldId id="28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60465A-614B-4FF6-8AA3-BC0544E33B08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1AC53-F289-462D-A745-C3EFEB01D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297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F21CC-595B-467D-9258-F878E245A17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5F70E-9E27-439B-9521-DFE52267731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055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5F70E-9E27-439B-9521-DFE52267731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055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14D17-5FF7-4847-B6A9-3FA280E03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03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rgbClr val="006EA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900">
                <a:solidFill>
                  <a:srgbClr val="4D4D4D"/>
                </a:solidFill>
              </a:defRPr>
            </a:lvl1pPr>
            <a:lvl2pPr>
              <a:defRPr sz="1600">
                <a:solidFill>
                  <a:srgbClr val="4D4D4D"/>
                </a:solidFill>
              </a:defRPr>
            </a:lvl2pPr>
            <a:lvl3pPr>
              <a:defRPr sz="1400">
                <a:solidFill>
                  <a:srgbClr val="4D4D4D"/>
                </a:solidFill>
              </a:defRPr>
            </a:lvl3pPr>
            <a:lvl4pPr>
              <a:defRPr sz="1300">
                <a:solidFill>
                  <a:srgbClr val="4D4D4D"/>
                </a:solidFill>
              </a:defRPr>
            </a:lvl4pPr>
            <a:lvl5pPr>
              <a:defRPr sz="1300">
                <a:solidFill>
                  <a:srgbClr val="4D4D4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 rIns="0"/>
          <a:lstStyle>
            <a:lvl1pPr algn="r">
              <a:defRPr/>
            </a:lvl1pPr>
          </a:lstStyle>
          <a:p>
            <a:fld id="{64D83AFE-A175-403E-9946-6239AE14BB68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4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3/31/2026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4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library.ru/item.asp?id=32333012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5" Type="http://schemas.openxmlformats.org/officeDocument/2006/relationships/image" Target="../media/image10.png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EC762-BDEE-F499-9A4E-9B8C042F8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>
                <a:solidFill>
                  <a:schemeClr val="accent4">
                    <a:lumMod val="75000"/>
                  </a:schemeClr>
                </a:solidFill>
              </a:rPr>
              <a:t>Ожирение у девочек-подростков = формирование репродуктивных нарушений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9EC6E7-D210-8F5A-108D-D6C1D86C3D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Д.м.н., профессор Андреева В.О.</a:t>
            </a:r>
            <a:endParaRPr lang="ru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502513F-B330-ADF5-B0CA-53C1373D4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933754" y="291470"/>
            <a:ext cx="864096" cy="9416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3186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7138" y="1960402"/>
            <a:ext cx="11041225" cy="210481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ходе адаптации к стрессу происходят сложные нейрогормональные взаимодействия, в </a:t>
            </a:r>
            <a:r>
              <a:rPr lang="ru-RU" sz="1800" b="1" dirty="0">
                <a:solidFill>
                  <a:srgbClr val="9F519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ответ на эпизоды стрессового напряжения </a:t>
            </a:r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изменяется </a:t>
            </a:r>
            <a:r>
              <a:rPr lang="ru-RU" sz="1800" b="1" dirty="0">
                <a:solidFill>
                  <a:srgbClr val="9F519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секреция кортизола, адреналина и пролактина</a:t>
            </a:r>
            <a:r>
              <a:rPr lang="ru-RU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¹</a:t>
            </a:r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что может привести к:</a:t>
            </a:r>
          </a:p>
          <a:p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гипоталамической </a:t>
            </a:r>
            <a:r>
              <a:rPr lang="ru-RU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гипогонадотропной</a:t>
            </a:r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олиго- или аменореи</a:t>
            </a:r>
          </a:p>
          <a:p>
            <a:r>
              <a:rPr lang="ru-RU" sz="1800" b="1" dirty="0">
                <a:solidFill>
                  <a:srgbClr val="9F519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транзиторной </a:t>
            </a:r>
            <a:r>
              <a:rPr lang="ru-RU" sz="1800" b="1" dirty="0" err="1">
                <a:solidFill>
                  <a:srgbClr val="9F519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гиперпролактинемии</a:t>
            </a:r>
            <a:endParaRPr lang="ru-RU" sz="1800" dirty="0">
              <a:solidFill>
                <a:srgbClr val="9F51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800" b="1" dirty="0">
                <a:solidFill>
                  <a:srgbClr val="9F519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недостаточности лютеиновой фазы и </a:t>
            </a:r>
            <a:r>
              <a:rPr lang="ru-RU" sz="1800" b="1" dirty="0" err="1">
                <a:solidFill>
                  <a:srgbClr val="9F519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ановуляции</a:t>
            </a:r>
            <a:endParaRPr lang="ru-RU" sz="1800" b="1" dirty="0">
              <a:solidFill>
                <a:srgbClr val="9F5198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гипоталамической дисфункции с </a:t>
            </a:r>
            <a:r>
              <a:rPr lang="ru-RU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гиперкортизолемией</a:t>
            </a:r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функциональному </a:t>
            </a:r>
            <a:r>
              <a:rPr lang="ru-RU" sz="1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гиперандрогенизму</a:t>
            </a:r>
            <a:r>
              <a:rPr lang="ru-RU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(надпочечниковый или яичниковый)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BC3AE73-C1F5-2A82-9000-C958ABE82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675" y="577089"/>
            <a:ext cx="9144000" cy="506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67500" tIns="35100" rIns="67500" bIns="35100"/>
          <a:lstStyle/>
          <a:p>
            <a:pPr algn="ctr" defTabSz="336947">
              <a:buClr>
                <a:srgbClr val="000000"/>
              </a:buClr>
              <a:buSzPct val="100000"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ru-RU" sz="2100" b="1" dirty="0">
                <a:solidFill>
                  <a:srgbClr val="00467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КАКАЯ СВЯЗЬ МЕЖДУ СТРЕССОМ И </a:t>
            </a:r>
          </a:p>
          <a:p>
            <a:pPr algn="ctr" defTabSz="336947">
              <a:buClr>
                <a:srgbClr val="000000"/>
              </a:buClr>
              <a:buSzPct val="100000"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  <a:defRPr/>
            </a:pPr>
            <a:r>
              <a:rPr lang="ru-RU" sz="2100" b="1" dirty="0">
                <a:solidFill>
                  <a:srgbClr val="00467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НАРУШЕНИЯМИ МЕНСТРУАЛЬНОГО ЦИКЛА? 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544814E-9B4A-FC43-EAFF-ACBCB2944C15}"/>
              </a:ext>
            </a:extLst>
          </p:cNvPr>
          <p:cNvCxnSpPr>
            <a:cxnSpLocks/>
          </p:cNvCxnSpPr>
          <p:nvPr/>
        </p:nvCxnSpPr>
        <p:spPr>
          <a:xfrm>
            <a:off x="1548954" y="1841795"/>
            <a:ext cx="6743333" cy="0"/>
          </a:xfrm>
          <a:prstGeom prst="line">
            <a:avLst/>
          </a:prstGeom>
          <a:ln w="19050">
            <a:solidFill>
              <a:srgbClr val="B3D6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BDFE955-59AC-68F6-329F-4F578165ED71}"/>
              </a:ext>
            </a:extLst>
          </p:cNvPr>
          <p:cNvSpPr/>
          <p:nvPr/>
        </p:nvSpPr>
        <p:spPr>
          <a:xfrm>
            <a:off x="572277" y="5818083"/>
            <a:ext cx="9343537" cy="310633"/>
          </a:xfrm>
          <a:prstGeom prst="rect">
            <a:avLst/>
          </a:prstGeom>
        </p:spPr>
        <p:txBody>
          <a:bodyPr wrap="square" lIns="68573" tIns="34286" rIns="68573" bIns="34286" anchor="b">
            <a:noAutofit/>
          </a:bodyPr>
          <a:lstStyle/>
          <a:p>
            <a:pPr defTabSz="342900">
              <a:defRPr/>
            </a:pPr>
            <a:r>
              <a:rPr lang="ru-RU" sz="825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Лычкова А.Э., Пузикова А.М. Пролактин и серотонин // </a:t>
            </a:r>
            <a:r>
              <a:rPr lang="ru-RU" sz="825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Вестн</a:t>
            </a:r>
            <a:r>
              <a:rPr lang="ru-RU" sz="825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РАМН. 2014. №1–2. С. 38–45</a:t>
            </a:r>
          </a:p>
          <a:p>
            <a:pPr defTabSz="342900">
              <a:defRPr/>
            </a:pPr>
            <a:r>
              <a:rPr lang="ru-RU" sz="825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8296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987B9F3F-9ED1-4D6B-844B-099A40CD9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69477" y="1550988"/>
            <a:ext cx="2275367" cy="492277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3053AF3-7F30-4033-A7C2-1EE6DEF5235C}"/>
              </a:ext>
            </a:extLst>
          </p:cNvPr>
          <p:cNvSpPr txBox="1"/>
          <p:nvPr/>
        </p:nvSpPr>
        <p:spPr>
          <a:xfrm>
            <a:off x="985077" y="1786300"/>
            <a:ext cx="8075487" cy="36933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B3D6D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Гиперпролактинемия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подавляет продукцию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кисспептина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B3D6DA"/>
              </a:buClr>
              <a:buSzTx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marR="0" lvl="0" indent="-34290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B3D6D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Снижается секреция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ГнРГ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и ГТ</a:t>
            </a:r>
          </a:p>
          <a:p>
            <a:pPr marL="342900" marR="0" lvl="0" indent="-34290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B3D6D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marR="0" lvl="0" indent="-342900" algn="l" defTabSz="457200" rtl="0" eaLnBrk="1" fontAlgn="auto" latinLnBrk="0" hangingPunct="1">
              <a:buClr>
                <a:srgbClr val="B3D6D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Нарушается </a:t>
            </a:r>
            <a:r>
              <a:rPr kumimoji="0" lang="ru-RU" b="0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фолликулогенез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B3D6DA"/>
              </a:buClr>
              <a:buSzTx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marR="0" lvl="0" indent="-34290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B3D6D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Сохраненная эстрогенная продукция поддерживает секрецию пролактина</a:t>
            </a:r>
          </a:p>
          <a:p>
            <a:pPr marL="342900" indent="-342900" defTabSz="457200">
              <a:buClr>
                <a:srgbClr val="B3D6DA"/>
              </a:buClr>
              <a:buFont typeface="Arial" panose="020B0604020202020204" pitchFamily="34" charset="0"/>
              <a:buChar char="•"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defTabSz="457200">
              <a:buClr>
                <a:srgbClr val="B3D6DA"/>
              </a:buClr>
              <a:buFont typeface="Arial" panose="020B0604020202020204" pitchFamily="34" charset="0"/>
              <a:buChar char="•"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Повышение уровня пролактина возникает из-за снижения уровня ДА, как результат вовлечения в стрессовую реакцию ДА-нейронов</a:t>
            </a:r>
          </a:p>
          <a:p>
            <a:pPr marL="342900" marR="0" lvl="0" indent="-34290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B3D6D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4228BF-93C8-466A-84F9-217382749D55}"/>
              </a:ext>
            </a:extLst>
          </p:cNvPr>
          <p:cNvSpPr txBox="1"/>
          <p:nvPr/>
        </p:nvSpPr>
        <p:spPr>
          <a:xfrm>
            <a:off x="1326721" y="728985"/>
            <a:ext cx="65921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9F519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Высокому уровню 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9F519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стрессогенности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9F519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при НМЦ соответствует уровень пролактина &gt; 350 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9F519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мМЕ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9F5198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/л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33F40C-88D6-0B6D-8D94-55F755FCC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353"/>
            <a:ext cx="12192000" cy="67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/>
          <a:lstStyle/>
          <a:p>
            <a:pPr marL="0" marR="0" lvl="0" indent="0" algn="ctr" defTabSz="4492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ru-RU" sz="3100" b="1" i="0" u="none" strike="noStrike" kern="1200" cap="none" spc="0" normalizeH="0" baseline="0" noProof="0" dirty="0">
                <a:ln>
                  <a:noFill/>
                </a:ln>
                <a:solidFill>
                  <a:srgbClr val="00467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ГИПЕРПРОЛАКТИНЕМИЯ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8C0DDE09-A1A8-9EB6-9E4C-7D2D9FCA26D8}"/>
              </a:ext>
            </a:extLst>
          </p:cNvPr>
          <p:cNvCxnSpPr>
            <a:cxnSpLocks/>
          </p:cNvCxnSpPr>
          <p:nvPr/>
        </p:nvCxnSpPr>
        <p:spPr>
          <a:xfrm>
            <a:off x="1661664" y="1270685"/>
            <a:ext cx="8991111" cy="0"/>
          </a:xfrm>
          <a:prstGeom prst="line">
            <a:avLst/>
          </a:prstGeom>
          <a:ln w="19050">
            <a:solidFill>
              <a:srgbClr val="B3D6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8582818-5B58-8706-0AC1-61AE099447EF}"/>
              </a:ext>
            </a:extLst>
          </p:cNvPr>
          <p:cNvSpPr/>
          <p:nvPr/>
        </p:nvSpPr>
        <p:spPr>
          <a:xfrm>
            <a:off x="273698" y="6437725"/>
            <a:ext cx="10898800" cy="414177"/>
          </a:xfrm>
          <a:prstGeom prst="rect">
            <a:avLst/>
          </a:prstGeom>
        </p:spPr>
        <p:txBody>
          <a:bodyPr wrap="square" lIns="91430" tIns="45715" rIns="91430" bIns="45715" anchor="b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Kaiser U.B. Hyperprolactinemia and infertility: new insights. J Clin Invest. 2012 Oct;122(10):3467-8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811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31ECE4-8BF8-445B-8891-39691E7B8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927" y="1570739"/>
            <a:ext cx="8430873" cy="479196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</a:pPr>
            <a:r>
              <a:rPr lang="ru-RU" sz="2100" dirty="0">
                <a:latin typeface="Verdana" panose="020B0604030504040204" pitchFamily="34" charset="0"/>
                <a:ea typeface="Verdana" panose="020B0604030504040204" pitchFamily="34" charset="0"/>
              </a:rPr>
              <a:t>Устранение, по возможности, стрессового фактора</a:t>
            </a:r>
          </a:p>
          <a:p>
            <a:pPr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</a:pPr>
            <a:r>
              <a:rPr lang="ru-RU" sz="2100" dirty="0">
                <a:latin typeface="Verdana" panose="020B0604030504040204" pitchFamily="34" charset="0"/>
                <a:ea typeface="Verdana" panose="020B0604030504040204" pitchFamily="34" charset="0"/>
              </a:rPr>
              <a:t>Повышение адаптационных возможностей организма при помощи:</a:t>
            </a:r>
          </a:p>
          <a:p>
            <a:pPr lvl="1">
              <a:lnSpc>
                <a:spcPts val="1700"/>
              </a:lnSpc>
              <a:buClr>
                <a:srgbClr val="92C3CA"/>
              </a:buClr>
            </a:pPr>
            <a:r>
              <a:rPr lang="ru-RU" sz="2100" dirty="0">
                <a:solidFill>
                  <a:srgbClr val="00467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Коррекции образа жизни</a:t>
            </a:r>
          </a:p>
          <a:p>
            <a:pPr lvl="1">
              <a:lnSpc>
                <a:spcPts val="1700"/>
              </a:lnSpc>
              <a:buClr>
                <a:srgbClr val="92C3CA"/>
              </a:buClr>
            </a:pPr>
            <a:r>
              <a:rPr lang="ru-RU" sz="2100" dirty="0">
                <a:solidFill>
                  <a:srgbClr val="00467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Фитотерапии</a:t>
            </a:r>
          </a:p>
          <a:p>
            <a:pPr lvl="1">
              <a:lnSpc>
                <a:spcPts val="1700"/>
              </a:lnSpc>
              <a:buClr>
                <a:srgbClr val="92C3CA"/>
              </a:buClr>
            </a:pPr>
            <a:r>
              <a:rPr lang="ru-RU" sz="2100" dirty="0">
                <a:solidFill>
                  <a:srgbClr val="00467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Гомеопатических препаратов</a:t>
            </a:r>
          </a:p>
          <a:p>
            <a:pPr lvl="1">
              <a:lnSpc>
                <a:spcPts val="1700"/>
              </a:lnSpc>
              <a:buClr>
                <a:srgbClr val="92C3CA"/>
              </a:buClr>
            </a:pPr>
            <a:r>
              <a:rPr lang="ru-RU" sz="2100" dirty="0">
                <a:solidFill>
                  <a:srgbClr val="00467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Витаминов и минеральных веществ</a:t>
            </a:r>
          </a:p>
          <a:p>
            <a:pPr lvl="1">
              <a:lnSpc>
                <a:spcPts val="1700"/>
              </a:lnSpc>
              <a:buClr>
                <a:srgbClr val="92C3CA"/>
              </a:buClr>
            </a:pPr>
            <a:r>
              <a:rPr lang="ru-RU" sz="2100" dirty="0">
                <a:solidFill>
                  <a:srgbClr val="00467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Физиотерапии</a:t>
            </a:r>
          </a:p>
          <a:p>
            <a:pPr lvl="1">
              <a:lnSpc>
                <a:spcPts val="1700"/>
              </a:lnSpc>
              <a:buClr>
                <a:srgbClr val="92C3CA"/>
              </a:buClr>
            </a:pPr>
            <a:r>
              <a:rPr lang="ru-RU" sz="2100" dirty="0">
                <a:solidFill>
                  <a:srgbClr val="00467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Психотерапии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</a:pPr>
            <a:r>
              <a:rPr lang="ru-RU" sz="2100" dirty="0">
                <a:latin typeface="Verdana" panose="020B0604030504040204" pitchFamily="34" charset="0"/>
                <a:ea typeface="Verdana" panose="020B0604030504040204" pitchFamily="34" charset="0"/>
              </a:rPr>
              <a:t>Оценка эффекта каждые 3 месяца</a:t>
            </a:r>
          </a:p>
          <a:p>
            <a:pPr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</a:pPr>
            <a:r>
              <a:rPr lang="ru-RU" sz="2100" dirty="0">
                <a:latin typeface="Verdana" panose="020B0604030504040204" pitchFamily="34" charset="0"/>
                <a:ea typeface="Verdana" panose="020B0604030504040204" pitchFamily="34" charset="0"/>
              </a:rPr>
              <a:t>При отсутствии эффекта от негормональной терапии, а также в случаях длительной (6 и более месяцев) аменореи назначается гормональная терапия.</a:t>
            </a:r>
          </a:p>
        </p:txBody>
      </p:sp>
      <p:pic>
        <p:nvPicPr>
          <p:cNvPr id="16" name="Рисунок 15" descr="Изображение выглядит как знак, человек, остановка, женщина&#10;&#10;Автоматически созданное описание">
            <a:extLst>
              <a:ext uri="{FF2B5EF4-FFF2-40B4-BE49-F238E27FC236}">
                <a16:creationId xmlns:a16="http://schemas.microsoft.com/office/drawing/2014/main" id="{9CAA378C-931F-4627-BAD1-0501DC04C77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466" t="1048" r="25466" b="-1048"/>
          <a:stretch/>
        </p:blipFill>
        <p:spPr>
          <a:xfrm>
            <a:off x="8317452" y="2377913"/>
            <a:ext cx="2934748" cy="2934748"/>
          </a:xfrm>
          <a:prstGeom prst="ellipse">
            <a:avLst/>
          </a:prstGeom>
          <a:ln>
            <a:noFill/>
          </a:ln>
          <a:effectLst/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2D63EC53-F55A-0893-1D5E-E018563D4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9912"/>
            <a:ext cx="12192000" cy="67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/>
          <a:lstStyle/>
          <a:p>
            <a:pPr marL="0" marR="0" lvl="0" indent="0" algn="ctr" defTabSz="4492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rgbClr val="00467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НЕГОРМОНАЛЬНАЯ ТЕРАПИЯ ГИПОТАЛАМИЧЕСКОЙ </a:t>
            </a:r>
          </a:p>
          <a:p>
            <a:pPr marL="0" marR="0" lvl="0" indent="0" algn="ctr" defTabSz="4492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ru-RU" sz="2800" b="1" i="0" u="none" strike="noStrike" kern="1200" cap="none" spc="0" normalizeH="0" baseline="0" noProof="0">
                <a:ln>
                  <a:noFill/>
                </a:ln>
                <a:solidFill>
                  <a:srgbClr val="00467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АМЕНОРЕИ ИЛИ ДИСФУНКЦИИ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1878E577-8637-312A-5A26-229678381631}"/>
              </a:ext>
            </a:extLst>
          </p:cNvPr>
          <p:cNvCxnSpPr>
            <a:cxnSpLocks/>
          </p:cNvCxnSpPr>
          <p:nvPr/>
        </p:nvCxnSpPr>
        <p:spPr>
          <a:xfrm>
            <a:off x="1661664" y="1270685"/>
            <a:ext cx="8991111" cy="0"/>
          </a:xfrm>
          <a:prstGeom prst="line">
            <a:avLst/>
          </a:prstGeom>
          <a:ln w="19050">
            <a:solidFill>
              <a:srgbClr val="B3D6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682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4D1CB3F2-F844-884C-ABB4-616EC49F7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91" y="1826663"/>
            <a:ext cx="8083378" cy="3746972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ru-RU" dirty="0"/>
              <a:t>1/. Поведенческие стратегии: постановка целей, самоконтроль, контроль стимулов, решение проблем, обучение уверенности в себе, более медленное питание, подкрепление изменений и предотвращение рецидивов. </a:t>
            </a:r>
          </a:p>
          <a:p>
            <a:r>
              <a:rPr lang="ru-RU" dirty="0"/>
              <a:t>2/. Сокращение калорийности пищевого рациона на 30% или на 500–750 ккал/</a:t>
            </a:r>
            <a:r>
              <a:rPr lang="ru-RU" dirty="0" err="1"/>
              <a:t>сут</a:t>
            </a:r>
            <a:r>
              <a:rPr lang="ru-RU" dirty="0"/>
              <a:t> (до 1200–1500 ккал/</a:t>
            </a:r>
            <a:r>
              <a:rPr lang="ru-RU" dirty="0" err="1"/>
              <a:t>сут</a:t>
            </a:r>
            <a:r>
              <a:rPr lang="ru-RU" dirty="0"/>
              <a:t>), также с учетом индивидуальных энергетических потребностей, массы тела и уровня физической активности.</a:t>
            </a:r>
          </a:p>
          <a:p>
            <a:r>
              <a:rPr lang="ru-RU" dirty="0"/>
              <a:t>3/. Для взрослых в возрасте от 18 до 64 лет минимум 150 минут в неделю физической активности умеренной интенсивности или 75 минут в неделю высокой интенсивности или эквивалентная комбинация того и другого, включая упражнения для укрепления мышц 2 дня подряд в неделю </a:t>
            </a:r>
          </a:p>
          <a:p>
            <a:r>
              <a:rPr lang="ru-RU" dirty="0"/>
              <a:t>4/. У подростков - не менее 60 минут физической активности умеренной или высокой интенсивности в день, включая упражнения для укрепления мышц 3 раза в неделю </a:t>
            </a:r>
          </a:p>
          <a:p>
            <a:r>
              <a:rPr lang="ru-RU" dirty="0"/>
              <a:t>5/. Двигательная активность – 10.000 шагов в день, включая повседневную деятельность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F8B9FB4-B79A-B146-9DF9-D245EE061F83}"/>
              </a:ext>
            </a:extLst>
          </p:cNvPr>
          <p:cNvSpPr/>
          <p:nvPr/>
        </p:nvSpPr>
        <p:spPr>
          <a:xfrm>
            <a:off x="2700970" y="5667199"/>
            <a:ext cx="682403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*Helena J. </a:t>
            </a:r>
            <a:r>
              <a:rPr lang="en-US" sz="1050" dirty="0" err="1">
                <a:solidFill>
                  <a:schemeClr val="bg1"/>
                </a:solidFill>
              </a:rPr>
              <a:t>Teede</a:t>
            </a:r>
            <a:r>
              <a:rPr lang="en-US" sz="1050" dirty="0">
                <a:solidFill>
                  <a:schemeClr val="bg1"/>
                </a:solidFill>
              </a:rPr>
              <a:t> et.al. Recommendations from the international evidence-based guideline for the assessment and management of polycystic ovary syndrome Clinical Endocrinology. 2018;</a:t>
            </a:r>
            <a:r>
              <a:rPr lang="ru-RU" sz="1050" dirty="0">
                <a:solidFill>
                  <a:schemeClr val="bg1"/>
                </a:solidFill>
              </a:rPr>
              <a:t> </a:t>
            </a:r>
            <a:r>
              <a:rPr lang="en-US" sz="1050" dirty="0">
                <a:solidFill>
                  <a:schemeClr val="bg1"/>
                </a:solidFill>
              </a:rPr>
              <a:t>89:251–268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41A34B9-B404-E4F2-CB93-24DDB1694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1085" y="964190"/>
            <a:ext cx="7543800" cy="631997"/>
          </a:xfrm>
        </p:spPr>
        <p:txBody>
          <a:bodyPr>
            <a:normAutofit/>
          </a:bodyPr>
          <a:lstStyle/>
          <a:p>
            <a:r>
              <a:rPr lang="ru-RU" sz="2700" b="1" dirty="0"/>
              <a:t>МОДИФИКАЦИЯ ОБРАЗА ЖИЗНИ</a:t>
            </a:r>
          </a:p>
        </p:txBody>
      </p:sp>
    </p:spTree>
    <p:extLst>
      <p:ext uri="{BB962C8B-B14F-4D97-AF65-F5344CB8AC3E}">
        <p14:creationId xmlns:p14="http://schemas.microsoft.com/office/powerpoint/2010/main" val="1191278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C3C945-2DA5-D7DD-8BD7-520DDE1D2A70}"/>
              </a:ext>
            </a:extLst>
          </p:cNvPr>
          <p:cNvSpPr txBox="1"/>
          <p:nvPr/>
        </p:nvSpPr>
        <p:spPr>
          <a:xfrm>
            <a:off x="669956" y="2025959"/>
            <a:ext cx="109456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Использование фармакотерапии (в комбинации с изменением образа жизни) у детей и подростков с ожирением рекомендуется с 12 летнего возраста при неэффективности мероприятий, направленных на формирование здорового образа жизни, длительность которых составляла не менее 1 года. </a:t>
            </a:r>
          </a:p>
          <a:p>
            <a:endParaRPr lang="ru-RU" dirty="0"/>
          </a:p>
          <a:p>
            <a:r>
              <a:rPr lang="ru-RU" dirty="0"/>
              <a:t>Препараты, разрешенные для лечения ожирения у детей старше 12 лет в мире и Российской Федерации – это </a:t>
            </a:r>
            <a:r>
              <a:rPr lang="ru-RU" dirty="0" err="1"/>
              <a:t>лираглутид</a:t>
            </a:r>
            <a:r>
              <a:rPr lang="ru-RU" dirty="0"/>
              <a:t> и </a:t>
            </a:r>
            <a:r>
              <a:rPr lang="ru-RU" dirty="0" err="1"/>
              <a:t>орлистат</a:t>
            </a:r>
            <a:r>
              <a:rPr lang="ru-RU" dirty="0"/>
              <a:t>. </a:t>
            </a:r>
          </a:p>
          <a:p>
            <a:r>
              <a:rPr lang="ru-RU" dirty="0"/>
              <a:t>Детям старше 12 лет с ожирением в качестве дополнения к здоровому питанию и физической активности при неэффективности мероприятий, направленных на формирование здорового образа жизни, длительность которых составляла не менее 1 года, может быть рекомендована терапия </a:t>
            </a:r>
            <a:r>
              <a:rPr lang="ru-RU" dirty="0" err="1"/>
              <a:t>лираглутидом</a:t>
            </a:r>
            <a:r>
              <a:rPr lang="ru-RU" dirty="0"/>
              <a:t> 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DA13B7B-8EB8-005B-A2EF-1C364C41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rgbClr val="002060"/>
                </a:solidFill>
              </a:rPr>
              <a:t>Медикаментозная терапия ожирения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797894-0B1A-C549-D6EC-1043D73D0B4E}"/>
              </a:ext>
            </a:extLst>
          </p:cNvPr>
          <p:cNvSpPr txBox="1"/>
          <p:nvPr/>
        </p:nvSpPr>
        <p:spPr>
          <a:xfrm>
            <a:off x="1981200" y="6381328"/>
            <a:ext cx="77768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6C757D"/>
                </a:solidFill>
                <a:latin typeface="-apple-system"/>
              </a:rPr>
              <a:t>Ожирение у детей. Клинические рекомендации РФ 2024 (Россия)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6369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543CE-2672-04A8-39B3-5975A8CBA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МЕТФОРМИН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42E2F5-B763-EE69-4661-4A1F24451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Метформин</a:t>
            </a:r>
            <a:r>
              <a:rPr lang="ru-RU" dirty="0"/>
              <a:t> относится к группе бигуанидов, гипогликемических препаратов для лечения сахарного диабета. </a:t>
            </a:r>
          </a:p>
          <a:p>
            <a:r>
              <a:rPr lang="ru-RU" dirty="0"/>
              <a:t>Применение </a:t>
            </a:r>
            <a:r>
              <a:rPr lang="ru-RU" dirty="0" err="1"/>
              <a:t>метформина</a:t>
            </a:r>
            <a:r>
              <a:rPr lang="ru-RU" dirty="0"/>
              <a:t> в педиатрической практике разрешено в возрастной группе старше 10 лет с установленным диагнозом сахарного диабета 2 типа. Мета-анализы демонстрируют умеренный положительный эффект </a:t>
            </a:r>
            <a:r>
              <a:rPr lang="ru-RU" dirty="0" err="1"/>
              <a:t>метформина</a:t>
            </a:r>
            <a:r>
              <a:rPr lang="ru-RU" dirty="0"/>
              <a:t>, выражающийся преимущественно в стабилизации веса и SDS ИМТ, а также улучшении метаболического профиля, инсулинорезистентности у детей и подростков с ожирением </a:t>
            </a:r>
          </a:p>
          <a:p>
            <a:r>
              <a:rPr lang="ru-RU" dirty="0" err="1"/>
              <a:t>Метформин</a:t>
            </a:r>
            <a:r>
              <a:rPr lang="ru-RU" dirty="0"/>
              <a:t> оказывает благоприятное влияние на течение СПЯ у пациенток с избыточной массой тела и ожирением в краткосрочном периоде (6 месяцев). Также терапия </a:t>
            </a:r>
            <a:r>
              <a:rPr lang="ru-RU" dirty="0" err="1"/>
              <a:t>метформином</a:t>
            </a:r>
            <a:r>
              <a:rPr lang="ru-RU" dirty="0"/>
              <a:t> снижает частоту </a:t>
            </a:r>
            <a:r>
              <a:rPr lang="ru-RU" dirty="0" err="1"/>
              <a:t>ановуляции</a:t>
            </a:r>
            <a:r>
              <a:rPr lang="ru-RU" dirty="0"/>
              <a:t> и уровень тестостерона у пациенток с СПЯ без ожирения. </a:t>
            </a:r>
          </a:p>
          <a:p>
            <a:r>
              <a:rPr lang="ru-RU" dirty="0"/>
              <a:t>Таким образом, терапия </a:t>
            </a:r>
            <a:r>
              <a:rPr lang="ru-RU" dirty="0" err="1"/>
              <a:t>метформином</a:t>
            </a:r>
            <a:r>
              <a:rPr lang="ru-RU" dirty="0"/>
              <a:t> «офф-лейбл» наиболее целесообразна в группе пациенток с </a:t>
            </a:r>
            <a:r>
              <a:rPr lang="ru-RU" dirty="0" err="1"/>
              <a:t>гиперандрогенией</a:t>
            </a:r>
            <a:r>
              <a:rPr lang="ru-RU" dirty="0"/>
              <a:t> и нарушениями менструального цикла, входящих в группу риска развития СПЯ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343E81-D64F-E8C1-516B-5F166A628661}"/>
              </a:ext>
            </a:extLst>
          </p:cNvPr>
          <p:cNvSpPr txBox="1"/>
          <p:nvPr/>
        </p:nvSpPr>
        <p:spPr>
          <a:xfrm>
            <a:off x="1981200" y="6381328"/>
            <a:ext cx="77768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6C757D"/>
                </a:solidFill>
                <a:latin typeface="-apple-system"/>
              </a:rPr>
              <a:t>Ожирение у детей. Клинические рекомендации РФ 2024 (Россия)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083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.huffpost.com/gen/2563146/images/o-BMI-faceboo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8640"/>
            <a:ext cx="6156176" cy="404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524000" y="4221089"/>
            <a:ext cx="5927576" cy="1470025"/>
          </a:xfrm>
        </p:spPr>
        <p:txBody>
          <a:bodyPr>
            <a:normAutofit/>
          </a:bodyPr>
          <a:lstStyle/>
          <a:p>
            <a:pPr algn="ctr"/>
            <a:r>
              <a:rPr lang="ru-RU" altLang="ru-RU" sz="5500" dirty="0"/>
              <a:t>Спасибо за</a:t>
            </a:r>
            <a:br>
              <a:rPr lang="ru-RU" altLang="ru-RU" sz="5500" dirty="0"/>
            </a:br>
            <a:r>
              <a:rPr lang="ru-RU" altLang="ru-RU" sz="5500" dirty="0"/>
              <a:t>внимание</a:t>
            </a:r>
            <a:r>
              <a:rPr lang="en-US" altLang="ru-RU" sz="5500" dirty="0"/>
              <a:t>!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92D78F1-6FBE-B741-F9EC-A47AE8073AD2}"/>
              </a:ext>
            </a:extLst>
          </p:cNvPr>
          <p:cNvSpPr/>
          <p:nvPr/>
        </p:nvSpPr>
        <p:spPr>
          <a:xfrm>
            <a:off x="7176120" y="6003407"/>
            <a:ext cx="2095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7030A0"/>
                </a:solidFill>
              </a:rPr>
              <a:t>г. Ростов-на-Дону</a:t>
            </a:r>
          </a:p>
          <a:p>
            <a:r>
              <a:rPr lang="ru-RU" altLang="ru-RU" b="1" dirty="0">
                <a:solidFill>
                  <a:srgbClr val="7030A0"/>
                </a:solidFill>
              </a:rPr>
              <a:t>           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FC1819-82E4-555C-5E57-E93ECA4DB967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43620" y="476673"/>
            <a:ext cx="11280618" cy="567965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ru-RU" b="1" i="0" dirty="0">
                <a:solidFill>
                  <a:srgbClr val="FF0000"/>
                </a:solidFill>
                <a:effectLst/>
                <a:latin typeface="PT Serif" panose="020A0603040505020204" pitchFamily="18" charset="-52"/>
              </a:rPr>
              <a:t>Ожирение</a:t>
            </a:r>
            <a:r>
              <a:rPr lang="ru-RU" b="0" i="0" dirty="0">
                <a:solidFill>
                  <a:srgbClr val="222222"/>
                </a:solidFill>
                <a:effectLst/>
                <a:latin typeface="PT Serif" panose="020A0603040505020204" pitchFamily="18" charset="-52"/>
              </a:rPr>
              <a:t> – </a:t>
            </a:r>
            <a:r>
              <a:rPr lang="ru-RU" dirty="0"/>
              <a:t>это гетерогенная группа наследственных и приобретенных заболеваний, связанных с избыточным накоплением жировой ткани в организме</a:t>
            </a:r>
          </a:p>
          <a:p>
            <a:pPr>
              <a:lnSpc>
                <a:spcPct val="120000"/>
              </a:lnSpc>
            </a:pPr>
            <a:r>
              <a:rPr lang="ru-RU" dirty="0"/>
              <a:t>Наиболее масштабное исследование по изучению генетического влияния на величину ИМТ (</a:t>
            </a:r>
            <a:r>
              <a:rPr lang="ru-RU" dirty="0" err="1"/>
              <a:t>Genetic</a:t>
            </a:r>
            <a:r>
              <a:rPr lang="ru-RU" dirty="0"/>
              <a:t> </a:t>
            </a:r>
            <a:r>
              <a:rPr lang="ru-RU" dirty="0" err="1"/>
              <a:t>Investigation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Anthropometric</a:t>
            </a:r>
            <a:r>
              <a:rPr lang="ru-RU" dirty="0"/>
              <a:t> </a:t>
            </a:r>
            <a:r>
              <a:rPr lang="ru-RU" dirty="0" err="1"/>
              <a:t>TraitsGIANT</a:t>
            </a:r>
            <a:r>
              <a:rPr lang="ru-RU" dirty="0"/>
              <a:t>), основанное на геномном анализе ассоциаций, выявило 97 хромосомных участков, связанных с развитием ожирения. Суммарно аллели данных сегментов хромосом объясняют от 2,5 до 20% общей вариабельности ИМТ. </a:t>
            </a:r>
          </a:p>
          <a:p>
            <a:pPr>
              <a:lnSpc>
                <a:spcPct val="120000"/>
              </a:lnSpc>
            </a:pPr>
            <a:r>
              <a:rPr lang="ru-RU" dirty="0"/>
              <a:t>Сравнительный анализ результатов исследования отдельно для детей и взрослых показал обширное перекрытие аллелей риска для избыточной массы тела и ожирения во всех группах, так что </a:t>
            </a:r>
            <a:r>
              <a:rPr lang="ru-RU" b="1" dirty="0">
                <a:solidFill>
                  <a:srgbClr val="FF0000"/>
                </a:solidFill>
              </a:rPr>
              <a:t>на сегодняшний день нет молекулярно-генетического объяснения раннего и позднего дебюта ожирения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251801-73F0-591C-41D7-D5DC0BACE7DA}"/>
              </a:ext>
            </a:extLst>
          </p:cNvPr>
          <p:cNvSpPr txBox="1"/>
          <p:nvPr/>
        </p:nvSpPr>
        <p:spPr>
          <a:xfrm>
            <a:off x="1981200" y="6381328"/>
            <a:ext cx="77768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6C757D"/>
                </a:solidFill>
                <a:latin typeface="-apple-system"/>
              </a:rPr>
              <a:t>Ожирение у детей. Клинические рекомендации РФ 2024 (Россия)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15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10341F-AD8A-D91C-64F0-DF832512E3E2}"/>
              </a:ext>
            </a:extLst>
          </p:cNvPr>
          <p:cNvSpPr txBox="1"/>
          <p:nvPr/>
        </p:nvSpPr>
        <p:spPr>
          <a:xfrm>
            <a:off x="1947731" y="1556792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Несбалансированное питание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Дефицит физической активности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Отсутствие режима питания и отдыха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Эмоциональные нагрузки, 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Влияние образования и семейных традиций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Изменения микробиоценоза кишечника, 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Социальные влияния (агрессивная реклама нездорового питания). 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B33C72-B653-F4EC-0FFA-7F5572C87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ФАКТОРЫ РИСКА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C1721-CA7A-4E0A-ADF9-C631797CDD6B}"/>
              </a:ext>
            </a:extLst>
          </p:cNvPr>
          <p:cNvSpPr txBox="1"/>
          <p:nvPr/>
        </p:nvSpPr>
        <p:spPr>
          <a:xfrm>
            <a:off x="1947732" y="4001910"/>
            <a:ext cx="832473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Таким образом, несмотря на то, что конституционально-экзогенное ожирение является заболеванием с наследственной предрасположенностью, вероятность его развития и степень проявления во многом зависят от образа жизни и характера питания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7FB3E4-65E5-0541-0B2F-754A9703A14C}"/>
              </a:ext>
            </a:extLst>
          </p:cNvPr>
          <p:cNvSpPr txBox="1"/>
          <p:nvPr/>
        </p:nvSpPr>
        <p:spPr>
          <a:xfrm>
            <a:off x="1981200" y="6381328"/>
            <a:ext cx="77768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6C757D"/>
                </a:solidFill>
                <a:latin typeface="-apple-system"/>
              </a:rPr>
              <a:t>Ожирение у детей. Клинические рекомендации РФ 2024 (Россия)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061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8175A-5A45-51E6-E05F-FE7B0076D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КЛАССИФИКАЦИЯ ПО МКБ-Х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353D28-E28E-7E5D-9407-C8E6E263DF46}"/>
              </a:ext>
            </a:extLst>
          </p:cNvPr>
          <p:cNvSpPr txBox="1"/>
          <p:nvPr/>
        </p:nvSpPr>
        <p:spPr>
          <a:xfrm>
            <a:off x="2783632" y="4941169"/>
            <a:ext cx="55446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SDS </a:t>
            </a:r>
            <a:r>
              <a:rPr lang="ru-RU" dirty="0">
                <a:solidFill>
                  <a:srgbClr val="002060"/>
                </a:solidFill>
              </a:rPr>
              <a:t>ИМТ 2.0 – 2.5  </a:t>
            </a:r>
            <a:r>
              <a:rPr lang="sv-SE" dirty="0">
                <a:solidFill>
                  <a:srgbClr val="002060"/>
                </a:solidFill>
              </a:rPr>
              <a:t>I </a:t>
            </a:r>
            <a:r>
              <a:rPr lang="ru-RU" dirty="0">
                <a:solidFill>
                  <a:srgbClr val="002060"/>
                </a:solidFill>
              </a:rPr>
              <a:t>степень  </a:t>
            </a:r>
          </a:p>
          <a:p>
            <a:r>
              <a:rPr lang="sv-SE" dirty="0">
                <a:solidFill>
                  <a:srgbClr val="002060"/>
                </a:solidFill>
              </a:rPr>
              <a:t>SDS </a:t>
            </a:r>
            <a:r>
              <a:rPr lang="ru-RU" dirty="0">
                <a:solidFill>
                  <a:srgbClr val="002060"/>
                </a:solidFill>
              </a:rPr>
              <a:t>ИМТ 2.6 – 3.0  </a:t>
            </a:r>
            <a:r>
              <a:rPr lang="sv-SE" dirty="0">
                <a:solidFill>
                  <a:srgbClr val="002060"/>
                </a:solidFill>
              </a:rPr>
              <a:t>II </a:t>
            </a:r>
            <a:r>
              <a:rPr lang="ru-RU" dirty="0">
                <a:solidFill>
                  <a:srgbClr val="002060"/>
                </a:solidFill>
              </a:rPr>
              <a:t>степень </a:t>
            </a:r>
          </a:p>
          <a:p>
            <a:r>
              <a:rPr lang="sv-SE" dirty="0">
                <a:solidFill>
                  <a:srgbClr val="002060"/>
                </a:solidFill>
              </a:rPr>
              <a:t>SDS </a:t>
            </a:r>
            <a:r>
              <a:rPr lang="ru-RU" dirty="0">
                <a:solidFill>
                  <a:srgbClr val="002060"/>
                </a:solidFill>
              </a:rPr>
              <a:t>ИМТ 3.1 – 3.9  </a:t>
            </a:r>
            <a:r>
              <a:rPr lang="sv-SE" dirty="0">
                <a:solidFill>
                  <a:srgbClr val="002060"/>
                </a:solidFill>
              </a:rPr>
              <a:t>III </a:t>
            </a:r>
            <a:r>
              <a:rPr lang="ru-RU" dirty="0">
                <a:solidFill>
                  <a:srgbClr val="002060"/>
                </a:solidFill>
              </a:rPr>
              <a:t>степень  </a:t>
            </a:r>
          </a:p>
          <a:p>
            <a:r>
              <a:rPr lang="sv-SE" dirty="0">
                <a:solidFill>
                  <a:srgbClr val="002060"/>
                </a:solidFill>
              </a:rPr>
              <a:t>SDS </a:t>
            </a:r>
            <a:r>
              <a:rPr lang="ru-RU" dirty="0">
                <a:solidFill>
                  <a:srgbClr val="002060"/>
                </a:solidFill>
              </a:rPr>
              <a:t>ИМТ ≥ 4.0  </a:t>
            </a:r>
            <a:r>
              <a:rPr lang="ru-RU" dirty="0" err="1">
                <a:solidFill>
                  <a:srgbClr val="002060"/>
                </a:solidFill>
              </a:rPr>
              <a:t>морбидное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360023-4A5A-1080-271C-1C9FE27981D2}"/>
              </a:ext>
            </a:extLst>
          </p:cNvPr>
          <p:cNvSpPr txBox="1"/>
          <p:nvPr/>
        </p:nvSpPr>
        <p:spPr>
          <a:xfrm>
            <a:off x="905347" y="1643331"/>
            <a:ext cx="10302843" cy="2056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dirty="0"/>
              <a:t>E66.0 Ожирение, обусловленное избыточным поступлением энергетических ресурсов </a:t>
            </a:r>
          </a:p>
          <a:p>
            <a:pPr>
              <a:lnSpc>
                <a:spcPct val="120000"/>
              </a:lnSpc>
            </a:pPr>
            <a:r>
              <a:rPr lang="ru-RU" dirty="0"/>
              <a:t>E66.1 Ожирение, вызванное приемом лекарственных средств </a:t>
            </a:r>
          </a:p>
          <a:p>
            <a:pPr>
              <a:lnSpc>
                <a:spcPct val="120000"/>
              </a:lnSpc>
            </a:pPr>
            <a:r>
              <a:rPr lang="ru-RU" dirty="0"/>
              <a:t>E66.2 Крайняя степень ожирения, сопровождающаяся альвеолярной </a:t>
            </a:r>
            <a:r>
              <a:rPr lang="ru-RU" dirty="0" err="1"/>
              <a:t>гиповентиляцией</a:t>
            </a:r>
            <a:r>
              <a:rPr lang="ru-RU" dirty="0"/>
              <a:t> </a:t>
            </a:r>
          </a:p>
          <a:p>
            <a:pPr>
              <a:lnSpc>
                <a:spcPct val="120000"/>
              </a:lnSpc>
            </a:pPr>
            <a:r>
              <a:rPr lang="ru-RU" dirty="0"/>
              <a:t>E66.8 Другие формы ожирения </a:t>
            </a:r>
          </a:p>
          <a:p>
            <a:pPr>
              <a:lnSpc>
                <a:spcPct val="120000"/>
              </a:lnSpc>
            </a:pPr>
            <a:r>
              <a:rPr lang="ru-RU" dirty="0"/>
              <a:t>E66.9 Ожирение неуточненное </a:t>
            </a:r>
          </a:p>
          <a:p>
            <a:pPr>
              <a:lnSpc>
                <a:spcPct val="120000"/>
              </a:lnSpc>
            </a:pPr>
            <a:r>
              <a:rPr lang="ru-RU" dirty="0"/>
              <a:t>E67.8 Другие уточненные формы избыточности питания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F63E05-FC93-1BDB-95D8-6179D1AB7DAB}"/>
              </a:ext>
            </a:extLst>
          </p:cNvPr>
          <p:cNvSpPr txBox="1"/>
          <p:nvPr/>
        </p:nvSpPr>
        <p:spPr>
          <a:xfrm>
            <a:off x="2567608" y="422108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КЛАССИФИКАЦИЯ ПО СТЕПЕНИ ОЖИРЕНИЯ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57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2"/>
          <p:cNvSpPr txBox="1">
            <a:spLocks noChangeArrowheads="1"/>
          </p:cNvSpPr>
          <p:nvPr/>
        </p:nvSpPr>
        <p:spPr>
          <a:xfrm>
            <a:off x="1783525" y="433134"/>
            <a:ext cx="8229600" cy="1156057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endParaRPr lang="en-US" altLang="ru-RU" sz="2400" kern="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547208" y="4307594"/>
            <a:ext cx="8365216" cy="1929718"/>
            <a:chOff x="754163" y="4307594"/>
            <a:chExt cx="5428649" cy="1596287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968725" y="4649940"/>
              <a:ext cx="5214087" cy="1253941"/>
            </a:xfrm>
            <a:prstGeom prst="roundRect">
              <a:avLst/>
            </a:prstGeom>
            <a:solidFill>
              <a:schemeClr val="bg1">
                <a:lumMod val="85000"/>
                <a:alpha val="7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267106" y="4767329"/>
              <a:ext cx="4806512" cy="2800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ru-RU" sz="1600" i="1" dirty="0">
                <a:solidFill>
                  <a:srgbClr val="002060"/>
                </a:solidFill>
              </a:endParaRPr>
            </a:p>
          </p:txBody>
        </p:sp>
        <p:pic>
          <p:nvPicPr>
            <p:cNvPr id="19" name="Рисунок 18" descr="all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4163" y="4307594"/>
              <a:ext cx="730862" cy="74666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3" name="Группа 12"/>
          <p:cNvGrpSpPr/>
          <p:nvPr/>
        </p:nvGrpSpPr>
        <p:grpSpPr>
          <a:xfrm>
            <a:off x="1487488" y="1011162"/>
            <a:ext cx="6840760" cy="1532394"/>
            <a:chOff x="2118337" y="1011162"/>
            <a:chExt cx="3389767" cy="1532394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2483768" y="1484783"/>
              <a:ext cx="3024336" cy="1058773"/>
            </a:xfrm>
            <a:prstGeom prst="roundRect">
              <a:avLst/>
            </a:prstGeom>
            <a:solidFill>
              <a:schemeClr val="bg1">
                <a:lumMod val="85000"/>
                <a:alpha val="7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6" name="Рисунок 25" descr="all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18337" y="1011162"/>
              <a:ext cx="730862" cy="74666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026" name="Picture 2" descr="http://www.businessmir.ch/wp212/wp-content/uploads/02/%D0%92%D0%9E%D0%97%20%D0%B2%20%D0%96%D0%B5%D0%BD%D0%B5%D0%B2%D0%B5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265" y="1726234"/>
            <a:ext cx="1111531" cy="763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Группа 8"/>
          <p:cNvGrpSpPr/>
          <p:nvPr/>
        </p:nvGrpSpPr>
        <p:grpSpPr>
          <a:xfrm>
            <a:off x="1547208" y="2475812"/>
            <a:ext cx="8725256" cy="1769377"/>
            <a:chOff x="23208" y="2475811"/>
            <a:chExt cx="5095209" cy="2248160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244537" y="2801840"/>
              <a:ext cx="4873880" cy="1922131"/>
            </a:xfrm>
            <a:prstGeom prst="roundRect">
              <a:avLst/>
            </a:prstGeom>
            <a:solidFill>
              <a:schemeClr val="bg1">
                <a:lumMod val="85000"/>
                <a:alpha val="79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7" name="Рисунок 26" descr="all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208" y="2475811"/>
              <a:ext cx="730862" cy="74666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26089" y="681130"/>
            <a:ext cx="8229600" cy="562074"/>
          </a:xfrm>
        </p:spPr>
        <p:txBody>
          <a:bodyPr>
            <a:normAutofit fontScale="90000"/>
          </a:bodyPr>
          <a:lstStyle/>
          <a:p>
            <a:br>
              <a:rPr lang="ru-RU" altLang="ru-RU" sz="3200" dirty="0"/>
            </a:br>
            <a:br>
              <a:rPr lang="ru-RU" altLang="ru-RU" sz="3200" dirty="0"/>
            </a:br>
            <a:r>
              <a:rPr lang="ru-RU" dirty="0">
                <a:solidFill>
                  <a:srgbClr val="002060"/>
                </a:solidFill>
              </a:rPr>
              <a:t>Ключевые моменты</a:t>
            </a:r>
            <a:br>
              <a:rPr lang="en-US" altLang="ru-RU" kern="0" dirty="0"/>
            </a:b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063551" y="4863359"/>
            <a:ext cx="76806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Основной особенностью состояния здоровья современных подростков является рост заболеваемости по всем основным классам болезней, увеличение доли хронической патологии, подростковой инвалидности и смертности.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37622" y="1721782"/>
            <a:ext cx="57746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kern="150" dirty="0">
                <a:solidFill>
                  <a:srgbClr val="002060"/>
                </a:solidFill>
                <a:latin typeface="Times New Roman"/>
                <a:ea typeface="Calibri"/>
              </a:rPr>
              <a:t>Частота нарушений менструального цикла у пациенток с избыточной массой тела достигает 70%. 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19536" y="3031435"/>
            <a:ext cx="82089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ВОЗ, более 30 миллионов детей и подростков имеют избыточную массу тела и более 15 миллионов - страдают ожирением. </a:t>
            </a:r>
            <a:r>
              <a:rPr lang="ru-RU" sz="1600" dirty="0">
                <a:solidFill>
                  <a:srgbClr val="002060"/>
                </a:solidFill>
              </a:rPr>
              <a:t>Избыточная масса тела и ожирение ― это наиболее распространенные эндокринные нарушения у детей и подростков, частота которого среди детей школьного возраста в настоящее время достигает 25— 30%. 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91733" y="6259466"/>
            <a:ext cx="83054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*</a:t>
            </a:r>
            <a:r>
              <a:rPr lang="ru-RU" sz="1200" i="1" dirty="0">
                <a:solidFill>
                  <a:srgbClr val="002060"/>
                </a:solidFill>
              </a:rPr>
              <a:t>Никитина </a:t>
            </a:r>
            <a:r>
              <a:rPr lang="ru-RU" sz="1200" i="1" dirty="0" err="1">
                <a:solidFill>
                  <a:srgbClr val="002060"/>
                </a:solidFill>
              </a:rPr>
              <a:t>И.Л.Ожирение</a:t>
            </a:r>
            <a:r>
              <a:rPr lang="ru-RU" sz="1200" i="1" dirty="0">
                <a:solidFill>
                  <a:srgbClr val="002060"/>
                </a:solidFill>
              </a:rPr>
              <a:t> у детей и подростков: проблема, пути решения. Обзор Российских и международных рекомендаций. </a:t>
            </a:r>
            <a:r>
              <a:rPr lang="ru-RU" sz="1200" i="1" dirty="0">
                <a:solidFill>
                  <a:srgbClr val="002060"/>
                </a:solidFill>
                <a:hlinkClick r:id="rId4"/>
              </a:rPr>
              <a:t>–</a:t>
            </a:r>
            <a:r>
              <a:rPr lang="ru-RU" sz="1200" i="1" dirty="0">
                <a:solidFill>
                  <a:srgbClr val="002060"/>
                </a:solidFill>
              </a:rPr>
              <a:t> лечащий врач. </a:t>
            </a:r>
            <a:r>
              <a:rPr lang="ru-RU" sz="1200" i="1" dirty="0">
                <a:solidFill>
                  <a:srgbClr val="002060"/>
                </a:solidFill>
                <a:hlinkClick r:id="rId4"/>
              </a:rPr>
              <a:t>–</a:t>
            </a:r>
            <a:r>
              <a:rPr lang="ru-RU" sz="1200" i="1" dirty="0">
                <a:solidFill>
                  <a:srgbClr val="002060"/>
                </a:solidFill>
              </a:rPr>
              <a:t> 2018. № 1. с. </a:t>
            </a:r>
            <a:r>
              <a:rPr lang="ru-RU" sz="1200" dirty="0">
                <a:solidFill>
                  <a:srgbClr val="002060"/>
                </a:solidFill>
              </a:rPr>
              <a:t>31.</a:t>
            </a:r>
          </a:p>
        </p:txBody>
      </p:sp>
    </p:spTree>
    <p:extLst>
      <p:ext uri="{BB962C8B-B14F-4D97-AF65-F5344CB8AC3E}">
        <p14:creationId xmlns:p14="http://schemas.microsoft.com/office/powerpoint/2010/main" val="341554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Ключевые моменты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26831" y="1566910"/>
            <a:ext cx="82153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/>
              <a:t> 	</a:t>
            </a:r>
            <a:r>
              <a:rPr lang="ru-RU" sz="2400" dirty="0">
                <a:solidFill>
                  <a:srgbClr val="002060"/>
                </a:solidFill>
              </a:rPr>
              <a:t>Гипоталамические нарушения могут быть причиной как первичной, так и вторичной </a:t>
            </a:r>
            <a:r>
              <a:rPr lang="ru-RU" sz="2400" dirty="0" err="1">
                <a:solidFill>
                  <a:srgbClr val="002060"/>
                </a:solidFill>
              </a:rPr>
              <a:t>олигоменореи</a:t>
            </a:r>
            <a:r>
              <a:rPr lang="ru-RU" sz="2400" dirty="0">
                <a:solidFill>
                  <a:srgbClr val="002060"/>
                </a:solidFill>
              </a:rPr>
              <a:t> и аменореи.</a:t>
            </a:r>
          </a:p>
          <a:p>
            <a:pPr>
              <a:buFont typeface="Arial" pitchFamily="34" charset="0"/>
              <a:buChar char="•"/>
            </a:pPr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	</a:t>
            </a:r>
            <a:r>
              <a:rPr lang="ru-RU" sz="2400" b="1" dirty="0">
                <a:solidFill>
                  <a:srgbClr val="FF0000"/>
                </a:solidFill>
              </a:rPr>
              <a:t>Аномальная масса тела – ожирение </a:t>
            </a:r>
            <a:r>
              <a:rPr lang="ru-RU" sz="2400" dirty="0">
                <a:solidFill>
                  <a:srgbClr val="002060"/>
                </a:solidFill>
              </a:rPr>
              <a:t>и дефицит питания, стресс, чрезмерные физические нагрузки  – наиболее частые причины функциональной гипоталамической аменореи (и </a:t>
            </a:r>
            <a:r>
              <a:rPr lang="ru-RU" sz="2400" dirty="0" err="1">
                <a:solidFill>
                  <a:srgbClr val="002060"/>
                </a:solidFill>
              </a:rPr>
              <a:t>олигоменореи</a:t>
            </a:r>
            <a:r>
              <a:rPr lang="en-US" sz="2400" dirty="0">
                <a:solidFill>
                  <a:srgbClr val="002060"/>
                </a:solidFill>
              </a:rPr>
              <a:t>)</a:t>
            </a:r>
            <a:r>
              <a:rPr lang="ru-RU" sz="2400" dirty="0">
                <a:solidFill>
                  <a:srgbClr val="002060"/>
                </a:solidFill>
              </a:rPr>
              <a:t> у подростков и молодых женщин. 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	 Вторичная аменорея и олигоменорея – диагнозы «исключения», лечебная тактика в каждом случае должна быть индивидуальной</a:t>
            </a:r>
          </a:p>
          <a:p>
            <a:r>
              <a:rPr lang="ru-RU" sz="2400" dirty="0"/>
              <a:t> 	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63751" y="1484783"/>
            <a:ext cx="10533737" cy="50427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1991544" y="1412777"/>
            <a:ext cx="1000132" cy="879333"/>
            <a:chOff x="728" y="2235"/>
            <a:chExt cx="778" cy="709"/>
          </a:xfrm>
        </p:grpSpPr>
        <p:sp>
          <p:nvSpPr>
            <p:cNvPr id="6" name="Oval 10"/>
            <p:cNvSpPr>
              <a:spLocks noChangeArrowheads="1"/>
            </p:cNvSpPr>
            <p:nvPr/>
          </p:nvSpPr>
          <p:spPr bwMode="gray">
            <a:xfrm>
              <a:off x="728" y="2235"/>
              <a:ext cx="716" cy="709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31765"/>
                    <a:invGamma/>
                  </a:schemeClr>
                </a:gs>
              </a:gsLst>
              <a:lin ang="5400000" scaled="1"/>
            </a:gradFill>
            <a:ln w="38100" algn="ctr">
              <a:solidFill>
                <a:srgbClr val="F8F8F8">
                  <a:alpha val="8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7" name="Picture 11" descr="cir_lighteffect0"/>
            <p:cNvPicPr>
              <a:picLocks noChangeAspect="1" noChangeArrowheads="1"/>
            </p:cNvPicPr>
            <p:nvPr/>
          </p:nvPicPr>
          <p:blipFill>
            <a:blip r:embed="rId3" cstate="print">
              <a:lum bright="18000" contrast="-12000"/>
            </a:blip>
            <a:srcRect/>
            <a:stretch>
              <a:fillRect/>
            </a:stretch>
          </p:blipFill>
          <p:spPr bwMode="gray">
            <a:xfrm>
              <a:off x="755" y="2281"/>
              <a:ext cx="751" cy="644"/>
            </a:xfrm>
            <a:prstGeom prst="rect">
              <a:avLst/>
            </a:prstGeom>
            <a:noFill/>
          </p:spPr>
        </p:pic>
      </p:grpSp>
      <p:grpSp>
        <p:nvGrpSpPr>
          <p:cNvPr id="8" name="Group 13"/>
          <p:cNvGrpSpPr>
            <a:grpSpLocks/>
          </p:cNvGrpSpPr>
          <p:nvPr/>
        </p:nvGrpSpPr>
        <p:grpSpPr bwMode="auto">
          <a:xfrm>
            <a:off x="1944511" y="2654929"/>
            <a:ext cx="1071570" cy="888588"/>
            <a:chOff x="728" y="2235"/>
            <a:chExt cx="751" cy="709"/>
          </a:xfrm>
        </p:grpSpPr>
        <p:sp>
          <p:nvSpPr>
            <p:cNvPr id="9" name="Oval 14"/>
            <p:cNvSpPr>
              <a:spLocks noChangeArrowheads="1"/>
            </p:cNvSpPr>
            <p:nvPr/>
          </p:nvSpPr>
          <p:spPr bwMode="gray">
            <a:xfrm>
              <a:off x="728" y="2235"/>
              <a:ext cx="716" cy="709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31765"/>
                    <a:invGamma/>
                  </a:schemeClr>
                </a:gs>
              </a:gsLst>
              <a:lin ang="5400000" scaled="1"/>
            </a:gradFill>
            <a:ln w="38100" algn="ctr">
              <a:solidFill>
                <a:srgbClr val="F8F8F8">
                  <a:alpha val="8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0" name="Picture 15" descr="cir_lighteffect0"/>
            <p:cNvPicPr>
              <a:picLocks noChangeAspect="1" noChangeArrowheads="1"/>
            </p:cNvPicPr>
            <p:nvPr/>
          </p:nvPicPr>
          <p:blipFill>
            <a:blip r:embed="rId3" cstate="print">
              <a:lum bright="18000" contrast="-12000"/>
            </a:blip>
            <a:srcRect/>
            <a:stretch>
              <a:fillRect/>
            </a:stretch>
          </p:blipFill>
          <p:spPr bwMode="gray">
            <a:xfrm>
              <a:off x="728" y="2286"/>
              <a:ext cx="751" cy="644"/>
            </a:xfrm>
            <a:prstGeom prst="rect">
              <a:avLst/>
            </a:prstGeom>
            <a:noFill/>
          </p:spPr>
        </p:pic>
      </p:grpSp>
      <p:sp>
        <p:nvSpPr>
          <p:cNvPr id="11" name="Oval 14"/>
          <p:cNvSpPr>
            <a:spLocks noChangeArrowheads="1"/>
          </p:cNvSpPr>
          <p:nvPr/>
        </p:nvSpPr>
        <p:spPr bwMode="gray">
          <a:xfrm>
            <a:off x="1931394" y="4980919"/>
            <a:ext cx="921403" cy="792088"/>
          </a:xfrm>
          <a:prstGeom prst="ellipse">
            <a:avLst/>
          </a:prstGeom>
          <a:solidFill>
            <a:srgbClr val="FF9900"/>
          </a:solidFill>
          <a:ln w="38100" algn="ctr">
            <a:solidFill>
              <a:srgbClr val="F8F8F8">
                <a:alpha val="8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ru-RU" b="1" dirty="0">
                <a:solidFill>
                  <a:schemeClr val="bg1"/>
                </a:solidFill>
              </a:rPr>
              <a:t>   3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309786" y="1643050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307632" y="2753885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15160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611887" y="929548"/>
            <a:ext cx="6858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Типы нарушения пищевого поведения:</a:t>
            </a:r>
          </a:p>
          <a:p>
            <a:pPr algn="ctr"/>
            <a:endParaRPr lang="ru-RU" sz="2800" b="1" dirty="0">
              <a:solidFill>
                <a:srgbClr val="002060"/>
              </a:solidFill>
            </a:endParaRPr>
          </a:p>
        </p:txBody>
      </p: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1222218" y="3396534"/>
            <a:ext cx="9949758" cy="731774"/>
            <a:chOff x="1104" y="1036"/>
            <a:chExt cx="6851" cy="1264"/>
          </a:xfrm>
        </p:grpSpPr>
        <p:sp>
          <p:nvSpPr>
            <p:cNvPr id="9" name="AutoShape 32"/>
            <p:cNvSpPr>
              <a:spLocks noChangeArrowheads="1"/>
            </p:cNvSpPr>
            <p:nvPr/>
          </p:nvSpPr>
          <p:spPr bwMode="gray">
            <a:xfrm>
              <a:off x="1104" y="1036"/>
              <a:ext cx="6851" cy="1264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200">
                <a:latin typeface="Arial" pitchFamily="34" charset="0"/>
              </a:endParaRPr>
            </a:p>
          </p:txBody>
        </p:sp>
        <p:sp>
          <p:nvSpPr>
            <p:cNvPr id="10" name="AutoShape 33"/>
            <p:cNvSpPr>
              <a:spLocks noChangeArrowheads="1"/>
            </p:cNvSpPr>
            <p:nvPr/>
          </p:nvSpPr>
          <p:spPr bwMode="gray">
            <a:xfrm>
              <a:off x="1203" y="1316"/>
              <a:ext cx="675" cy="629"/>
            </a:xfrm>
            <a:prstGeom prst="roundRect">
              <a:avLst>
                <a:gd name="adj" fmla="val 11921"/>
              </a:avLst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200">
                <a:latin typeface="Arial" pitchFamily="34" charset="0"/>
              </a:endParaRPr>
            </a:p>
          </p:txBody>
        </p:sp>
        <p:sp>
          <p:nvSpPr>
            <p:cNvPr id="12" name="Text Box 35"/>
            <p:cNvSpPr txBox="1">
              <a:spLocks noChangeArrowheads="1"/>
            </p:cNvSpPr>
            <p:nvPr/>
          </p:nvSpPr>
          <p:spPr bwMode="gray">
            <a:xfrm>
              <a:off x="1374" y="1311"/>
              <a:ext cx="335" cy="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0" hangingPunct="0">
                <a:defRPr/>
              </a:pPr>
              <a:r>
                <a:rPr lang="ru-RU" altLang="ru-RU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  <a:endParaRPr lang="en-US" altLang="ru-RU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" name="Text Box 36"/>
            <p:cNvSpPr txBox="1">
              <a:spLocks noChangeArrowheads="1"/>
            </p:cNvSpPr>
            <p:nvPr/>
          </p:nvSpPr>
          <p:spPr bwMode="gray">
            <a:xfrm>
              <a:off x="1981" y="1458"/>
              <a:ext cx="2576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0" hangingPunct="0">
                <a:spcBef>
                  <a:spcPct val="0"/>
                </a:spcBef>
                <a:buFontTx/>
                <a:buNone/>
              </a:pPr>
              <a:r>
                <a:rPr lang="ru-RU" altLang="ru-RU" sz="1500" b="1" dirty="0" err="1">
                  <a:solidFill>
                    <a:srgbClr val="002060"/>
                  </a:solidFill>
                  <a:latin typeface="Arial" pitchFamily="34" charset="0"/>
                </a:rPr>
                <a:t>экстернальное</a:t>
              </a:r>
              <a:endParaRPr lang="ru-RU" altLang="ru-RU" sz="1500" b="1" dirty="0">
                <a:solidFill>
                  <a:srgbClr val="002060"/>
                </a:solidFill>
                <a:latin typeface="Arial" pitchFamily="34" charset="0"/>
              </a:endParaRPr>
            </a:p>
          </p:txBody>
        </p:sp>
      </p:grpSp>
      <p:grpSp>
        <p:nvGrpSpPr>
          <p:cNvPr id="21" name="Group 50"/>
          <p:cNvGrpSpPr>
            <a:grpSpLocks/>
          </p:cNvGrpSpPr>
          <p:nvPr/>
        </p:nvGrpSpPr>
        <p:grpSpPr bwMode="auto">
          <a:xfrm>
            <a:off x="1222218" y="4475192"/>
            <a:ext cx="9886384" cy="657710"/>
            <a:chOff x="1104" y="3029"/>
            <a:chExt cx="6834" cy="823"/>
          </a:xfrm>
        </p:grpSpPr>
        <p:sp>
          <p:nvSpPr>
            <p:cNvPr id="22" name="AutoShape 42"/>
            <p:cNvSpPr>
              <a:spLocks noChangeArrowheads="1"/>
            </p:cNvSpPr>
            <p:nvPr/>
          </p:nvSpPr>
          <p:spPr bwMode="gray">
            <a:xfrm>
              <a:off x="1104" y="3029"/>
              <a:ext cx="683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200">
                <a:latin typeface="Arial" pitchFamily="34" charset="0"/>
              </a:endParaRPr>
            </a:p>
          </p:txBody>
        </p:sp>
        <p:sp>
          <p:nvSpPr>
            <p:cNvPr id="23" name="AutoShape 43"/>
            <p:cNvSpPr>
              <a:spLocks noChangeArrowheads="1"/>
            </p:cNvSpPr>
            <p:nvPr/>
          </p:nvSpPr>
          <p:spPr bwMode="gray">
            <a:xfrm>
              <a:off x="1201" y="3189"/>
              <a:ext cx="675" cy="466"/>
            </a:xfrm>
            <a:prstGeom prst="roundRect">
              <a:avLst>
                <a:gd name="adj" fmla="val 11921"/>
              </a:avLst>
            </a:prstGeom>
            <a:solidFill>
              <a:srgbClr val="00B050"/>
            </a:solidFill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200">
                <a:latin typeface="Arial" pitchFamily="34" charset="0"/>
              </a:endParaRPr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gray">
            <a:xfrm>
              <a:off x="1383" y="3195"/>
              <a:ext cx="335" cy="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0" hangingPunct="0">
                <a:defRPr/>
              </a:pPr>
              <a:r>
                <a:rPr lang="en-US" altLang="ru-RU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gray">
            <a:xfrm>
              <a:off x="1628" y="3224"/>
              <a:ext cx="267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ru-RU" altLang="ru-RU" sz="1500" b="1" dirty="0">
                  <a:solidFill>
                    <a:srgbClr val="002060"/>
                  </a:solidFill>
                  <a:latin typeface="Arial" pitchFamily="34" charset="0"/>
                </a:rPr>
                <a:t>ограничительное</a:t>
              </a:r>
            </a:p>
          </p:txBody>
        </p:sp>
      </p:grpSp>
      <p:grpSp>
        <p:nvGrpSpPr>
          <p:cNvPr id="27" name="Group 50"/>
          <p:cNvGrpSpPr>
            <a:grpSpLocks/>
          </p:cNvGrpSpPr>
          <p:nvPr/>
        </p:nvGrpSpPr>
        <p:grpSpPr bwMode="auto">
          <a:xfrm>
            <a:off x="1222218" y="5406335"/>
            <a:ext cx="6681456" cy="422318"/>
            <a:chOff x="1104" y="3029"/>
            <a:chExt cx="2568" cy="823"/>
          </a:xfrm>
        </p:grpSpPr>
        <p:sp>
          <p:nvSpPr>
            <p:cNvPr id="28" name="AutoShape 42"/>
            <p:cNvSpPr>
              <a:spLocks noChangeArrowheads="1"/>
            </p:cNvSpPr>
            <p:nvPr/>
          </p:nvSpPr>
          <p:spPr bwMode="gray">
            <a:xfrm>
              <a:off x="1104" y="3029"/>
              <a:ext cx="2443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200">
                <a:latin typeface="Arial" pitchFamily="34" charset="0"/>
              </a:endParaRPr>
            </a:p>
          </p:txBody>
        </p:sp>
        <p:sp>
          <p:nvSpPr>
            <p:cNvPr id="29" name="AutoShape 43"/>
            <p:cNvSpPr>
              <a:spLocks noChangeArrowheads="1"/>
            </p:cNvSpPr>
            <p:nvPr/>
          </p:nvSpPr>
          <p:spPr bwMode="gray">
            <a:xfrm>
              <a:off x="1181" y="3105"/>
              <a:ext cx="700" cy="673"/>
            </a:xfrm>
            <a:prstGeom prst="roundRect">
              <a:avLst>
                <a:gd name="adj" fmla="val 11921"/>
              </a:avLst>
            </a:prstGeom>
            <a:solidFill>
              <a:srgbClr val="7030A0"/>
            </a:solidFill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200" dirty="0">
                <a:latin typeface="Arial" pitchFamily="34" charset="0"/>
              </a:endParaRPr>
            </a:p>
          </p:txBody>
        </p:sp>
        <p:sp>
          <p:nvSpPr>
            <p:cNvPr id="31" name="Text Box 45"/>
            <p:cNvSpPr txBox="1">
              <a:spLocks noChangeArrowheads="1"/>
            </p:cNvSpPr>
            <p:nvPr/>
          </p:nvSpPr>
          <p:spPr bwMode="gray">
            <a:xfrm>
              <a:off x="1343" y="3109"/>
              <a:ext cx="362" cy="7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0" hangingPunct="0">
                <a:defRPr/>
              </a:pPr>
              <a:r>
                <a:rPr lang="en-US" altLang="ru-RU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4</a:t>
              </a:r>
            </a:p>
          </p:txBody>
        </p:sp>
        <p:sp>
          <p:nvSpPr>
            <p:cNvPr id="32" name="Text Box 46"/>
            <p:cNvSpPr txBox="1">
              <a:spLocks noChangeArrowheads="1"/>
            </p:cNvSpPr>
            <p:nvPr/>
          </p:nvSpPr>
          <p:spPr bwMode="gray">
            <a:xfrm>
              <a:off x="2031" y="3161"/>
              <a:ext cx="1641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0" hangingPunct="0">
                <a:spcBef>
                  <a:spcPct val="0"/>
                </a:spcBef>
                <a:buFontTx/>
                <a:buNone/>
              </a:pPr>
              <a:r>
                <a:rPr lang="ru-RU" altLang="ru-RU" sz="1500" b="1" dirty="0">
                  <a:solidFill>
                    <a:srgbClr val="002060"/>
                  </a:solidFill>
                  <a:latin typeface="Arial" pitchFamily="34" charset="0"/>
                </a:rPr>
                <a:t>смешанное</a:t>
              </a:r>
            </a:p>
          </p:txBody>
        </p:sp>
      </p:grpSp>
      <p:sp>
        <p:nvSpPr>
          <p:cNvPr id="47" name="Text Box 41"/>
          <p:cNvSpPr txBox="1">
            <a:spLocks noChangeArrowheads="1"/>
          </p:cNvSpPr>
          <p:nvPr/>
        </p:nvSpPr>
        <p:spPr bwMode="gray">
          <a:xfrm>
            <a:off x="5197442" y="4268019"/>
            <a:ext cx="57723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14313" indent="-214313" algn="ctr" eaLnBrk="0" hangingPunct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избыточные пищевые самоограничения</a:t>
            </a:r>
          </a:p>
          <a:p>
            <a:pPr algn="ctr" eaLnBrk="0" hangingPunct="0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   бессистемные слишком строгие диеты, </a:t>
            </a:r>
          </a:p>
          <a:p>
            <a:pPr algn="ctr" eaLnBrk="0" hangingPunct="0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сменяющиеся «срывами» и эпизодами переедания. </a:t>
            </a:r>
          </a:p>
        </p:txBody>
      </p:sp>
      <p:sp>
        <p:nvSpPr>
          <p:cNvPr id="67" name="Text Box 41"/>
          <p:cNvSpPr txBox="1">
            <a:spLocks noChangeArrowheads="1"/>
          </p:cNvSpPr>
          <p:nvPr/>
        </p:nvSpPr>
        <p:spPr bwMode="gray">
          <a:xfrm>
            <a:off x="4011258" y="3195021"/>
            <a:ext cx="66424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14313" indent="-214313" algn="ctr" eaLnBrk="0" hangingPunct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повышенная реакция на внешние стимулы </a:t>
            </a:r>
          </a:p>
          <a:p>
            <a:pPr algn="ctr" eaLnBrk="0" hangingPunct="0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(накрытый стол, принимающий пищу человек).</a:t>
            </a:r>
            <a:endParaRPr lang="en-US" altLang="ru-RU" sz="1400" b="1" dirty="0">
              <a:solidFill>
                <a:srgbClr val="002060"/>
              </a:solidFill>
              <a:latin typeface="Arial" pitchFamily="34" charset="0"/>
            </a:endParaRPr>
          </a:p>
          <a:p>
            <a:pPr marL="128588" indent="-128588" algn="ctr" eaLnBrk="0" hangingPunct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 прием пищи всегда, когда она доступна, даже в отсутствие голода</a:t>
            </a:r>
          </a:p>
          <a:p>
            <a:pPr eaLnBrk="0" hangingPunct="0">
              <a:spcBef>
                <a:spcPct val="0"/>
              </a:spcBef>
              <a:buFontTx/>
              <a:buNone/>
            </a:pPr>
            <a:endParaRPr lang="ru-RU" altLang="ru-RU" sz="1400" b="1" dirty="0">
              <a:solidFill>
                <a:srgbClr val="002060"/>
              </a:solidFill>
              <a:latin typeface="Arial" pitchFamily="34" charset="0"/>
            </a:endParaRPr>
          </a:p>
        </p:txBody>
      </p:sp>
      <p:grpSp>
        <p:nvGrpSpPr>
          <p:cNvPr id="84" name="Group 49"/>
          <p:cNvGrpSpPr>
            <a:grpSpLocks/>
          </p:cNvGrpSpPr>
          <p:nvPr/>
        </p:nvGrpSpPr>
        <p:grpSpPr bwMode="auto">
          <a:xfrm>
            <a:off x="1144582" y="2610028"/>
            <a:ext cx="10090768" cy="464043"/>
            <a:chOff x="1104" y="2109"/>
            <a:chExt cx="5252" cy="823"/>
          </a:xfrm>
        </p:grpSpPr>
        <p:sp>
          <p:nvSpPr>
            <p:cNvPr id="85" name="AutoShape 37"/>
            <p:cNvSpPr>
              <a:spLocks noChangeArrowheads="1"/>
            </p:cNvSpPr>
            <p:nvPr/>
          </p:nvSpPr>
          <p:spPr bwMode="gray">
            <a:xfrm>
              <a:off x="1104" y="2109"/>
              <a:ext cx="5252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pitchFamily="34" charset="0"/>
              </a:endParaRPr>
            </a:p>
          </p:txBody>
        </p:sp>
        <p:sp>
          <p:nvSpPr>
            <p:cNvPr id="86" name="AutoShape 38"/>
            <p:cNvSpPr>
              <a:spLocks noChangeArrowheads="1"/>
            </p:cNvSpPr>
            <p:nvPr/>
          </p:nvSpPr>
          <p:spPr bwMode="gray">
            <a:xfrm>
              <a:off x="1200" y="2171"/>
              <a:ext cx="497" cy="673"/>
            </a:xfrm>
            <a:prstGeom prst="roundRect">
              <a:avLst>
                <a:gd name="adj" fmla="val 11921"/>
              </a:avLst>
            </a:prstGeom>
            <a:solidFill>
              <a:srgbClr val="FF0000"/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pitchFamily="34" charset="0"/>
              </a:endParaRPr>
            </a:p>
          </p:txBody>
        </p:sp>
        <p:sp>
          <p:nvSpPr>
            <p:cNvPr id="87" name="Text Box 40"/>
            <p:cNvSpPr txBox="1">
              <a:spLocks noChangeArrowheads="1"/>
            </p:cNvSpPr>
            <p:nvPr/>
          </p:nvSpPr>
          <p:spPr bwMode="gray">
            <a:xfrm>
              <a:off x="1321" y="2179"/>
              <a:ext cx="257" cy="6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0" hangingPunct="0">
                <a:defRPr/>
              </a:pPr>
              <a:r>
                <a:rPr lang="ru-RU" altLang="ru-RU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  <a:endParaRPr lang="en-US" altLang="ru-RU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8" name="Text Box 41"/>
            <p:cNvSpPr txBox="1">
              <a:spLocks noChangeArrowheads="1"/>
            </p:cNvSpPr>
            <p:nvPr/>
          </p:nvSpPr>
          <p:spPr bwMode="gray">
            <a:xfrm>
              <a:off x="1776" y="2258"/>
              <a:ext cx="2748" cy="6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indent="-228600" fontAlgn="base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0" hangingPunct="0">
                <a:spcBef>
                  <a:spcPct val="0"/>
                </a:spcBef>
                <a:buFontTx/>
                <a:buNone/>
              </a:pPr>
              <a:r>
                <a:rPr lang="ru-RU" altLang="ru-RU" sz="1800" b="1" dirty="0" err="1">
                  <a:solidFill>
                    <a:srgbClr val="002060"/>
                  </a:solidFill>
                  <a:latin typeface="Arial" pitchFamily="34" charset="0"/>
                </a:rPr>
                <a:t>эмоциогенное</a:t>
              </a:r>
              <a:r>
                <a:rPr lang="ru-RU" altLang="ru-RU" sz="1800" b="1" dirty="0">
                  <a:solidFill>
                    <a:srgbClr val="000000"/>
                  </a:solidFill>
                  <a:latin typeface="Arial" pitchFamily="34" charset="0"/>
                </a:rPr>
                <a:t> </a:t>
              </a:r>
            </a:p>
          </p:txBody>
        </p:sp>
      </p:grpSp>
      <p:sp>
        <p:nvSpPr>
          <p:cNvPr id="93" name="Text Box 41"/>
          <p:cNvSpPr txBox="1">
            <a:spLocks noChangeArrowheads="1"/>
          </p:cNvSpPr>
          <p:nvPr/>
        </p:nvSpPr>
        <p:spPr bwMode="gray">
          <a:xfrm>
            <a:off x="4312825" y="2311015"/>
            <a:ext cx="634085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14313" indent="-214313" eaLnBrk="0" hangingPunct="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Стимулом к приему пищи становится не голод, а </a:t>
            </a:r>
          </a:p>
          <a:p>
            <a:pPr eaLnBrk="0" hangingPunct="0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эмоциональный дискомфорт (тревожность, </a:t>
            </a:r>
          </a:p>
          <a:p>
            <a:pPr eaLnBrk="0" hangingPunct="0">
              <a:spcBef>
                <a:spcPct val="0"/>
              </a:spcBef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</a:rPr>
              <a:t>раздражительность, плохое настроение, чувство одиночества)</a:t>
            </a:r>
          </a:p>
        </p:txBody>
      </p:sp>
    </p:spTree>
    <p:extLst>
      <p:ext uri="{BB962C8B-B14F-4D97-AF65-F5344CB8AC3E}">
        <p14:creationId xmlns:p14="http://schemas.microsoft.com/office/powerpoint/2010/main" val="81438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54B292-2D47-2442-0B90-659D106FEF3E}"/>
              </a:ext>
            </a:extLst>
          </p:cNvPr>
          <p:cNvSpPr txBox="1"/>
          <p:nvPr/>
        </p:nvSpPr>
        <p:spPr>
          <a:xfrm>
            <a:off x="706171" y="2093976"/>
            <a:ext cx="106740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000" i="1" dirty="0"/>
              <a:t>Ввиду спорности оценки ИР, а также отсутствия на сегодняшний день официально разрешенной эффективной медикаментозной терапии данного состояния, оценка инсулинорезистентности должна проводиться по показаниям и </a:t>
            </a:r>
            <a:r>
              <a:rPr lang="ru-RU" sz="2000" i="1" dirty="0">
                <a:solidFill>
                  <a:srgbClr val="FF0000"/>
                </a:solidFill>
              </a:rPr>
              <a:t>не является обязательной в рутинной клинической практике</a:t>
            </a:r>
            <a:r>
              <a:rPr lang="ru-RU" sz="2000" i="1" dirty="0"/>
              <a:t>. </a:t>
            </a:r>
          </a:p>
          <a:p>
            <a:r>
              <a:rPr lang="ru-RU" sz="2000" i="1" dirty="0"/>
              <a:t>К показаниям для проведения </a:t>
            </a:r>
            <a:r>
              <a:rPr lang="ru-RU" sz="2000" i="1" dirty="0" err="1"/>
              <a:t>глюкозотолерантного</a:t>
            </a:r>
            <a:r>
              <a:rPr lang="ru-RU" sz="2000" i="1" dirty="0"/>
              <a:t> теста с оценкой ИР можно отнести наличие у пациента ранее выявленных нарушений углеводного обмена, отягощенный семейный анамнез (по СД 2 типа, </a:t>
            </a:r>
            <a:r>
              <a:rPr lang="ru-RU" sz="2000" i="1" dirty="0" err="1"/>
              <a:t>гиперандрогении</a:t>
            </a:r>
            <a:r>
              <a:rPr lang="ru-RU" sz="2000" i="1" dirty="0"/>
              <a:t> и др.), наличие объективных маркеров инсулинорезистентности - </a:t>
            </a:r>
            <a:r>
              <a:rPr lang="ru-RU" sz="2000" i="1" dirty="0" err="1"/>
              <a:t>acanthosis</a:t>
            </a:r>
            <a:r>
              <a:rPr lang="ru-RU" sz="2000" i="1" dirty="0"/>
              <a:t> </a:t>
            </a:r>
            <a:r>
              <a:rPr lang="ru-RU" sz="2000" i="1" dirty="0" err="1"/>
              <a:t>nigricans</a:t>
            </a:r>
            <a:r>
              <a:rPr lang="ru-RU" sz="2000" i="1" dirty="0"/>
              <a:t> или выраженная гиперпигментация кожных складок шеи, подмышечных или паховой областей, клинические признаки </a:t>
            </a:r>
            <a:r>
              <a:rPr lang="ru-RU" sz="2000" i="1" dirty="0" err="1"/>
              <a:t>гиперандрогении</a:t>
            </a:r>
            <a:r>
              <a:rPr lang="ru-RU" sz="2000" i="1" dirty="0"/>
              <a:t>.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79FEF1F-6EF5-C4C5-48E2-4E5DFC581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ИНСУЛИНРЕЗИСТЕНТНОСТЬ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ABC24D-757B-9FA7-B1C1-60F738B74131}"/>
              </a:ext>
            </a:extLst>
          </p:cNvPr>
          <p:cNvSpPr txBox="1"/>
          <p:nvPr/>
        </p:nvSpPr>
        <p:spPr>
          <a:xfrm>
            <a:off x="1981200" y="6381328"/>
            <a:ext cx="77768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6C757D"/>
                </a:solidFill>
                <a:latin typeface="-apple-system"/>
              </a:rPr>
              <a:t>Ожирение у детей. Клинические рекомендации РФ 2024 (Россия)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303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ontent Placeholder 2"/>
          <p:cNvSpPr txBox="1">
            <a:spLocks/>
          </p:cNvSpPr>
          <p:nvPr/>
        </p:nvSpPr>
        <p:spPr>
          <a:xfrm>
            <a:off x="1899455" y="1198327"/>
            <a:ext cx="5416566" cy="46287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2000" b="1" dirty="0">
                <a:solidFill>
                  <a:srgbClr val="002060"/>
                </a:solidFill>
              </a:rPr>
              <a:t>Ожирение сопряжено с психопатологическими, преимущественно, аффективными нарушениями, которые могут развиваться вследствие ожирения или предшествовать ему, способствуя избыточному набору веса. 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ru-RU" sz="2000" b="1" dirty="0">
                <a:solidFill>
                  <a:srgbClr val="002060"/>
                </a:solidFill>
              </a:rPr>
              <a:t>Высокая частота ДЕПРЕССИЙ у подростков является одним из самых существенных психиатрических рисков суицидального поведения, а СУИЦИД как причина смерти находится на третьем месте (ВОЗ, 2014). 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800" b="1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39616" y="222070"/>
            <a:ext cx="4968552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Проблема ожирения:</a:t>
            </a:r>
          </a:p>
        </p:txBody>
      </p:sp>
      <p:pic>
        <p:nvPicPr>
          <p:cNvPr id="14" name="Picture 7" descr="http://mognovse.ru/mogno/905/904180/904180_html_3c6f02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184" y="260649"/>
            <a:ext cx="2718674" cy="7136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Прямоугольник 15"/>
          <p:cNvSpPr/>
          <p:nvPr/>
        </p:nvSpPr>
        <p:spPr>
          <a:xfrm>
            <a:off x="6365776" y="5980838"/>
            <a:ext cx="4032448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srgbClr val="002060"/>
                </a:solidFill>
              </a:rPr>
              <a:t>Zimmet</a:t>
            </a:r>
            <a:r>
              <a:rPr lang="ru-RU" sz="1600" b="1" dirty="0">
                <a:solidFill>
                  <a:srgbClr val="002060"/>
                </a:solidFill>
              </a:rPr>
              <a:t> P. 2011,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</a:rPr>
              <a:t> Павловская Е.В. и </a:t>
            </a:r>
            <a:r>
              <a:rPr lang="ru-RU" sz="1600" b="1" dirty="0" err="1">
                <a:solidFill>
                  <a:srgbClr val="002060"/>
                </a:solidFill>
              </a:rPr>
              <a:t>соавт</a:t>
            </a:r>
            <a:r>
              <a:rPr lang="ru-RU" sz="1600" b="1" dirty="0">
                <a:solidFill>
                  <a:srgbClr val="002060"/>
                </a:solidFill>
              </a:rPr>
              <a:t>., 2013</a:t>
            </a:r>
            <a:endParaRPr lang="ru-RU" sz="1400" b="1" dirty="0">
              <a:solidFill>
                <a:srgbClr val="002060"/>
              </a:solidFill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992" b="89924" l="6179" r="89907">
                        <a14:foregroundMark x1="26571" y1="13783" x2="34089" y2="13783"/>
                      </a14:backgroundRemoval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313" y="1412776"/>
            <a:ext cx="976199" cy="105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97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57</TotalTime>
  <Words>1402</Words>
  <Application>Microsoft Office PowerPoint</Application>
  <PresentationFormat>Широкоэкранный</PresentationFormat>
  <Paragraphs>129</Paragraphs>
  <Slides>16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7" baseType="lpstr">
      <vt:lpstr>-apple-system</vt:lpstr>
      <vt:lpstr>Arial</vt:lpstr>
      <vt:lpstr>Calibri</vt:lpstr>
      <vt:lpstr>Cambria</vt:lpstr>
      <vt:lpstr>PT Serif</vt:lpstr>
      <vt:lpstr>Rockwell</vt:lpstr>
      <vt:lpstr>Rockwell Condensed</vt:lpstr>
      <vt:lpstr>Times New Roman</vt:lpstr>
      <vt:lpstr>Verdana</vt:lpstr>
      <vt:lpstr>Wingdings</vt:lpstr>
      <vt:lpstr>Дерево</vt:lpstr>
      <vt:lpstr>Ожирение у девочек-подростков = формирование репродуктивных нарушений</vt:lpstr>
      <vt:lpstr>Презентация PowerPoint</vt:lpstr>
      <vt:lpstr>ФАКТОРЫ РИСКА</vt:lpstr>
      <vt:lpstr>КЛАССИФИКАЦИЯ ПО МКБ-Х</vt:lpstr>
      <vt:lpstr>  Ключевые моменты </vt:lpstr>
      <vt:lpstr>Ключевые моменты</vt:lpstr>
      <vt:lpstr>Презентация PowerPoint</vt:lpstr>
      <vt:lpstr>ИНСУЛИНРЕЗИСТЕНТНОСТЬ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МОДИФИКАЦИЯ ОБРАЗА ЖИЗНИ</vt:lpstr>
      <vt:lpstr>Медикаментозная терапия ожирения</vt:lpstr>
      <vt:lpstr>МЕТФОРМИН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Вера Андреева</dc:creator>
  <cp:lastModifiedBy>Вера Андреева</cp:lastModifiedBy>
  <cp:revision>6</cp:revision>
  <dcterms:created xsi:type="dcterms:W3CDTF">2025-02-05T18:38:11Z</dcterms:created>
  <dcterms:modified xsi:type="dcterms:W3CDTF">2026-03-31T07:24:07Z</dcterms:modified>
</cp:coreProperties>
</file>