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33"/>
  </p:notesMasterIdLst>
  <p:sldIdLst>
    <p:sldId id="276" r:id="rId3"/>
    <p:sldId id="504" r:id="rId4"/>
    <p:sldId id="526" r:id="rId5"/>
    <p:sldId id="527" r:id="rId6"/>
    <p:sldId id="530" r:id="rId7"/>
    <p:sldId id="570" r:id="rId8"/>
    <p:sldId id="569" r:id="rId9"/>
    <p:sldId id="531" r:id="rId10"/>
    <p:sldId id="572" r:id="rId11"/>
    <p:sldId id="294" r:id="rId12"/>
    <p:sldId id="594" r:id="rId13"/>
    <p:sldId id="593" r:id="rId14"/>
    <p:sldId id="274" r:id="rId15"/>
    <p:sldId id="317" r:id="rId16"/>
    <p:sldId id="598" r:id="rId17"/>
    <p:sldId id="573" r:id="rId18"/>
    <p:sldId id="300" r:id="rId19"/>
    <p:sldId id="560" r:id="rId20"/>
    <p:sldId id="563" r:id="rId21"/>
    <p:sldId id="564" r:id="rId22"/>
    <p:sldId id="347" r:id="rId23"/>
    <p:sldId id="388" r:id="rId24"/>
    <p:sldId id="339" r:id="rId25"/>
    <p:sldId id="340" r:id="rId26"/>
    <p:sldId id="374" r:id="rId27"/>
    <p:sldId id="537" r:id="rId28"/>
    <p:sldId id="356" r:id="rId29"/>
    <p:sldId id="596" r:id="rId30"/>
    <p:sldId id="600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katerina Tsapieva" initials="E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 varScale="1">
        <p:scale>
          <a:sx n="117" d="100"/>
          <a:sy n="117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isser\&#1073;&#1072;&#1079;&#1072;\&#1088;&#1080;&#1089;&#1091;&#1085;&#1082;&#1080;%20&#1084;&#1077;&#1083;&#1072;&#1090;&#1086;&#1085;&#1080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661329833770771"/>
          <c:y val="4.2141294838145327E-2"/>
          <c:w val="0.66402690288713961"/>
          <c:h val="0.79822506561679785"/>
        </c:manualLayout>
      </c:layout>
      <c:bar3DChart>
        <c:barDir val="col"/>
        <c:grouping val="clustered"/>
        <c:varyColors val="0"/>
        <c:ser>
          <c:idx val="0"/>
          <c:order val="0"/>
          <c:tx>
            <c:v>I гр анор этап</c:v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3888825227407904E-2"/>
                  <c:y val="-3.415628692464387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51,6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2CD-47E7-BE01-E5E82FF6E4BF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51.6</c:v>
              </c:pt>
            </c:numLit>
          </c:val>
          <c:extLst>
            <c:ext xmlns:c16="http://schemas.microsoft.com/office/drawing/2014/chart" uri="{C3380CC4-5D6E-409C-BE32-E72D297353CC}">
              <c16:uniqueId val="{00000001-F2CD-47E7-BE01-E5E82FF6E4BF}"/>
            </c:ext>
          </c:extLst>
        </c:ser>
        <c:ser>
          <c:idx val="1"/>
          <c:order val="1"/>
          <c:tx>
            <c:v>II гр анор эт</c:v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6649259798866098E-2"/>
                  <c:y val="-5.524701974126239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2CD-47E7-BE01-E5E82FF6E4BF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43</c:v>
              </c:pt>
            </c:numLit>
          </c:val>
          <c:extLst>
            <c:ext xmlns:c16="http://schemas.microsoft.com/office/drawing/2014/chart" uri="{C3380CC4-5D6E-409C-BE32-E72D297353CC}">
              <c16:uniqueId val="{00000003-F2CD-47E7-BE01-E5E82FF6E4BF}"/>
            </c:ext>
          </c:extLst>
        </c:ser>
        <c:ser>
          <c:idx val="3"/>
          <c:order val="2"/>
          <c:tx>
            <c:v>I гр эт редук</c:v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1128390655949711E-2"/>
                  <c:y val="-6.12615374196457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2CD-47E7-BE01-E5E82FF6E4BF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40</c:v>
              </c:pt>
            </c:numLit>
          </c:val>
          <c:extLst>
            <c:ext xmlns:c16="http://schemas.microsoft.com/office/drawing/2014/chart" uri="{C3380CC4-5D6E-409C-BE32-E72D297353CC}">
              <c16:uniqueId val="{00000005-F2CD-47E7-BE01-E5E82FF6E4BF}"/>
            </c:ext>
          </c:extLst>
        </c:ser>
        <c:ser>
          <c:idx val="4"/>
          <c:order val="3"/>
          <c:tx>
            <c:v>II гр эт редук</c:v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976836315418992E-2"/>
                  <c:y val="-5.154328303413414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38,7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2CD-47E7-BE01-E5E82FF6E4BF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38.700000000000003</c:v>
              </c:pt>
            </c:numLit>
          </c:val>
          <c:extLst>
            <c:ext xmlns:c16="http://schemas.microsoft.com/office/drawing/2014/chart" uri="{C3380CC4-5D6E-409C-BE32-E72D297353CC}">
              <c16:uniqueId val="{00000007-F2CD-47E7-BE01-E5E82FF6E4BF}"/>
            </c:ext>
          </c:extLst>
        </c:ser>
        <c:ser>
          <c:idx val="5"/>
          <c:order val="4"/>
          <c:tx>
            <c:v>контроль</c:v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9432830771413449E-2"/>
                  <c:y val="-4.7016533329531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CD-47E7-BE01-E5E82FF6E4BF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16.8</c:v>
              </c:pt>
            </c:numLit>
          </c:val>
          <c:extLst>
            <c:ext xmlns:c16="http://schemas.microsoft.com/office/drawing/2014/chart" uri="{C3380CC4-5D6E-409C-BE32-E72D297353CC}">
              <c16:uniqueId val="{00000009-F2CD-47E7-BE01-E5E82FF6E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6997168"/>
        <c:axId val="206997560"/>
        <c:axId val="0"/>
      </c:bar3DChart>
      <c:catAx>
        <c:axId val="206997168"/>
        <c:scaling>
          <c:orientation val="minMax"/>
        </c:scaling>
        <c:delete val="1"/>
        <c:axPos val="b"/>
        <c:majorTickMark val="out"/>
        <c:minorTickMark val="none"/>
        <c:tickLblPos val="nextTo"/>
        <c:crossAx val="206997560"/>
        <c:crosses val="autoZero"/>
        <c:auto val="1"/>
        <c:lblAlgn val="ctr"/>
        <c:lblOffset val="100"/>
        <c:noMultiLvlLbl val="0"/>
      </c:catAx>
      <c:valAx>
        <c:axId val="206997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699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67948431925656"/>
          <c:y val="8.1721474714572112E-2"/>
          <c:w val="0.2543287299236634"/>
          <c:h val="0.86462035697212691"/>
        </c:manualLayout>
      </c:layout>
      <c:overlay val="0"/>
      <c:txPr>
        <a:bodyPr/>
        <a:lstStyle/>
        <a:p>
          <a:pPr>
            <a:defRPr sz="1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66B0F-74F7-4E82-AC7B-1643FACB1350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60694E-2386-4976-B4E3-E502E814D76F}" type="pres">
      <dgm:prSet presAssocID="{C6866B0F-74F7-4E82-AC7B-1643FACB1350}" presName="Name0" presStyleCnt="0">
        <dgm:presLayoutVars>
          <dgm:dir/>
          <dgm:resizeHandles val="exact"/>
        </dgm:presLayoutVars>
      </dgm:prSet>
      <dgm:spPr/>
    </dgm:pt>
  </dgm:ptLst>
  <dgm:cxnLst>
    <dgm:cxn modelId="{27B0D9DF-E18C-4F64-B3B0-B8D4FAF54DDF}" type="presOf" srcId="{C6866B0F-74F7-4E82-AC7B-1643FACB1350}" destId="{0E60694E-2386-4976-B4E3-E502E814D7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775CE-C8F6-4E7D-AFD1-482B219379A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7C82EE5-8639-4CA1-A472-645424EC9C2A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Э2  1,5 мг - 1 неделя</a:t>
          </a:r>
        </a:p>
      </dgm:t>
    </dgm:pt>
    <dgm:pt modelId="{2630E966-22C0-4DEC-8CBB-4C6E3E7A66C0}" type="parTrans" cxnId="{C450AB2F-9246-4531-A95A-32A9B92A1850}">
      <dgm:prSet/>
      <dgm:spPr/>
      <dgm:t>
        <a:bodyPr/>
        <a:lstStyle/>
        <a:p>
          <a:endParaRPr lang="ru-RU"/>
        </a:p>
      </dgm:t>
    </dgm:pt>
    <dgm:pt modelId="{D23919FB-9E70-4831-A7F9-8F1074F3531E}" type="sibTrans" cxnId="{C450AB2F-9246-4531-A95A-32A9B92A1850}">
      <dgm:prSet/>
      <dgm:spPr>
        <a:solidFill>
          <a:schemeClr val="accent2">
            <a:lumMod val="40000"/>
            <a:lumOff val="6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B33CBB1-9B20-4831-89EC-B857E78F093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Э2  3 мг 2-я неделя</a:t>
          </a:r>
        </a:p>
      </dgm:t>
    </dgm:pt>
    <dgm:pt modelId="{39D09A0A-974E-44C9-8D16-17F740D043C4}" type="parTrans" cxnId="{31D43421-040A-4D58-93B8-8D0811977052}">
      <dgm:prSet/>
      <dgm:spPr/>
      <dgm:t>
        <a:bodyPr/>
        <a:lstStyle/>
        <a:p>
          <a:endParaRPr lang="ru-RU"/>
        </a:p>
      </dgm:t>
    </dgm:pt>
    <dgm:pt modelId="{43EB51CB-04FD-45E7-BAE0-44FF5BB18813}" type="sibTrans" cxnId="{31D43421-040A-4D58-93B8-8D0811977052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CD234064-D4B8-459E-9B11-A2B5B4A1BF5E}">
      <dgm:prSet phldrT="[Текст]"/>
      <dgm:spPr/>
      <dgm:t>
        <a:bodyPr/>
        <a:lstStyle/>
        <a:p>
          <a:r>
            <a:rPr lang="ru-RU" b="1" dirty="0"/>
            <a:t>Э2  3 мг 3-я неделя</a:t>
          </a:r>
        </a:p>
      </dgm:t>
    </dgm:pt>
    <dgm:pt modelId="{F144F285-7AEE-4F7F-83E9-EC7EA0D8BEF0}" type="parTrans" cxnId="{C46908B4-E675-484B-8730-B43A2EF43A3D}">
      <dgm:prSet/>
      <dgm:spPr/>
      <dgm:t>
        <a:bodyPr/>
        <a:lstStyle/>
        <a:p>
          <a:endParaRPr lang="ru-RU"/>
        </a:p>
      </dgm:t>
    </dgm:pt>
    <dgm:pt modelId="{43DCE796-A3F4-4709-8A67-680F643622AC}" type="sibTrans" cxnId="{C46908B4-E675-484B-8730-B43A2EF43A3D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C3C170EC-625D-476C-BAA5-58128CEA6EA7}">
      <dgm:prSet phldrT="[Текст]"/>
      <dgm:spPr/>
      <dgm:t>
        <a:bodyPr/>
        <a:lstStyle/>
        <a:p>
          <a:r>
            <a:rPr lang="ru-RU" b="1" dirty="0"/>
            <a:t>Э2  3 мг 4-я неделя</a:t>
          </a:r>
        </a:p>
      </dgm:t>
    </dgm:pt>
    <dgm:pt modelId="{D4462147-CF9A-453D-A852-B41AC1F98EF0}" type="parTrans" cxnId="{9B672E2C-6540-45A5-A86B-552392A40803}">
      <dgm:prSet/>
      <dgm:spPr/>
      <dgm:t>
        <a:bodyPr/>
        <a:lstStyle/>
        <a:p>
          <a:endParaRPr lang="ru-RU"/>
        </a:p>
      </dgm:t>
    </dgm:pt>
    <dgm:pt modelId="{3F733E7F-A098-47B9-A627-544297B91392}" type="sibTrans" cxnId="{9B672E2C-6540-45A5-A86B-552392A40803}">
      <dgm:prSet/>
      <dgm:spPr/>
      <dgm:t>
        <a:bodyPr/>
        <a:lstStyle/>
        <a:p>
          <a:endParaRPr lang="ru-RU"/>
        </a:p>
      </dgm:t>
    </dgm:pt>
    <dgm:pt modelId="{F7441ACA-C4F0-47F8-BD42-51F428F6301B}" type="pres">
      <dgm:prSet presAssocID="{CF8775CE-C8F6-4E7D-AFD1-482B219379A7}" presName="Name0" presStyleCnt="0">
        <dgm:presLayoutVars>
          <dgm:dir/>
          <dgm:resizeHandles val="exact"/>
        </dgm:presLayoutVars>
      </dgm:prSet>
      <dgm:spPr/>
    </dgm:pt>
    <dgm:pt modelId="{CB7109E2-C4BD-43DD-928C-AF8E42CB13D5}" type="pres">
      <dgm:prSet presAssocID="{27C82EE5-8639-4CA1-A472-645424EC9C2A}" presName="node" presStyleLbl="node1" presStyleIdx="0" presStyleCnt="4" custLinFactY="-29558" custLinFactNeighborX="10549" custLinFactNeighborY="-100000">
        <dgm:presLayoutVars>
          <dgm:bulletEnabled val="1"/>
        </dgm:presLayoutVars>
      </dgm:prSet>
      <dgm:spPr/>
    </dgm:pt>
    <dgm:pt modelId="{FB64626E-0EE5-4282-85AC-E0A654EA3464}" type="pres">
      <dgm:prSet presAssocID="{D23919FB-9E70-4831-A7F9-8F1074F3531E}" presName="sibTrans" presStyleLbl="sibTrans2D1" presStyleIdx="0" presStyleCnt="3"/>
      <dgm:spPr/>
    </dgm:pt>
    <dgm:pt modelId="{1EE8DB5E-58B1-42A8-A4B7-66E719A415BA}" type="pres">
      <dgm:prSet presAssocID="{D23919FB-9E70-4831-A7F9-8F1074F3531E}" presName="connectorText" presStyleLbl="sibTrans2D1" presStyleIdx="0" presStyleCnt="3"/>
      <dgm:spPr/>
    </dgm:pt>
    <dgm:pt modelId="{00A30F4B-11A4-4048-9F3E-1506DF9D86E8}" type="pres">
      <dgm:prSet presAssocID="{7B33CBB1-9B20-4831-89EC-B857E78F0933}" presName="node" presStyleLbl="node1" presStyleIdx="1" presStyleCnt="4" custScaleX="127443" custLinFactY="-29558" custLinFactNeighborX="16418" custLinFactNeighborY="-100000">
        <dgm:presLayoutVars>
          <dgm:bulletEnabled val="1"/>
        </dgm:presLayoutVars>
      </dgm:prSet>
      <dgm:spPr/>
    </dgm:pt>
    <dgm:pt modelId="{E4926B3B-9789-4D4E-A4FD-6F284B1A7740}" type="pres">
      <dgm:prSet presAssocID="{43EB51CB-04FD-45E7-BAE0-44FF5BB18813}" presName="sibTrans" presStyleLbl="sibTrans2D1" presStyleIdx="1" presStyleCnt="3"/>
      <dgm:spPr/>
    </dgm:pt>
    <dgm:pt modelId="{9734FA8B-21A6-450D-B708-FE40F5AEDCE2}" type="pres">
      <dgm:prSet presAssocID="{43EB51CB-04FD-45E7-BAE0-44FF5BB18813}" presName="connectorText" presStyleLbl="sibTrans2D1" presStyleIdx="1" presStyleCnt="3"/>
      <dgm:spPr/>
    </dgm:pt>
    <dgm:pt modelId="{0122847E-8051-40B5-BB76-EB1A2FA8ADE8}" type="pres">
      <dgm:prSet presAssocID="{CD234064-D4B8-459E-9B11-A2B5B4A1BF5E}" presName="node" presStyleLbl="node1" presStyleIdx="2" presStyleCnt="4" custScaleX="110882" custLinFactY="-29558" custLinFactNeighborX="44" custLinFactNeighborY="-100000">
        <dgm:presLayoutVars>
          <dgm:bulletEnabled val="1"/>
        </dgm:presLayoutVars>
      </dgm:prSet>
      <dgm:spPr/>
    </dgm:pt>
    <dgm:pt modelId="{33385107-8C7D-4AFC-9A21-398824555557}" type="pres">
      <dgm:prSet presAssocID="{43DCE796-A3F4-4709-8A67-680F643622AC}" presName="sibTrans" presStyleLbl="sibTrans2D1" presStyleIdx="2" presStyleCnt="3"/>
      <dgm:spPr/>
    </dgm:pt>
    <dgm:pt modelId="{8C587A3A-7390-4417-BEE2-91B76F54280E}" type="pres">
      <dgm:prSet presAssocID="{43DCE796-A3F4-4709-8A67-680F643622AC}" presName="connectorText" presStyleLbl="sibTrans2D1" presStyleIdx="2" presStyleCnt="3"/>
      <dgm:spPr/>
    </dgm:pt>
    <dgm:pt modelId="{4C5E12C6-1E46-45AF-8010-3AEA31B3F8A4}" type="pres">
      <dgm:prSet presAssocID="{C3C170EC-625D-476C-BAA5-58128CEA6EA7}" presName="node" presStyleLbl="node1" presStyleIdx="3" presStyleCnt="4" custScaleX="125107" custLinFactY="-29558" custLinFactNeighborX="-16329" custLinFactNeighborY="-100000">
        <dgm:presLayoutVars>
          <dgm:bulletEnabled val="1"/>
        </dgm:presLayoutVars>
      </dgm:prSet>
      <dgm:spPr/>
    </dgm:pt>
  </dgm:ptLst>
  <dgm:cxnLst>
    <dgm:cxn modelId="{B7B8C101-2CCC-42D6-89F5-DA43D3D7F520}" type="presOf" srcId="{43EB51CB-04FD-45E7-BAE0-44FF5BB18813}" destId="{9734FA8B-21A6-450D-B708-FE40F5AEDCE2}" srcOrd="1" destOrd="0" presId="urn:microsoft.com/office/officeart/2005/8/layout/process1"/>
    <dgm:cxn modelId="{45FC9702-53F4-4276-8C03-CD5510247627}" type="presOf" srcId="{7B33CBB1-9B20-4831-89EC-B857E78F0933}" destId="{00A30F4B-11A4-4048-9F3E-1506DF9D86E8}" srcOrd="0" destOrd="0" presId="urn:microsoft.com/office/officeart/2005/8/layout/process1"/>
    <dgm:cxn modelId="{D20E711B-DB69-428D-985B-0B374DE25283}" type="presOf" srcId="{C3C170EC-625D-476C-BAA5-58128CEA6EA7}" destId="{4C5E12C6-1E46-45AF-8010-3AEA31B3F8A4}" srcOrd="0" destOrd="0" presId="urn:microsoft.com/office/officeart/2005/8/layout/process1"/>
    <dgm:cxn modelId="{31D43421-040A-4D58-93B8-8D0811977052}" srcId="{CF8775CE-C8F6-4E7D-AFD1-482B219379A7}" destId="{7B33CBB1-9B20-4831-89EC-B857E78F0933}" srcOrd="1" destOrd="0" parTransId="{39D09A0A-974E-44C9-8D16-17F740D043C4}" sibTransId="{43EB51CB-04FD-45E7-BAE0-44FF5BB18813}"/>
    <dgm:cxn modelId="{9B672E2C-6540-45A5-A86B-552392A40803}" srcId="{CF8775CE-C8F6-4E7D-AFD1-482B219379A7}" destId="{C3C170EC-625D-476C-BAA5-58128CEA6EA7}" srcOrd="3" destOrd="0" parTransId="{D4462147-CF9A-453D-A852-B41AC1F98EF0}" sibTransId="{3F733E7F-A098-47B9-A627-544297B91392}"/>
    <dgm:cxn modelId="{854DF02D-20DB-488A-9AE3-D18FBC3F659F}" type="presOf" srcId="{CD234064-D4B8-459E-9B11-A2B5B4A1BF5E}" destId="{0122847E-8051-40B5-BB76-EB1A2FA8ADE8}" srcOrd="0" destOrd="0" presId="urn:microsoft.com/office/officeart/2005/8/layout/process1"/>
    <dgm:cxn modelId="{C450AB2F-9246-4531-A95A-32A9B92A1850}" srcId="{CF8775CE-C8F6-4E7D-AFD1-482B219379A7}" destId="{27C82EE5-8639-4CA1-A472-645424EC9C2A}" srcOrd="0" destOrd="0" parTransId="{2630E966-22C0-4DEC-8CBB-4C6E3E7A66C0}" sibTransId="{D23919FB-9E70-4831-A7F9-8F1074F3531E}"/>
    <dgm:cxn modelId="{27A24146-865F-42BD-A449-942A3C75E298}" type="presOf" srcId="{43DCE796-A3F4-4709-8A67-680F643622AC}" destId="{8C587A3A-7390-4417-BEE2-91B76F54280E}" srcOrd="1" destOrd="0" presId="urn:microsoft.com/office/officeart/2005/8/layout/process1"/>
    <dgm:cxn modelId="{FF935E9E-A0CD-467E-8C44-2DECA90B5B45}" type="presOf" srcId="{43EB51CB-04FD-45E7-BAE0-44FF5BB18813}" destId="{E4926B3B-9789-4D4E-A4FD-6F284B1A7740}" srcOrd="0" destOrd="0" presId="urn:microsoft.com/office/officeart/2005/8/layout/process1"/>
    <dgm:cxn modelId="{893170AA-780C-4140-BDEB-5914A8909CD2}" type="presOf" srcId="{D23919FB-9E70-4831-A7F9-8F1074F3531E}" destId="{1EE8DB5E-58B1-42A8-A4B7-66E719A415BA}" srcOrd="1" destOrd="0" presId="urn:microsoft.com/office/officeart/2005/8/layout/process1"/>
    <dgm:cxn modelId="{207C14AB-FC6C-4C1F-8CD7-80B5D2EA0AC6}" type="presOf" srcId="{D23919FB-9E70-4831-A7F9-8F1074F3531E}" destId="{FB64626E-0EE5-4282-85AC-E0A654EA3464}" srcOrd="0" destOrd="0" presId="urn:microsoft.com/office/officeart/2005/8/layout/process1"/>
    <dgm:cxn modelId="{C46908B4-E675-484B-8730-B43A2EF43A3D}" srcId="{CF8775CE-C8F6-4E7D-AFD1-482B219379A7}" destId="{CD234064-D4B8-459E-9B11-A2B5B4A1BF5E}" srcOrd="2" destOrd="0" parTransId="{F144F285-7AEE-4F7F-83E9-EC7EA0D8BEF0}" sibTransId="{43DCE796-A3F4-4709-8A67-680F643622AC}"/>
    <dgm:cxn modelId="{1A06EFBD-71F5-4D1E-861A-508F975C2DB3}" type="presOf" srcId="{CF8775CE-C8F6-4E7D-AFD1-482B219379A7}" destId="{F7441ACA-C4F0-47F8-BD42-51F428F6301B}" srcOrd="0" destOrd="0" presId="urn:microsoft.com/office/officeart/2005/8/layout/process1"/>
    <dgm:cxn modelId="{A7F58AD3-70F4-4CC3-9ABE-D11AF8A17D60}" type="presOf" srcId="{27C82EE5-8639-4CA1-A472-645424EC9C2A}" destId="{CB7109E2-C4BD-43DD-928C-AF8E42CB13D5}" srcOrd="0" destOrd="0" presId="urn:microsoft.com/office/officeart/2005/8/layout/process1"/>
    <dgm:cxn modelId="{274120F0-A6C5-408F-8AD4-5938F23FDAA9}" type="presOf" srcId="{43DCE796-A3F4-4709-8A67-680F643622AC}" destId="{33385107-8C7D-4AFC-9A21-398824555557}" srcOrd="0" destOrd="0" presId="urn:microsoft.com/office/officeart/2005/8/layout/process1"/>
    <dgm:cxn modelId="{AE7FED04-D020-4A0F-9A04-66ED7D1B9DD8}" type="presParOf" srcId="{F7441ACA-C4F0-47F8-BD42-51F428F6301B}" destId="{CB7109E2-C4BD-43DD-928C-AF8E42CB13D5}" srcOrd="0" destOrd="0" presId="urn:microsoft.com/office/officeart/2005/8/layout/process1"/>
    <dgm:cxn modelId="{9174D598-C8F2-4BA2-A5BB-6A6F9C1C3148}" type="presParOf" srcId="{F7441ACA-C4F0-47F8-BD42-51F428F6301B}" destId="{FB64626E-0EE5-4282-85AC-E0A654EA3464}" srcOrd="1" destOrd="0" presId="urn:microsoft.com/office/officeart/2005/8/layout/process1"/>
    <dgm:cxn modelId="{CA808C5B-BBAB-43C1-BA2D-C374C6AAFE3B}" type="presParOf" srcId="{FB64626E-0EE5-4282-85AC-E0A654EA3464}" destId="{1EE8DB5E-58B1-42A8-A4B7-66E719A415BA}" srcOrd="0" destOrd="0" presId="urn:microsoft.com/office/officeart/2005/8/layout/process1"/>
    <dgm:cxn modelId="{215223AC-8B40-4136-9C77-8FD6389C278F}" type="presParOf" srcId="{F7441ACA-C4F0-47F8-BD42-51F428F6301B}" destId="{00A30F4B-11A4-4048-9F3E-1506DF9D86E8}" srcOrd="2" destOrd="0" presId="urn:microsoft.com/office/officeart/2005/8/layout/process1"/>
    <dgm:cxn modelId="{FDB46F13-7995-413D-9AFA-14D2B635CD33}" type="presParOf" srcId="{F7441ACA-C4F0-47F8-BD42-51F428F6301B}" destId="{E4926B3B-9789-4D4E-A4FD-6F284B1A7740}" srcOrd="3" destOrd="0" presId="urn:microsoft.com/office/officeart/2005/8/layout/process1"/>
    <dgm:cxn modelId="{C71AE7E9-915B-4018-AA24-AA202DFB110E}" type="presParOf" srcId="{E4926B3B-9789-4D4E-A4FD-6F284B1A7740}" destId="{9734FA8B-21A6-450D-B708-FE40F5AEDCE2}" srcOrd="0" destOrd="0" presId="urn:microsoft.com/office/officeart/2005/8/layout/process1"/>
    <dgm:cxn modelId="{8880D051-15FD-465D-B61B-934BC2D830EB}" type="presParOf" srcId="{F7441ACA-C4F0-47F8-BD42-51F428F6301B}" destId="{0122847E-8051-40B5-BB76-EB1A2FA8ADE8}" srcOrd="4" destOrd="0" presId="urn:microsoft.com/office/officeart/2005/8/layout/process1"/>
    <dgm:cxn modelId="{679EB69D-3920-42EF-A688-D1D046E7654C}" type="presParOf" srcId="{F7441ACA-C4F0-47F8-BD42-51F428F6301B}" destId="{33385107-8C7D-4AFC-9A21-398824555557}" srcOrd="5" destOrd="0" presId="urn:microsoft.com/office/officeart/2005/8/layout/process1"/>
    <dgm:cxn modelId="{E6469FBA-D7A5-4F9C-B592-C213BEDB55D2}" type="presParOf" srcId="{33385107-8C7D-4AFC-9A21-398824555557}" destId="{8C587A3A-7390-4417-BEE2-91B76F54280E}" srcOrd="0" destOrd="0" presId="urn:microsoft.com/office/officeart/2005/8/layout/process1"/>
    <dgm:cxn modelId="{74A53053-14F3-4891-8BD8-2EF3881FAF07}" type="presParOf" srcId="{F7441ACA-C4F0-47F8-BD42-51F428F6301B}" destId="{4C5E12C6-1E46-45AF-8010-3AEA31B3F8A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01F35A-ECA5-437A-944B-A282D2BD822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E0A81-F798-498E-8B96-9FD8C5874FE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b="1" dirty="0"/>
            <a:t>Э2 – 1,5 мг </a:t>
          </a:r>
        </a:p>
        <a:p>
          <a:r>
            <a:rPr lang="ru-RU" sz="2000" b="1" dirty="0"/>
            <a:t>4 недели</a:t>
          </a:r>
        </a:p>
      </dgm:t>
    </dgm:pt>
    <dgm:pt modelId="{C955A913-024E-482E-AE04-387AB963974C}" type="parTrans" cxnId="{3C69EA2A-A4A4-40CE-883C-30AD3AF23E7C}">
      <dgm:prSet/>
      <dgm:spPr/>
      <dgm:t>
        <a:bodyPr/>
        <a:lstStyle/>
        <a:p>
          <a:endParaRPr lang="ru-RU"/>
        </a:p>
      </dgm:t>
    </dgm:pt>
    <dgm:pt modelId="{26B7E2B7-EB98-4A12-BE93-9E9827C4811C}" type="sibTrans" cxnId="{3C69EA2A-A4A4-40CE-883C-30AD3AF23E7C}">
      <dgm:prSet/>
      <dgm:spPr/>
      <dgm:t>
        <a:bodyPr/>
        <a:lstStyle/>
        <a:p>
          <a:endParaRPr lang="ru-RU"/>
        </a:p>
      </dgm:t>
    </dgm:pt>
    <dgm:pt modelId="{DE6F8C17-DC59-48B2-8075-8D663E5C845D}">
      <dgm:prSet phldrT="[Текст]" custT="1"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</a:rPr>
            <a:t>Дидрогестерон 10 мг/сутки или </a:t>
          </a:r>
          <a:r>
            <a:rPr lang="ru-RU" sz="2000" dirty="0" err="1">
              <a:solidFill>
                <a:schemeClr val="bg1"/>
              </a:solidFill>
            </a:rPr>
            <a:t>Микр</a:t>
          </a:r>
          <a:r>
            <a:rPr lang="ru-RU" sz="2000" dirty="0">
              <a:solidFill>
                <a:schemeClr val="bg1"/>
              </a:solidFill>
            </a:rPr>
            <a:t>. прогестерон 20</a:t>
          </a:r>
          <a:r>
            <a:rPr lang="en-US" sz="2000" dirty="0">
              <a:solidFill>
                <a:schemeClr val="bg1"/>
              </a:solidFill>
            </a:rPr>
            <a:t>0</a:t>
          </a:r>
          <a:r>
            <a:rPr lang="ru-RU" sz="2000" b="0" i="0" dirty="0">
              <a:solidFill>
                <a:schemeClr val="bg1"/>
              </a:solidFill>
            </a:rPr>
            <a:t> мг с 17-го по 26-й день м/цикла</a:t>
          </a:r>
          <a:endParaRPr lang="ru-RU" sz="2000" dirty="0">
            <a:solidFill>
              <a:schemeClr val="bg1"/>
            </a:solidFill>
          </a:endParaRPr>
        </a:p>
      </dgm:t>
    </dgm:pt>
    <dgm:pt modelId="{7749B649-A877-47C4-AB70-F77E1193EA71}" type="parTrans" cxnId="{A57A92FD-EF93-4473-BBF6-D680EEC0AD81}">
      <dgm:prSet/>
      <dgm:spPr/>
      <dgm:t>
        <a:bodyPr/>
        <a:lstStyle/>
        <a:p>
          <a:endParaRPr lang="ru-RU"/>
        </a:p>
      </dgm:t>
    </dgm:pt>
    <dgm:pt modelId="{F88A8CE9-838B-4B02-91B6-A7E18E2B0B77}" type="sibTrans" cxnId="{A57A92FD-EF93-4473-BBF6-D680EEC0AD81}">
      <dgm:prSet/>
      <dgm:spPr/>
      <dgm:t>
        <a:bodyPr/>
        <a:lstStyle/>
        <a:p>
          <a:endParaRPr lang="ru-RU"/>
        </a:p>
      </dgm:t>
    </dgm:pt>
    <dgm:pt modelId="{DB9BFED6-F1D1-4F1E-8D15-6104E253AF70}" type="pres">
      <dgm:prSet presAssocID="{C001F35A-ECA5-437A-944B-A282D2BD8223}" presName="Name0" presStyleCnt="0">
        <dgm:presLayoutVars>
          <dgm:dir/>
          <dgm:animLvl val="lvl"/>
          <dgm:resizeHandles/>
        </dgm:presLayoutVars>
      </dgm:prSet>
      <dgm:spPr/>
    </dgm:pt>
    <dgm:pt modelId="{9E08FEF1-DC1A-476C-B64D-D13416C9B20A}" type="pres">
      <dgm:prSet presAssocID="{775E0A81-F798-498E-8B96-9FD8C5874FE7}" presName="linNode" presStyleCnt="0"/>
      <dgm:spPr/>
    </dgm:pt>
    <dgm:pt modelId="{26550B9E-9BBD-40A6-BA54-517DFC3B2C57}" type="pres">
      <dgm:prSet presAssocID="{775E0A81-F798-498E-8B96-9FD8C5874FE7}" presName="parentShp" presStyleLbl="node1" presStyleIdx="0" presStyleCnt="1" custScaleX="71170" custScaleY="56387" custLinFactNeighborX="-25952" custLinFactNeighborY="-1439">
        <dgm:presLayoutVars>
          <dgm:bulletEnabled val="1"/>
        </dgm:presLayoutVars>
      </dgm:prSet>
      <dgm:spPr/>
    </dgm:pt>
    <dgm:pt modelId="{4979A9D4-AA73-410F-B45E-38EAAF44E4D4}" type="pres">
      <dgm:prSet presAssocID="{775E0A81-F798-498E-8B96-9FD8C5874FE7}" presName="childShp" presStyleLbl="bgAccFollowNode1" presStyleIdx="0" presStyleCnt="1" custScaleX="84985" custScaleY="62857" custLinFactNeighborX="29280" custLinFactNeighborY="-2782">
        <dgm:presLayoutVars>
          <dgm:bulletEnabled val="1"/>
        </dgm:presLayoutVars>
      </dgm:prSet>
      <dgm:spPr/>
    </dgm:pt>
  </dgm:ptLst>
  <dgm:cxnLst>
    <dgm:cxn modelId="{A443AC12-DE6A-4D2E-8501-4E5F122304F7}" type="presOf" srcId="{775E0A81-F798-498E-8B96-9FD8C5874FE7}" destId="{26550B9E-9BBD-40A6-BA54-517DFC3B2C57}" srcOrd="0" destOrd="0" presId="urn:microsoft.com/office/officeart/2005/8/layout/vList6"/>
    <dgm:cxn modelId="{3C69EA2A-A4A4-40CE-883C-30AD3AF23E7C}" srcId="{C001F35A-ECA5-437A-944B-A282D2BD8223}" destId="{775E0A81-F798-498E-8B96-9FD8C5874FE7}" srcOrd="0" destOrd="0" parTransId="{C955A913-024E-482E-AE04-387AB963974C}" sibTransId="{26B7E2B7-EB98-4A12-BE93-9E9827C4811C}"/>
    <dgm:cxn modelId="{1F310A38-7848-473B-802F-24A2404C4EAD}" type="presOf" srcId="{DE6F8C17-DC59-48B2-8075-8D663E5C845D}" destId="{4979A9D4-AA73-410F-B45E-38EAAF44E4D4}" srcOrd="0" destOrd="0" presId="urn:microsoft.com/office/officeart/2005/8/layout/vList6"/>
    <dgm:cxn modelId="{E063D880-185D-4DA6-BE77-5F6F6C2C6AFA}" type="presOf" srcId="{C001F35A-ECA5-437A-944B-A282D2BD8223}" destId="{DB9BFED6-F1D1-4F1E-8D15-6104E253AF70}" srcOrd="0" destOrd="0" presId="urn:microsoft.com/office/officeart/2005/8/layout/vList6"/>
    <dgm:cxn modelId="{A57A92FD-EF93-4473-BBF6-D680EEC0AD81}" srcId="{775E0A81-F798-498E-8B96-9FD8C5874FE7}" destId="{DE6F8C17-DC59-48B2-8075-8D663E5C845D}" srcOrd="0" destOrd="0" parTransId="{7749B649-A877-47C4-AB70-F77E1193EA71}" sibTransId="{F88A8CE9-838B-4B02-91B6-A7E18E2B0B77}"/>
    <dgm:cxn modelId="{64594713-70CE-4F58-A1A2-18DB490AD462}" type="presParOf" srcId="{DB9BFED6-F1D1-4F1E-8D15-6104E253AF70}" destId="{9E08FEF1-DC1A-476C-B64D-D13416C9B20A}" srcOrd="0" destOrd="0" presId="urn:microsoft.com/office/officeart/2005/8/layout/vList6"/>
    <dgm:cxn modelId="{E8C25D19-E45D-4ADC-95D0-50DF63DA83FB}" type="presParOf" srcId="{9E08FEF1-DC1A-476C-B64D-D13416C9B20A}" destId="{26550B9E-9BBD-40A6-BA54-517DFC3B2C57}" srcOrd="0" destOrd="0" presId="urn:microsoft.com/office/officeart/2005/8/layout/vList6"/>
    <dgm:cxn modelId="{89FE1925-2408-4C0D-B86F-D24CD02C6243}" type="presParOf" srcId="{9E08FEF1-DC1A-476C-B64D-D13416C9B20A}" destId="{4979A9D4-AA73-410F-B45E-38EAAF44E4D4}" srcOrd="1" destOrd="0" presId="urn:microsoft.com/office/officeart/2005/8/layout/vList6"/>
  </dgm:cxnLst>
  <dgm:bg/>
  <dgm:whole>
    <a:ln>
      <a:solidFill>
        <a:schemeClr val="bg2">
          <a:lumMod val="90000"/>
        </a:schemeClr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109E2-C4BD-43DD-928C-AF8E42CB13D5}">
      <dsp:nvSpPr>
        <dsp:cNvPr id="0" name=""/>
        <dsp:cNvSpPr/>
      </dsp:nvSpPr>
      <dsp:spPr>
        <a:xfrm>
          <a:off x="61243" y="784653"/>
          <a:ext cx="1443922" cy="86635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Э2  1,5 мг - 1 неделя</a:t>
          </a:r>
        </a:p>
      </dsp:txBody>
      <dsp:txXfrm>
        <a:off x="86618" y="810028"/>
        <a:ext cx="1393172" cy="815603"/>
      </dsp:txXfrm>
    </dsp:sp>
    <dsp:sp modelId="{FB64626E-0EE5-4282-85AC-E0A654EA3464}">
      <dsp:nvSpPr>
        <dsp:cNvPr id="0" name=""/>
        <dsp:cNvSpPr/>
      </dsp:nvSpPr>
      <dsp:spPr>
        <a:xfrm>
          <a:off x="1658032" y="1038783"/>
          <a:ext cx="324077" cy="358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 w="38100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1658032" y="1110401"/>
        <a:ext cx="226854" cy="214856"/>
      </dsp:txXfrm>
    </dsp:sp>
    <dsp:sp modelId="{00A30F4B-11A4-4048-9F3E-1506DF9D86E8}">
      <dsp:nvSpPr>
        <dsp:cNvPr id="0" name=""/>
        <dsp:cNvSpPr/>
      </dsp:nvSpPr>
      <dsp:spPr>
        <a:xfrm>
          <a:off x="2116632" y="784653"/>
          <a:ext cx="1840177" cy="866353"/>
        </a:xfrm>
        <a:prstGeom prst="roundRect">
          <a:avLst>
            <a:gd name="adj" fmla="val 10000"/>
          </a:avLst>
        </a:prstGeom>
        <a:solidFill>
          <a:schemeClr val="accent5">
            <a:hueOff val="-8598"/>
            <a:satOff val="-6168"/>
            <a:lumOff val="-32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</a:rPr>
            <a:t>Э2  3 мг 2-я неделя</a:t>
          </a:r>
        </a:p>
      </dsp:txBody>
      <dsp:txXfrm>
        <a:off x="2142007" y="810028"/>
        <a:ext cx="1789427" cy="815603"/>
      </dsp:txXfrm>
    </dsp:sp>
    <dsp:sp modelId="{E4926B3B-9789-4D4E-A4FD-6F284B1A7740}">
      <dsp:nvSpPr>
        <dsp:cNvPr id="0" name=""/>
        <dsp:cNvSpPr/>
      </dsp:nvSpPr>
      <dsp:spPr>
        <a:xfrm>
          <a:off x="4077559" y="1038783"/>
          <a:ext cx="255988" cy="358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897"/>
            <a:satOff val="-9251"/>
            <a:lumOff val="-4902"/>
            <a:alphaOff val="0"/>
          </a:schemeClr>
        </a:solidFill>
        <a:ln w="38100"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4077559" y="1110401"/>
        <a:ext cx="179192" cy="214856"/>
      </dsp:txXfrm>
    </dsp:sp>
    <dsp:sp modelId="{0122847E-8051-40B5-BB76-EB1A2FA8ADE8}">
      <dsp:nvSpPr>
        <dsp:cNvPr id="0" name=""/>
        <dsp:cNvSpPr/>
      </dsp:nvSpPr>
      <dsp:spPr>
        <a:xfrm>
          <a:off x="4439807" y="784653"/>
          <a:ext cx="1601049" cy="866353"/>
        </a:xfrm>
        <a:prstGeom prst="roundRect">
          <a:avLst>
            <a:gd name="adj" fmla="val 10000"/>
          </a:avLst>
        </a:prstGeom>
        <a:solidFill>
          <a:schemeClr val="accent5">
            <a:hueOff val="-17197"/>
            <a:satOff val="-12335"/>
            <a:lumOff val="-65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Э2  3 мг 3-я неделя</a:t>
          </a:r>
        </a:p>
      </dsp:txBody>
      <dsp:txXfrm>
        <a:off x="4465182" y="810028"/>
        <a:ext cx="1550299" cy="815603"/>
      </dsp:txXfrm>
    </dsp:sp>
    <dsp:sp modelId="{33385107-8C7D-4AFC-9A21-398824555557}">
      <dsp:nvSpPr>
        <dsp:cNvPr id="0" name=""/>
        <dsp:cNvSpPr/>
      </dsp:nvSpPr>
      <dsp:spPr>
        <a:xfrm>
          <a:off x="6161608" y="1038783"/>
          <a:ext cx="255991" cy="358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 w="38100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6161608" y="1110401"/>
        <a:ext cx="179194" cy="214856"/>
      </dsp:txXfrm>
    </dsp:sp>
    <dsp:sp modelId="{4C5E12C6-1E46-45AF-8010-3AEA31B3F8A4}">
      <dsp:nvSpPr>
        <dsp:cNvPr id="0" name=""/>
        <dsp:cNvSpPr/>
      </dsp:nvSpPr>
      <dsp:spPr>
        <a:xfrm>
          <a:off x="6523861" y="784653"/>
          <a:ext cx="1806447" cy="866353"/>
        </a:xfrm>
        <a:prstGeom prst="roundRect">
          <a:avLst>
            <a:gd name="adj" fmla="val 10000"/>
          </a:avLst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Э2  3 мг 4-я неделя</a:t>
          </a:r>
        </a:p>
      </dsp:txBody>
      <dsp:txXfrm>
        <a:off x="6549236" y="810028"/>
        <a:ext cx="1755697" cy="815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9A9D4-AA73-410F-B45E-38EAAF44E4D4}">
      <dsp:nvSpPr>
        <dsp:cNvPr id="0" name=""/>
        <dsp:cNvSpPr/>
      </dsp:nvSpPr>
      <dsp:spPr>
        <a:xfrm>
          <a:off x="3917234" y="364600"/>
          <a:ext cx="4075653" cy="1446971"/>
        </a:xfrm>
        <a:prstGeom prst="rightArrow">
          <a:avLst>
            <a:gd name="adj1" fmla="val 75000"/>
            <a:gd name="adj2" fmla="val 50000"/>
          </a:avLst>
        </a:prstGeom>
        <a:solidFill>
          <a:schemeClr val="tx1">
            <a:lumMod val="75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bg1"/>
              </a:solidFill>
            </a:rPr>
            <a:t>Дидрогестерон 10 мг/сутки или </a:t>
          </a:r>
          <a:r>
            <a:rPr lang="ru-RU" sz="2000" kern="1200" dirty="0" err="1">
              <a:solidFill>
                <a:schemeClr val="bg1"/>
              </a:solidFill>
            </a:rPr>
            <a:t>Микр</a:t>
          </a:r>
          <a:r>
            <a:rPr lang="ru-RU" sz="2000" kern="1200" dirty="0">
              <a:solidFill>
                <a:schemeClr val="bg1"/>
              </a:solidFill>
            </a:rPr>
            <a:t>. прогестерон 20</a:t>
          </a:r>
          <a:r>
            <a:rPr lang="en-US" sz="2000" kern="1200" dirty="0">
              <a:solidFill>
                <a:schemeClr val="bg1"/>
              </a:solidFill>
            </a:rPr>
            <a:t>0</a:t>
          </a:r>
          <a:r>
            <a:rPr lang="ru-RU" sz="2000" b="0" i="0" kern="1200" dirty="0">
              <a:solidFill>
                <a:schemeClr val="bg1"/>
              </a:solidFill>
            </a:rPr>
            <a:t> мг с 17-го по 26-й день м/цикла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917234" y="545471"/>
        <a:ext cx="3533039" cy="1085229"/>
      </dsp:txXfrm>
    </dsp:sp>
    <dsp:sp modelId="{26550B9E-9BBD-40A6-BA54-517DFC3B2C57}">
      <dsp:nvSpPr>
        <dsp:cNvPr id="0" name=""/>
        <dsp:cNvSpPr/>
      </dsp:nvSpPr>
      <dsp:spPr>
        <a:xfrm>
          <a:off x="0" y="469986"/>
          <a:ext cx="2275415" cy="1298031"/>
        </a:xfrm>
        <a:prstGeom prst="round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Э2 – 1,5 мг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4 недели</a:t>
          </a:r>
        </a:p>
      </dsp:txBody>
      <dsp:txXfrm>
        <a:off x="63365" y="533351"/>
        <a:ext cx="2148685" cy="1171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6B162-EF99-411F-A97F-9DBE03BBB149}" type="datetimeFigureOut">
              <a:rPr lang="ru-RU" smtClean="0"/>
              <a:pPr/>
              <a:t>10.05.2025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E0A2B-2502-40CF-A4F3-FE665A8FF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0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E0A2B-2502-40CF-A4F3-FE665A8FF1D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93B39D8F-EAF9-CB43-91F4-CD527FFEC44A}" type="slidenum">
              <a:rPr lang="ru-RU" altLang="ru-RU">
                <a:latin typeface="Calibri" charset="0"/>
              </a:rPr>
              <a:pPr/>
              <a:t>30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6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21CC-595B-467D-9258-F878E245A1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5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21CC-595B-467D-9258-F878E245A1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21CC-595B-467D-9258-F878E245A1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3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В основе метаболических и нейроэндокринных нарушений у пациенток с олигоменореей на фоне аномальной</a:t>
            </a:r>
            <a:r>
              <a:rPr lang="ru-RU" baseline="0" dirty="0"/>
              <a:t> массы тела </a:t>
            </a:r>
            <a:r>
              <a:rPr lang="ru-RU" dirty="0"/>
              <a:t>лежит низкий или высокий уровень лептина, продуцируемого жировой тканью под контролем </a:t>
            </a:r>
            <a:r>
              <a:rPr lang="ru-RU" dirty="0" err="1"/>
              <a:t>ob</a:t>
            </a:r>
            <a:r>
              <a:rPr lang="ru-RU" dirty="0"/>
              <a:t>-гена. Исследованиями установлено участие лептина в регуляции репродуктивной функции. Лептин является одним из факторов, поддерживающих </a:t>
            </a:r>
            <a:r>
              <a:rPr lang="ru-RU" dirty="0" err="1"/>
              <a:t>цирхоральный</a:t>
            </a:r>
            <a:r>
              <a:rPr lang="ru-RU" dirty="0"/>
              <a:t> ритм секреции </a:t>
            </a:r>
            <a:r>
              <a:rPr lang="ru-RU" dirty="0" err="1"/>
              <a:t>ГнРГ</a:t>
            </a:r>
            <a:r>
              <a:rPr lang="ru-RU" dirty="0"/>
              <a:t> (</a:t>
            </a:r>
            <a:r>
              <a:rPr lang="en-US" dirty="0"/>
              <a:t>Thong F</a:t>
            </a:r>
            <a:r>
              <a:rPr lang="ru-RU" dirty="0"/>
              <a:t>.</a:t>
            </a:r>
            <a:r>
              <a:rPr lang="en-US" dirty="0"/>
              <a:t>S</a:t>
            </a:r>
            <a:r>
              <a:rPr lang="ru-RU" dirty="0"/>
              <a:t>., </a:t>
            </a:r>
            <a:r>
              <a:rPr lang="en-US" dirty="0"/>
              <a:t>Graham T</a:t>
            </a:r>
            <a:r>
              <a:rPr lang="ru-RU" dirty="0"/>
              <a:t>.</a:t>
            </a:r>
            <a:r>
              <a:rPr lang="en-US" dirty="0"/>
              <a:t>E</a:t>
            </a:r>
            <a:r>
              <a:rPr lang="ru-RU" dirty="0"/>
              <a:t>., 1999). </a:t>
            </a:r>
          </a:p>
          <a:p>
            <a:pPr>
              <a:defRPr/>
            </a:pPr>
            <a:r>
              <a:rPr lang="ru-RU" dirty="0"/>
              <a:t>Обсуждается существование «критического» уровня лептина, </a:t>
            </a:r>
            <a:r>
              <a:rPr lang="ru-RU" dirty="0">
                <a:latin typeface="+mn-lt"/>
              </a:rPr>
              <a:t>при котором возможно становление менструального цикла. Лептину отводится роль «метаболического шлагбаума», допускающего возможность активировать (при достаточных энергетических ресурсах организма) или почти полностью выключить (при истощении) репродуктивную ось. </a:t>
            </a: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BE917-31B9-44AE-AE63-86D3071045E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71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6DC186-577C-4B26-8150-9EBC64435F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1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17D23-CD98-412E-921D-4620CD5DE15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9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E0A2B-2502-40CF-A4F3-FE665A8FF1D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Vinchenzina</a:t>
            </a:r>
            <a:r>
              <a:rPr lang="en-US" baseline="0" dirty="0"/>
              <a:t> </a:t>
            </a:r>
            <a:r>
              <a:rPr lang="en-US" baseline="0" dirty="0" err="1"/>
              <a:t>Bruni</a:t>
            </a:r>
            <a:r>
              <a:rPr lang="en-US" baseline="0"/>
              <a:t>, 2014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21CC-595B-467D-9258-F878E245A17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8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304D464-7CD7-4DC3-A456-CED5F2911494}" type="datetimeFigureOut">
              <a:rPr lang="ru-RU" smtClean="0"/>
              <a:pPr/>
              <a:t>10.05.2025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D17-5FF7-4847-B6A9-3FA280E03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D17-5FF7-4847-B6A9-3FA280E03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D17-5FF7-4847-B6A9-3FA280E03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2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D17-5FF7-4847-B6A9-3FA280E03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5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/>
          <p:cNvSpPr>
            <a:spLocks noChangeArrowheads="1"/>
          </p:cNvSpPr>
          <p:nvPr/>
        </p:nvSpPr>
        <p:spPr bwMode="hidden">
          <a:xfrm rot="-21600000">
            <a:off x="0" y="4830763"/>
            <a:ext cx="9170988" cy="180975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0"/>
                  <a:invGamma/>
                  <a:alpha val="0"/>
                </a:srgbClr>
              </a:gs>
              <a:gs pos="50000">
                <a:srgbClr val="000066">
                  <a:alpha val="50000"/>
                </a:srgbClr>
              </a:gs>
              <a:gs pos="100000">
                <a:srgbClr val="000066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0" y="5181612"/>
            <a:ext cx="9144000" cy="876300"/>
          </a:xfrm>
          <a:prstGeom prst="rect">
            <a:avLst/>
          </a:prstGeom>
          <a:gradFill rotWithShape="1"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1613" y="5072074"/>
            <a:ext cx="8688387" cy="1066800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210300"/>
            <a:ext cx="5003800" cy="5334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9688"/>
            <a:ext cx="16002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9EC456-D7B1-4118-8139-F0CE66A41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9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7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/>
      <p:bldP spid="310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D17-5FF7-4847-B6A9-3FA280E03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68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DA54E-E8F9-4037-9B0F-E46A54365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1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80745-D636-49BC-B4E1-6F3C67DB8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8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973C8-E72C-4938-8D61-16B441F03D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34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A3178-989F-415C-BCE2-A617A1820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3DA70-21C7-4816-A708-D6ABEA71F2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00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421E3-CBFB-40C8-9256-497132DFA1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27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E5FCA-5F53-48EE-8A99-BE2EFDD63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9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8785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878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AC01F-5E68-4B84-979B-28BB8F27E6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31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25F91F-67C0-4753-86DC-43298CA64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00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A753C2-9052-4BA8-A252-9D4C69B27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8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9313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EF-3AC4-4313-AE07-17F6A1EC9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6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304D464-7CD7-4DC3-A456-CED5F2911494}" type="datetimeFigureOut">
              <a:rPr lang="ru-RU" smtClean="0"/>
              <a:pPr/>
              <a:t>10.05.2025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D464-7CD7-4DC3-A456-CED5F2911494}" type="datetimeFigureOut">
              <a:rPr lang="ru-RU" smtClean="0"/>
              <a:pPr/>
              <a:t>10.05.2025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04D464-7CD7-4DC3-A456-CED5F2911494}" type="datetimeFigureOut">
              <a:rPr lang="ru-RU" smtClean="0"/>
              <a:pPr/>
              <a:t>10.05.2025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E29562-030B-4FC5-8020-EE557A14D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7" r:id="rId14"/>
    <p:sldLayoutId id="2147483694" r:id="rId1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6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0" y="21429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FBADDC8-4AE5-4BE4-B6CE-B72D607D72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0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nformahealthcare.com/action/doSearch?Contrib=Sandra+Bucciantini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://informahealthcare.com/action/doSearch?Contrib=Metella+De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nformahealthcare.com/action/doSearch?Contrib=Hanadi+Bakhsh" TargetMode="External"/><Relationship Id="rId5" Type="http://schemas.openxmlformats.org/officeDocument/2006/relationships/hyperlink" Target="http://informahealthcare.com/doi/abs/10.3109/09513590.2014.958987" TargetMode="External"/><Relationship Id="rId10" Type="http://schemas.openxmlformats.org/officeDocument/2006/relationships/hyperlink" Target="http://informahealthcare.com/action/doSearch?Contrib=Vincenzina+Bruni" TargetMode="External"/><Relationship Id="rId4" Type="http://schemas.openxmlformats.org/officeDocument/2006/relationships/image" Target="../media/image34.png"/><Relationship Id="rId9" Type="http://schemas.openxmlformats.org/officeDocument/2006/relationships/hyperlink" Target="http://informahealthcare.com/action/doSearch?Contrib=Daniela+Balzi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6402205"/>
            <a:ext cx="13681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5229200"/>
            <a:ext cx="3058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Проф. Андреева В.О.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45984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Нарушения пищевого поведения и нейроэндокринная регуляция менструального цикла в пубертате</a:t>
            </a:r>
          </a:p>
        </p:txBody>
      </p:sp>
      <p:sp>
        <p:nvSpPr>
          <p:cNvPr id="79874" name="AutoShape 2" descr="https://kidbooms.ru/wp-content/uploads/3/5/f/35f5910ae616932ad2c7db1e66074a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76" name="AutoShape 4" descr="https://kidbooms.ru/wp-content/uploads/3/5/f/35f5910ae616932ad2c7db1e66074a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78" name="AutoShape 6" descr="https://kidbooms.ru/wp-content/uploads/3/5/f/35f5910ae616932ad2c7db1e66074a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80" name="AutoShape 8" descr="https://images.ua.prom.st/2658087894_2658087894.jpg?PIMAGE_ID=26580878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82" name="AutoShape 10" descr="https://zhirunet.com/wp-content/uploads/2019/03/kak-pohudet-v-domashnih-usloviyah-bez-diet-i-uprazhnenij-0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83" name="Picture 11" descr="D:\Users7\V\Downloads\AnorexiaNervosaLeban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5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82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3"/>
          <p:cNvSpPr>
            <a:spLocks noChangeArrowheads="1"/>
          </p:cNvSpPr>
          <p:nvPr/>
        </p:nvSpPr>
        <p:spPr bwMode="gray">
          <a:xfrm rot="5400000">
            <a:off x="1055198" y="391693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Freeform 4"/>
          <p:cNvSpPr>
            <a:spLocks/>
          </p:cNvSpPr>
          <p:nvPr/>
        </p:nvSpPr>
        <p:spPr bwMode="gray">
          <a:xfrm>
            <a:off x="1142510" y="3839148"/>
            <a:ext cx="2006600" cy="481012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gray">
          <a:xfrm>
            <a:off x="1131398" y="4517010"/>
            <a:ext cx="201136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1C1C1C"/>
                </a:solidFill>
              </a:rPr>
              <a:t>Нервной анорексией страдают</a:t>
            </a:r>
          </a:p>
          <a:p>
            <a:pPr algn="ctr" eaLnBrk="0" hangingPunct="0"/>
            <a:r>
              <a:rPr lang="ru-RU" sz="1400" b="1" dirty="0">
                <a:solidFill>
                  <a:srgbClr val="1C1C1C"/>
                </a:solidFill>
              </a:rPr>
              <a:t> от 0,5 до 1 % девочек-подростков</a:t>
            </a: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gray">
          <a:xfrm rot="5400000">
            <a:off x="3798398" y="391693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Freeform 8"/>
          <p:cNvSpPr>
            <a:spLocks/>
          </p:cNvSpPr>
          <p:nvPr/>
        </p:nvSpPr>
        <p:spPr bwMode="gray">
          <a:xfrm>
            <a:off x="3890473" y="3837560"/>
            <a:ext cx="2001837" cy="481013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gray">
          <a:xfrm>
            <a:off x="3896257" y="4367416"/>
            <a:ext cx="2011362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1C1C1C"/>
                </a:solidFill>
              </a:rPr>
              <a:t>Рост нервной анорексии у юношей; </a:t>
            </a:r>
            <a:r>
              <a:rPr lang="ru-RU" sz="1400" b="1" dirty="0" err="1">
                <a:solidFill>
                  <a:srgbClr val="1C1C1C"/>
                </a:solidFill>
              </a:rPr>
              <a:t>патоморфоз</a:t>
            </a:r>
            <a:r>
              <a:rPr lang="ru-RU" sz="1400" b="1" dirty="0">
                <a:solidFill>
                  <a:srgbClr val="1C1C1C"/>
                </a:solidFill>
              </a:rPr>
              <a:t> (учащение </a:t>
            </a:r>
            <a:r>
              <a:rPr lang="ru-RU" sz="1400" b="1" dirty="0" err="1">
                <a:solidFill>
                  <a:srgbClr val="1C1C1C"/>
                </a:solidFill>
              </a:rPr>
              <a:t>булимических</a:t>
            </a:r>
            <a:r>
              <a:rPr lang="ru-RU" sz="1400" b="1" dirty="0">
                <a:solidFill>
                  <a:srgbClr val="1C1C1C"/>
                </a:solidFill>
              </a:rPr>
              <a:t> эпизодов, раннее начало, стертость клинической картины)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gray">
          <a:xfrm rot="5400000">
            <a:off x="6503498" y="391693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Freeform 12"/>
          <p:cNvSpPr>
            <a:spLocks/>
          </p:cNvSpPr>
          <p:nvPr/>
        </p:nvSpPr>
        <p:spPr bwMode="gray">
          <a:xfrm>
            <a:off x="6590810" y="3856610"/>
            <a:ext cx="2000250" cy="463550"/>
          </a:xfrm>
          <a:custGeom>
            <a:avLst/>
            <a:gdLst/>
            <a:ahLst/>
            <a:cxnLst>
              <a:cxn ang="0">
                <a:pos x="5" y="292"/>
              </a:cxn>
              <a:cxn ang="0">
                <a:pos x="192" y="0"/>
              </a:cxn>
              <a:cxn ang="0">
                <a:pos x="1060" y="0"/>
              </a:cxn>
              <a:cxn ang="0">
                <a:pos x="1254" y="291"/>
              </a:cxn>
              <a:cxn ang="0">
                <a:pos x="5" y="292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gray">
          <a:xfrm>
            <a:off x="6579698" y="4517010"/>
            <a:ext cx="2011362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1C1C1C"/>
                </a:solidFill>
              </a:rPr>
              <a:t>Частота достигает 10% и более</a:t>
            </a:r>
          </a:p>
          <a:p>
            <a:pPr algn="ctr" eaLnBrk="0" hangingPunct="0"/>
            <a:r>
              <a:rPr lang="ru-RU" sz="1400" b="1" dirty="0">
                <a:solidFill>
                  <a:srgbClr val="1C1C1C"/>
                </a:solidFill>
              </a:rPr>
              <a:t>Отсутствуют основные симптомы нервной анорексии</a:t>
            </a:r>
          </a:p>
        </p:txBody>
      </p:sp>
      <p:grpSp>
        <p:nvGrpSpPr>
          <p:cNvPr id="39" name="Group 15"/>
          <p:cNvGrpSpPr>
            <a:grpSpLocks/>
          </p:cNvGrpSpPr>
          <p:nvPr/>
        </p:nvGrpSpPr>
        <p:grpSpPr bwMode="auto">
          <a:xfrm>
            <a:off x="3692035" y="1884935"/>
            <a:ext cx="2382838" cy="538163"/>
            <a:chOff x="2251" y="1126"/>
            <a:chExt cx="1501" cy="339"/>
          </a:xfrm>
        </p:grpSpPr>
        <p:sp>
          <p:nvSpPr>
            <p:cNvPr id="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" name="Rectangle 18"/>
          <p:cNvSpPr>
            <a:spLocks noChangeArrowheads="1"/>
          </p:cNvSpPr>
          <p:nvPr/>
        </p:nvSpPr>
        <p:spPr bwMode="gray">
          <a:xfrm>
            <a:off x="4173609" y="1989046"/>
            <a:ext cx="15103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C1C1C"/>
                </a:solidFill>
              </a:rPr>
              <a:t>Особенности</a:t>
            </a:r>
            <a:endParaRPr lang="ru-RU" b="1" dirty="0">
              <a:solidFill>
                <a:srgbClr val="1C1C1C"/>
              </a:solidFill>
            </a:endParaRPr>
          </a:p>
        </p:txBody>
      </p:sp>
      <p:grpSp>
        <p:nvGrpSpPr>
          <p:cNvPr id="43" name="Group 19"/>
          <p:cNvGrpSpPr>
            <a:grpSpLocks/>
          </p:cNvGrpSpPr>
          <p:nvPr/>
        </p:nvGrpSpPr>
        <p:grpSpPr bwMode="auto">
          <a:xfrm>
            <a:off x="6419360" y="1884935"/>
            <a:ext cx="2384425" cy="538163"/>
            <a:chOff x="3969" y="1126"/>
            <a:chExt cx="1502" cy="339"/>
          </a:xfrm>
        </p:grpSpPr>
        <p:sp>
          <p:nvSpPr>
            <p:cNvPr id="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" name="Rectangle 22"/>
          <p:cNvSpPr>
            <a:spLocks noChangeArrowheads="1"/>
          </p:cNvSpPr>
          <p:nvPr/>
        </p:nvSpPr>
        <p:spPr bwMode="gray">
          <a:xfrm>
            <a:off x="6745448" y="1889053"/>
            <a:ext cx="174310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1C1C1C"/>
                </a:solidFill>
              </a:rPr>
              <a:t>Атипичная нервная </a:t>
            </a:r>
          </a:p>
          <a:p>
            <a:pPr algn="ctr"/>
            <a:r>
              <a:rPr lang="ru-RU" sz="1400" b="1" dirty="0">
                <a:solidFill>
                  <a:srgbClr val="1C1C1C"/>
                </a:solidFill>
              </a:rPr>
              <a:t>анорексия</a:t>
            </a:r>
          </a:p>
        </p:txBody>
      </p:sp>
      <p:grpSp>
        <p:nvGrpSpPr>
          <p:cNvPr id="47" name="Group 23"/>
          <p:cNvGrpSpPr>
            <a:grpSpLocks/>
          </p:cNvGrpSpPr>
          <p:nvPr/>
        </p:nvGrpSpPr>
        <p:grpSpPr bwMode="auto">
          <a:xfrm>
            <a:off x="999635" y="1884935"/>
            <a:ext cx="2384425" cy="538163"/>
            <a:chOff x="555" y="1126"/>
            <a:chExt cx="1502" cy="339"/>
          </a:xfrm>
        </p:grpSpPr>
        <p:sp>
          <p:nvSpPr>
            <p:cNvPr id="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0" name="Rectangle 26"/>
          <p:cNvSpPr>
            <a:spLocks noChangeArrowheads="1"/>
          </p:cNvSpPr>
          <p:nvPr/>
        </p:nvSpPr>
        <p:spPr bwMode="gray">
          <a:xfrm>
            <a:off x="1188206" y="1979147"/>
            <a:ext cx="200728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1C1C1C"/>
                </a:solidFill>
              </a:rPr>
              <a:t>Распространенность</a:t>
            </a:r>
          </a:p>
        </p:txBody>
      </p:sp>
      <p:sp>
        <p:nvSpPr>
          <p:cNvPr id="51" name="AutoShape 27"/>
          <p:cNvSpPr>
            <a:spLocks noChangeArrowheads="1"/>
          </p:cNvSpPr>
          <p:nvPr/>
        </p:nvSpPr>
        <p:spPr bwMode="gray">
          <a:xfrm flipV="1">
            <a:off x="1185373" y="2437385"/>
            <a:ext cx="1981200" cy="13716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2" name="AutoShape 28"/>
          <p:cNvSpPr>
            <a:spLocks noChangeArrowheads="1"/>
          </p:cNvSpPr>
          <p:nvPr/>
        </p:nvSpPr>
        <p:spPr bwMode="gray">
          <a:xfrm flipV="1">
            <a:off x="3852373" y="2437385"/>
            <a:ext cx="1981200" cy="13716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3" name="AutoShape 29"/>
          <p:cNvSpPr>
            <a:spLocks noChangeArrowheads="1"/>
          </p:cNvSpPr>
          <p:nvPr/>
        </p:nvSpPr>
        <p:spPr bwMode="gray">
          <a:xfrm flipV="1">
            <a:off x="6595573" y="2437385"/>
            <a:ext cx="1981200" cy="13716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4" name="Text Box 1"/>
          <p:cNvSpPr txBox="1">
            <a:spLocks noChangeArrowheads="1"/>
          </p:cNvSpPr>
          <p:nvPr/>
        </p:nvSpPr>
        <p:spPr bwMode="auto">
          <a:xfrm>
            <a:off x="457200" y="604137"/>
            <a:ext cx="8229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</a:rPr>
              <a:t>НЕРВНАЯ АНОРЕКСИЯ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543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BB23F3-A255-33DA-5688-01738F90B8E6}"/>
              </a:ext>
            </a:extLst>
          </p:cNvPr>
          <p:cNvSpPr/>
          <p:nvPr/>
        </p:nvSpPr>
        <p:spPr>
          <a:xfrm>
            <a:off x="457200" y="714356"/>
            <a:ext cx="8229600" cy="41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52A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Психопатологические явления  при типичной НА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59885B-FA09-A2CE-2370-8D5F7CB8AE9C}"/>
              </a:ext>
            </a:extLst>
          </p:cNvPr>
          <p:cNvSpPr/>
          <p:nvPr/>
        </p:nvSpPr>
        <p:spPr>
          <a:xfrm>
            <a:off x="683568" y="1628800"/>
            <a:ext cx="685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52A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52A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Сверхценная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52A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идея о своей полноте, обладающая большим эмоциональным зарядом, приобретает доминирующее положение во всей духовной жизни пациентки, определяет его деятельность и приводит к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52A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дезадаптации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52A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 социальной среде,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E43F81-5530-1A43-6C72-D85A4FE64786}"/>
              </a:ext>
            </a:extLst>
          </p:cNvPr>
          <p:cNvSpPr/>
          <p:nvPr/>
        </p:nvSpPr>
        <p:spPr>
          <a:xfrm>
            <a:off x="608580" y="3284984"/>
            <a:ext cx="6929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52A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 Заболевание в динамике приобретает черты зависимого поведения с патологическим влечением, желанием реализовать эпизод (рвота, прием слабительных, занятие физическими нагрузками) в сочетании аффективной заряженностью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976E07-1D16-775F-8D03-7C5190D7B7F9}"/>
              </a:ext>
            </a:extLst>
          </p:cNvPr>
          <p:cNvSpPr/>
          <p:nvPr/>
        </p:nvSpPr>
        <p:spPr>
          <a:xfrm>
            <a:off x="642910" y="4786322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52A4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52A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  Расстройства настроения – депрессивный синдром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52A4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52A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 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75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Line 4"/>
          <p:cNvSpPr>
            <a:spLocks noChangeShapeType="1"/>
          </p:cNvSpPr>
          <p:nvPr/>
        </p:nvSpPr>
        <p:spPr bwMode="gray">
          <a:xfrm flipH="1" flipV="1">
            <a:off x="5072066" y="3857628"/>
            <a:ext cx="633418" cy="7048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Oval 2"/>
          <p:cNvSpPr>
            <a:spLocks noChangeArrowheads="1"/>
          </p:cNvSpPr>
          <p:nvPr/>
        </p:nvSpPr>
        <p:spPr bwMode="gray">
          <a:xfrm>
            <a:off x="1428728" y="2285992"/>
            <a:ext cx="2743200" cy="274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6" name="Скругленный прямоугольник 185"/>
          <p:cNvSpPr/>
          <p:nvPr/>
        </p:nvSpPr>
        <p:spPr>
          <a:xfrm>
            <a:off x="6429387" y="1357298"/>
            <a:ext cx="2714613" cy="1857388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Атипичные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формы болезни в большинстве случаев не диагностируются, что затягивает процесс лечения, ухудшает прогноз заболевания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gray">
          <a:xfrm>
            <a:off x="3657600" y="2786063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gray">
          <a:xfrm flipV="1">
            <a:off x="3786182" y="3929066"/>
            <a:ext cx="785818" cy="7143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gray">
          <a:xfrm>
            <a:off x="3733800" y="2424113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gray">
          <a:xfrm flipV="1">
            <a:off x="5029200" y="2576513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gray">
          <a:xfrm>
            <a:off x="3643306" y="2500306"/>
            <a:ext cx="2422070" cy="2334346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3000364" y="1785926"/>
            <a:ext cx="1146175" cy="1374775"/>
            <a:chOff x="2064" y="1008"/>
            <a:chExt cx="722" cy="866"/>
          </a:xfrm>
        </p:grpSpPr>
        <p:sp>
          <p:nvSpPr>
            <p:cNvPr id="11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52A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25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6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52A4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8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5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1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5" name="Group 29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1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7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" name="Rectangle 39"/>
            <p:cNvSpPr>
              <a:spLocks noChangeArrowheads="1"/>
            </p:cNvSpPr>
            <p:nvPr/>
          </p:nvSpPr>
          <p:spPr bwMode="gray">
            <a:xfrm>
              <a:off x="2289" y="1143"/>
              <a:ext cx="296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9" name="Group 40"/>
          <p:cNvGrpSpPr>
            <a:grpSpLocks/>
          </p:cNvGrpSpPr>
          <p:nvPr/>
        </p:nvGrpSpPr>
        <p:grpSpPr bwMode="auto">
          <a:xfrm>
            <a:off x="3000364" y="4286256"/>
            <a:ext cx="1146175" cy="1374775"/>
            <a:chOff x="2064" y="1008"/>
            <a:chExt cx="722" cy="866"/>
          </a:xfrm>
        </p:grpSpPr>
        <p:sp>
          <p:nvSpPr>
            <p:cNvPr id="40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52A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41" name="Group 42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54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5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52A4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56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5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7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58" name="Group 4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64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9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60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42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44" name="Group 58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50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5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6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3" name="Rectangle 68"/>
            <p:cNvSpPr>
              <a:spLocks noChangeArrowheads="1"/>
            </p:cNvSpPr>
            <p:nvPr/>
          </p:nvSpPr>
          <p:spPr bwMode="gray">
            <a:xfrm>
              <a:off x="2199" y="1143"/>
              <a:ext cx="497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8" name="Group 69"/>
          <p:cNvGrpSpPr>
            <a:grpSpLocks/>
          </p:cNvGrpSpPr>
          <p:nvPr/>
        </p:nvGrpSpPr>
        <p:grpSpPr bwMode="auto">
          <a:xfrm>
            <a:off x="5500694" y="4500570"/>
            <a:ext cx="1146175" cy="1374775"/>
            <a:chOff x="2064" y="1008"/>
            <a:chExt cx="722" cy="866"/>
          </a:xfrm>
        </p:grpSpPr>
        <p:sp>
          <p:nvSpPr>
            <p:cNvPr id="69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52A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70" name="Group 71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83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84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52A4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85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86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87" name="Group 76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93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8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89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1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73" name="Group 87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79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75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2" name="Rectangle 97"/>
            <p:cNvSpPr>
              <a:spLocks noChangeArrowheads="1"/>
            </p:cNvSpPr>
            <p:nvPr/>
          </p:nvSpPr>
          <p:spPr bwMode="gray">
            <a:xfrm>
              <a:off x="2289" y="1143"/>
              <a:ext cx="296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26" name="Group 127"/>
          <p:cNvGrpSpPr>
            <a:grpSpLocks/>
          </p:cNvGrpSpPr>
          <p:nvPr/>
        </p:nvGrpSpPr>
        <p:grpSpPr bwMode="auto">
          <a:xfrm>
            <a:off x="5181600" y="1557338"/>
            <a:ext cx="1146175" cy="1374775"/>
            <a:chOff x="2064" y="1008"/>
            <a:chExt cx="722" cy="866"/>
          </a:xfrm>
        </p:grpSpPr>
        <p:sp>
          <p:nvSpPr>
            <p:cNvPr id="127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52A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28" name="Group 129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141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42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52A4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143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44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145" name="Group 134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51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6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47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52A4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29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31" name="Group 145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37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" name="Group 150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3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0" name="Rectangle 155"/>
            <p:cNvSpPr>
              <a:spLocks noChangeArrowheads="1"/>
            </p:cNvSpPr>
            <p:nvPr/>
          </p:nvSpPr>
          <p:spPr bwMode="gray">
            <a:xfrm>
              <a:off x="2265" y="1152"/>
              <a:ext cx="296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55" name="Group 156"/>
          <p:cNvGrpSpPr>
            <a:grpSpLocks/>
          </p:cNvGrpSpPr>
          <p:nvPr/>
        </p:nvGrpSpPr>
        <p:grpSpPr bwMode="auto">
          <a:xfrm rot="4976862" flipH="1">
            <a:off x="3948711" y="2699051"/>
            <a:ext cx="1915032" cy="1876290"/>
            <a:chOff x="1944" y="1111"/>
            <a:chExt cx="204" cy="196"/>
          </a:xfrm>
        </p:grpSpPr>
        <p:pic>
          <p:nvPicPr>
            <p:cNvPr id="156" name="Picture 157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roup 159"/>
            <p:cNvGrpSpPr>
              <a:grpSpLocks/>
            </p:cNvGrpSpPr>
            <p:nvPr/>
          </p:nvGrpSpPr>
          <p:grpSpPr bwMode="auto">
            <a:xfrm rot="1297425" flipV="1">
              <a:off x="1969" y="1253"/>
              <a:ext cx="150" cy="36"/>
              <a:chOff x="2528" y="1060"/>
              <a:chExt cx="894" cy="236"/>
            </a:xfrm>
          </p:grpSpPr>
          <p:grpSp>
            <p:nvGrpSpPr>
              <p:cNvPr id="161" name="Group 160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67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2" name="Group 165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63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2A4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9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52A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60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Скругленный прямоугольник 178"/>
          <p:cNvSpPr/>
          <p:nvPr/>
        </p:nvSpPr>
        <p:spPr>
          <a:xfrm>
            <a:off x="214282" y="1785926"/>
            <a:ext cx="2571768" cy="1857388"/>
          </a:xfrm>
          <a:prstGeom prst="roundRect">
            <a:avLst/>
          </a:prstGeom>
          <a:solidFill>
            <a:srgbClr val="00B05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Отсутствие отдельных критерий НА, (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дисморфоманические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переживания или значительное падение веса в результате применения диеты)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6858016" y="4071942"/>
            <a:ext cx="2089598" cy="1181974"/>
          </a:xfrm>
          <a:prstGeom prst="roundRect">
            <a:avLst/>
          </a:prstGeom>
          <a:solidFill>
            <a:schemeClr val="tx1">
              <a:lumMod val="40000"/>
              <a:lumOff val="6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Частота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атипичных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форм НА достигает 10% и более</a:t>
            </a: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500034" y="4286256"/>
            <a:ext cx="2411033" cy="168853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Наличие всех ключевых симптомов в легкой форме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4000496" y="3429000"/>
            <a:ext cx="170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52A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Особенности</a:t>
            </a:r>
          </a:p>
        </p:txBody>
      </p:sp>
      <p:sp>
        <p:nvSpPr>
          <p:cNvPr id="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«Атипичная» нервная анорексия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79" grpId="0" animBg="1"/>
      <p:bldP spid="185" grpId="0" animBg="1"/>
      <p:bldP spid="1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8"/>
          <p:cNvSpPr>
            <a:spLocks noChangeArrowheads="1"/>
          </p:cNvSpPr>
          <p:nvPr/>
        </p:nvSpPr>
        <p:spPr bwMode="gray">
          <a:xfrm>
            <a:off x="914373" y="4136339"/>
            <a:ext cx="2487216" cy="2009474"/>
          </a:xfrm>
          <a:prstGeom prst="roundRect">
            <a:avLst>
              <a:gd name="adj" fmla="val 12699"/>
            </a:avLst>
          </a:prstGeom>
          <a:gradFill>
            <a:gsLst>
              <a:gs pos="0">
                <a:schemeClr val="bg1"/>
              </a:gs>
              <a:gs pos="39999">
                <a:schemeClr val="bg1"/>
              </a:gs>
              <a:gs pos="70000">
                <a:schemeClr val="bg1"/>
              </a:gs>
              <a:gs pos="97990">
                <a:srgbClr val="FBFCFE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84" name="AutoShape 8"/>
          <p:cNvSpPr>
            <a:spLocks noChangeArrowheads="1"/>
          </p:cNvSpPr>
          <p:nvPr/>
        </p:nvSpPr>
        <p:spPr bwMode="gray">
          <a:xfrm>
            <a:off x="6114234" y="4364283"/>
            <a:ext cx="2530084" cy="1600200"/>
          </a:xfrm>
          <a:prstGeom prst="roundRect">
            <a:avLst>
              <a:gd name="adj" fmla="val 12699"/>
            </a:avLst>
          </a:prstGeom>
          <a:gradFill>
            <a:gsLst>
              <a:gs pos="0">
                <a:schemeClr val="bg1"/>
              </a:gs>
              <a:gs pos="39999">
                <a:schemeClr val="bg1"/>
              </a:gs>
              <a:gs pos="70000">
                <a:schemeClr val="bg1"/>
              </a:gs>
              <a:gs pos="97990">
                <a:srgbClr val="FBFCFE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83" name="AutoShape 8"/>
          <p:cNvSpPr>
            <a:spLocks noChangeArrowheads="1"/>
          </p:cNvSpPr>
          <p:nvPr/>
        </p:nvSpPr>
        <p:spPr bwMode="gray">
          <a:xfrm>
            <a:off x="6127326" y="1993589"/>
            <a:ext cx="2516991" cy="1600200"/>
          </a:xfrm>
          <a:prstGeom prst="roundRect">
            <a:avLst>
              <a:gd name="adj" fmla="val 12699"/>
            </a:avLst>
          </a:prstGeom>
          <a:gradFill>
            <a:gsLst>
              <a:gs pos="0">
                <a:schemeClr val="bg1"/>
              </a:gs>
              <a:gs pos="39999">
                <a:schemeClr val="bg1"/>
              </a:gs>
              <a:gs pos="70000">
                <a:schemeClr val="bg1"/>
              </a:gs>
              <a:gs pos="97990">
                <a:srgbClr val="FBFCFE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9" name="AutoShape 8"/>
          <p:cNvSpPr>
            <a:spLocks noChangeArrowheads="1"/>
          </p:cNvSpPr>
          <p:nvPr/>
        </p:nvSpPr>
        <p:spPr bwMode="gray">
          <a:xfrm>
            <a:off x="849961" y="2013402"/>
            <a:ext cx="2543175" cy="1600200"/>
          </a:xfrm>
          <a:prstGeom prst="roundRect">
            <a:avLst>
              <a:gd name="adj" fmla="val 12699"/>
            </a:avLst>
          </a:prstGeom>
          <a:gradFill>
            <a:gsLst>
              <a:gs pos="0">
                <a:schemeClr val="bg1"/>
              </a:gs>
              <a:gs pos="39999">
                <a:schemeClr val="bg1"/>
              </a:gs>
              <a:gs pos="70000">
                <a:schemeClr val="bg1"/>
              </a:gs>
              <a:gs pos="97990">
                <a:srgbClr val="FBFCFE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54" name="Picture 1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61" y="3229422"/>
            <a:ext cx="16398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642" y="428623"/>
            <a:ext cx="83724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b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</a:rPr>
            </a:br>
            <a:r>
              <a:rPr lang="ru-RU" altLang="ru-RU" sz="2000" b="1" kern="0" dirty="0">
                <a:solidFill>
                  <a:schemeClr val="accent2">
                    <a:lumMod val="75000"/>
                  </a:schemeClr>
                </a:solidFill>
              </a:rPr>
              <a:t>Особенности атипичной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000" b="1" kern="0" dirty="0">
                <a:solidFill>
                  <a:schemeClr val="accent2">
                    <a:lumMod val="75000"/>
                  </a:schemeClr>
                </a:solidFill>
              </a:rPr>
              <a:t> нервной анорексии</a:t>
            </a: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gray">
          <a:xfrm>
            <a:off x="883417" y="4112077"/>
            <a:ext cx="2543175" cy="2033736"/>
          </a:xfrm>
          <a:prstGeom prst="roundRect">
            <a:avLst>
              <a:gd name="adj" fmla="val 126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937392" y="4540702"/>
            <a:ext cx="2408238" cy="1462783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52A4"/>
              </a:solidFill>
              <a:latin typeface="Arial" pitchFamily="34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white">
          <a:xfrm>
            <a:off x="1339030" y="4135890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en-US" altLang="ru-RU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gray">
          <a:xfrm>
            <a:off x="937391" y="4618490"/>
            <a:ext cx="238521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2060"/>
                </a:solidFill>
                <a:cs typeface="Arial" pitchFamily="34" charset="0"/>
              </a:rPr>
              <a:t>Преобладающие </a:t>
            </a:r>
            <a:r>
              <a:rPr lang="ru-RU" altLang="ru-RU" sz="1400" b="1" dirty="0" err="1">
                <a:solidFill>
                  <a:srgbClr val="002060"/>
                </a:solidFill>
                <a:cs typeface="Arial" pitchFamily="34" charset="0"/>
              </a:rPr>
              <a:t>обсессивно</a:t>
            </a:r>
            <a:r>
              <a:rPr lang="ru-RU" altLang="ru-RU" sz="1400" b="1" dirty="0">
                <a:solidFill>
                  <a:srgbClr val="002060"/>
                </a:solidFill>
                <a:cs typeface="Arial" pitchFamily="34" charset="0"/>
              </a:rPr>
              <a:t> -</a:t>
            </a:r>
            <a:r>
              <a:rPr lang="ru-RU" altLang="ru-RU" sz="1400" b="1" dirty="0" err="1">
                <a:solidFill>
                  <a:srgbClr val="002060"/>
                </a:solidFill>
                <a:cs typeface="Arial" pitchFamily="34" charset="0"/>
              </a:rPr>
              <a:t>компульсивные</a:t>
            </a:r>
            <a:r>
              <a:rPr lang="ru-RU" altLang="ru-RU" sz="1400" b="1" dirty="0">
                <a:solidFill>
                  <a:srgbClr val="002060"/>
                </a:solidFill>
                <a:cs typeface="Arial" pitchFamily="34" charset="0"/>
              </a:rPr>
              <a:t> расстройства с тенденцией к </a:t>
            </a:r>
            <a:r>
              <a:rPr lang="ru-RU" altLang="ru-RU" sz="1400" b="1" dirty="0" err="1">
                <a:solidFill>
                  <a:srgbClr val="002060"/>
                </a:solidFill>
                <a:cs typeface="Arial" pitchFamily="34" charset="0"/>
              </a:rPr>
              <a:t>фармакорезистентности</a:t>
            </a:r>
            <a:endParaRPr lang="ru-RU" altLang="ru-RU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gray">
          <a:xfrm>
            <a:off x="849962" y="2013402"/>
            <a:ext cx="2551626" cy="1625600"/>
          </a:xfrm>
          <a:prstGeom prst="roundRect">
            <a:avLst>
              <a:gd name="adj" fmla="val 1269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gray">
          <a:xfrm>
            <a:off x="914372" y="2434020"/>
            <a:ext cx="2408238" cy="111442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52A4"/>
              </a:solidFill>
              <a:latin typeface="Arial" pitchFamily="34" charset="0"/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white">
          <a:xfrm>
            <a:off x="1285055" y="2062615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en-US" altLang="ru-RU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gray">
          <a:xfrm>
            <a:off x="983428" y="2426083"/>
            <a:ext cx="23161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2060"/>
                </a:solidFill>
                <a:cs typeface="Arial" pitchFamily="34" charset="0"/>
              </a:rPr>
              <a:t>Формирование стойкой </a:t>
            </a:r>
            <a:r>
              <a:rPr lang="ru-RU" altLang="ru-RU" sz="1400" b="1" dirty="0" err="1">
                <a:solidFill>
                  <a:srgbClr val="002060"/>
                </a:solidFill>
                <a:cs typeface="Arial" pitchFamily="34" charset="0"/>
              </a:rPr>
              <a:t>сверхценности</a:t>
            </a:r>
            <a:endParaRPr lang="ru-RU" altLang="ru-RU" sz="14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2060"/>
                </a:solidFill>
                <a:cs typeface="Arial" pitchFamily="34" charset="0"/>
              </a:rPr>
              <a:t>(преобладание </a:t>
            </a:r>
            <a:r>
              <a:rPr lang="ru-RU" altLang="ru-RU" sz="1400" b="1" dirty="0" err="1">
                <a:solidFill>
                  <a:srgbClr val="002060"/>
                </a:solidFill>
                <a:cs typeface="Arial" pitchFamily="34" charset="0"/>
              </a:rPr>
              <a:t>идеаторного</a:t>
            </a:r>
            <a:r>
              <a:rPr lang="ru-RU" altLang="ru-RU" sz="1400" b="1" dirty="0">
                <a:solidFill>
                  <a:srgbClr val="002060"/>
                </a:solidFill>
                <a:cs typeface="Arial" pitchFamily="34" charset="0"/>
              </a:rPr>
              <a:t> компонента)</a:t>
            </a: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gray">
          <a:xfrm>
            <a:off x="6101142" y="4355788"/>
            <a:ext cx="2543175" cy="1744811"/>
          </a:xfrm>
          <a:prstGeom prst="roundRect">
            <a:avLst>
              <a:gd name="adj" fmla="val 12699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gray">
          <a:xfrm>
            <a:off x="6155117" y="4784414"/>
            <a:ext cx="2408238" cy="117157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52A4"/>
              </a:solidFill>
              <a:latin typeface="Arial" pitchFamily="34" charset="0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white">
          <a:xfrm>
            <a:off x="6556755" y="4379602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US" altLang="ru-RU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gray">
          <a:xfrm>
            <a:off x="6224175" y="4805171"/>
            <a:ext cx="23161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2060"/>
                </a:solidFill>
                <a:cs typeface="Arial" pitchFamily="34" charset="0"/>
              </a:rPr>
              <a:t>Недостаточный </a:t>
            </a:r>
            <a:r>
              <a:rPr lang="ru-RU" altLang="ru-RU" sz="1400" b="1" dirty="0" err="1">
                <a:solidFill>
                  <a:srgbClr val="002060"/>
                </a:solidFill>
                <a:cs typeface="Arial" pitchFamily="34" charset="0"/>
              </a:rPr>
              <a:t>комплаенс</a:t>
            </a:r>
            <a:r>
              <a:rPr lang="ru-RU" altLang="ru-RU" sz="1400" b="1" dirty="0">
                <a:solidFill>
                  <a:srgbClr val="002060"/>
                </a:solidFill>
                <a:cs typeface="Arial" pitchFamily="34" charset="0"/>
              </a:rPr>
              <a:t>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2060"/>
                </a:solidFill>
                <a:cs typeface="Arial" pitchFamily="34" charset="0"/>
              </a:rPr>
              <a:t>связанный с личностными особенностями</a:t>
            </a:r>
          </a:p>
        </p:txBody>
      </p:sp>
      <p:sp>
        <p:nvSpPr>
          <p:cNvPr id="43" name="AutoShape 16"/>
          <p:cNvSpPr>
            <a:spLocks noChangeArrowheads="1"/>
          </p:cNvSpPr>
          <p:nvPr/>
        </p:nvSpPr>
        <p:spPr bwMode="gray">
          <a:xfrm>
            <a:off x="6101142" y="1993589"/>
            <a:ext cx="2543175" cy="1659632"/>
          </a:xfrm>
          <a:prstGeom prst="roundRect">
            <a:avLst>
              <a:gd name="adj" fmla="val 1269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gray">
          <a:xfrm>
            <a:off x="6155117" y="2422214"/>
            <a:ext cx="2408238" cy="1128207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52A4"/>
              </a:solidFill>
              <a:latin typeface="Arial" pitchFamily="34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white">
          <a:xfrm>
            <a:off x="6556755" y="2017402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US" altLang="ru-RU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gray">
          <a:xfrm>
            <a:off x="6240833" y="2630018"/>
            <a:ext cx="23161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2060"/>
                </a:solidFill>
                <a:cs typeface="Arial" pitchFamily="34" charset="0"/>
              </a:rPr>
              <a:t>Склонность к рецидивам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47" name="Group 20"/>
          <p:cNvGrpSpPr>
            <a:grpSpLocks/>
          </p:cNvGrpSpPr>
          <p:nvPr/>
        </p:nvGrpSpPr>
        <p:grpSpPr bwMode="auto">
          <a:xfrm>
            <a:off x="3392330" y="2665864"/>
            <a:ext cx="2819400" cy="2803525"/>
            <a:chOff x="1968" y="1488"/>
            <a:chExt cx="1776" cy="1766"/>
          </a:xfrm>
        </p:grpSpPr>
        <p:sp>
          <p:nvSpPr>
            <p:cNvPr id="48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52A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9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52A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50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52A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51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52A4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52" name="Text Box 4"/>
          <p:cNvSpPr txBox="1">
            <a:spLocks noChangeArrowheads="1"/>
          </p:cNvSpPr>
          <p:nvPr/>
        </p:nvSpPr>
        <p:spPr bwMode="gray">
          <a:xfrm>
            <a:off x="3849530" y="3506788"/>
            <a:ext cx="1905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cs typeface="Arial" pitchFamily="34" charset="0"/>
              </a:rPr>
              <a:t>Атипичная 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cs typeface="Arial" pitchFamily="34" charset="0"/>
              </a:rPr>
              <a:t>нервная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cs typeface="Arial" pitchFamily="34" charset="0"/>
              </a:rPr>
              <a:t>анорексия</a:t>
            </a:r>
          </a:p>
        </p:txBody>
      </p:sp>
    </p:spTree>
    <p:extLst>
      <p:ext uri="{BB962C8B-B14F-4D97-AF65-F5344CB8AC3E}">
        <p14:creationId xmlns:p14="http://schemas.microsoft.com/office/powerpoint/2010/main" val="305544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2"/>
          <p:cNvSpPr>
            <a:spLocks noChangeArrowheads="1"/>
          </p:cNvSpPr>
          <p:nvPr/>
        </p:nvSpPr>
        <p:spPr bwMode="gray">
          <a:xfrm>
            <a:off x="1428728" y="2285992"/>
            <a:ext cx="2743200" cy="274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Патогенез</a:t>
            </a:r>
            <a:endParaRPr lang="en-US" dirty="0"/>
          </a:p>
        </p:txBody>
      </p:sp>
      <p:sp>
        <p:nvSpPr>
          <p:cNvPr id="16" name="Arc 20"/>
          <p:cNvSpPr>
            <a:spLocks/>
          </p:cNvSpPr>
          <p:nvPr/>
        </p:nvSpPr>
        <p:spPr bwMode="gray">
          <a:xfrm rot="692470">
            <a:off x="3800475" y="2520950"/>
            <a:ext cx="1382713" cy="1074738"/>
          </a:xfrm>
          <a:custGeom>
            <a:avLst/>
            <a:gdLst>
              <a:gd name="G0" fmla="+- 6155 0 0"/>
              <a:gd name="G1" fmla="+- 21600 0 0"/>
              <a:gd name="G2" fmla="+- 21600 0 0"/>
              <a:gd name="T0" fmla="*/ 0 w 12831"/>
              <a:gd name="T1" fmla="*/ 896 h 21600"/>
              <a:gd name="T2" fmla="*/ 12831 w 12831"/>
              <a:gd name="T3" fmla="*/ 1058 h 21600"/>
              <a:gd name="T4" fmla="*/ 6155 w 128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2667000" y="5772150"/>
            <a:ext cx="3581400" cy="914400"/>
            <a:chOff x="2309" y="1872"/>
            <a:chExt cx="1915" cy="749"/>
          </a:xfrm>
        </p:grpSpPr>
        <p:pic>
          <p:nvPicPr>
            <p:cNvPr id="18" name="Picture 22" descr="shadow_1_m"/>
            <p:cNvPicPr>
              <a:picLocks noChangeAspect="1" noChangeArrowheads="1"/>
            </p:cNvPicPr>
            <p:nvPr/>
          </p:nvPicPr>
          <p:blipFill>
            <a:blip r:embed="rId2">
              <a:lum bright="18000"/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</p:spPr>
        </p:pic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26" name="Oval 24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63529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25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3324225" y="2190750"/>
            <a:ext cx="409575" cy="393700"/>
            <a:chOff x="1833" y="1596"/>
            <a:chExt cx="368" cy="355"/>
          </a:xfrm>
        </p:grpSpPr>
        <p:pic>
          <p:nvPicPr>
            <p:cNvPr id="30" name="Picture 28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833" y="1596"/>
              <a:ext cx="368" cy="354"/>
            </a:xfrm>
            <a:prstGeom prst="rect">
              <a:avLst/>
            </a:prstGeom>
            <a:noFill/>
          </p:spPr>
        </p:pic>
        <p:sp>
          <p:nvSpPr>
            <p:cNvPr id="31" name="Oval 29"/>
            <p:cNvSpPr>
              <a:spLocks noChangeArrowheads="1"/>
            </p:cNvSpPr>
            <p:nvPr/>
          </p:nvSpPr>
          <p:spPr bwMode="gray">
            <a:xfrm>
              <a:off x="1833" y="1596"/>
              <a:ext cx="366" cy="355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2" name="Picture 30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1869" y="1600"/>
              <a:ext cx="291" cy="125"/>
            </a:xfrm>
            <a:prstGeom prst="rect">
              <a:avLst/>
            </a:prstGeom>
            <a:noFill/>
          </p:spPr>
        </p:pic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5305425" y="2620963"/>
            <a:ext cx="333375" cy="320675"/>
            <a:chOff x="3206" y="1632"/>
            <a:chExt cx="298" cy="289"/>
          </a:xfrm>
        </p:grpSpPr>
        <p:pic>
          <p:nvPicPr>
            <p:cNvPr id="34" name="Picture 32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</p:spPr>
        </p:pic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6" name="Picture 34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</p:spPr>
        </p:pic>
      </p:grpSp>
      <p:grpSp>
        <p:nvGrpSpPr>
          <p:cNvPr id="38" name="Group 35"/>
          <p:cNvGrpSpPr>
            <a:grpSpLocks/>
          </p:cNvGrpSpPr>
          <p:nvPr/>
        </p:nvGrpSpPr>
        <p:grpSpPr bwMode="auto">
          <a:xfrm rot="692470">
            <a:off x="6162675" y="3343275"/>
            <a:ext cx="914400" cy="885825"/>
            <a:chOff x="4055" y="2088"/>
            <a:chExt cx="436" cy="422"/>
          </a:xfrm>
        </p:grpSpPr>
        <p:pic>
          <p:nvPicPr>
            <p:cNvPr id="39" name="Picture 36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</p:spPr>
        </p:pic>
        <p:sp>
          <p:nvSpPr>
            <p:cNvPr id="41" name="Oval 37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78999"/>
                  </a:schemeClr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8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2" name="Picture 38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43" name="Group 39"/>
          <p:cNvGrpSpPr>
            <a:grpSpLocks/>
          </p:cNvGrpSpPr>
          <p:nvPr/>
        </p:nvGrpSpPr>
        <p:grpSpPr bwMode="auto">
          <a:xfrm>
            <a:off x="1762125" y="2278063"/>
            <a:ext cx="984250" cy="952500"/>
            <a:chOff x="887" y="2040"/>
            <a:chExt cx="433" cy="422"/>
          </a:xfrm>
        </p:grpSpPr>
        <p:pic>
          <p:nvPicPr>
            <p:cNvPr id="44" name="Picture 40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45" name="Oval 41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" name="Picture 42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49" name="Group 43"/>
          <p:cNvGrpSpPr>
            <a:grpSpLocks/>
          </p:cNvGrpSpPr>
          <p:nvPr/>
        </p:nvGrpSpPr>
        <p:grpSpPr bwMode="auto">
          <a:xfrm>
            <a:off x="2147888" y="3551238"/>
            <a:ext cx="660400" cy="631825"/>
            <a:chOff x="1224" y="2711"/>
            <a:chExt cx="530" cy="512"/>
          </a:xfrm>
        </p:grpSpPr>
        <p:pic>
          <p:nvPicPr>
            <p:cNvPr id="50" name="Picture 44" descr="circuler_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</p:spPr>
        </p:pic>
        <p:sp>
          <p:nvSpPr>
            <p:cNvPr id="51" name="Oval 45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" name="Picture 46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</p:spPr>
        </p:pic>
      </p:grpSp>
      <p:grpSp>
        <p:nvGrpSpPr>
          <p:cNvPr id="53" name="Group 47"/>
          <p:cNvGrpSpPr>
            <a:grpSpLocks/>
          </p:cNvGrpSpPr>
          <p:nvPr/>
        </p:nvGrpSpPr>
        <p:grpSpPr bwMode="auto">
          <a:xfrm>
            <a:off x="3427413" y="3911600"/>
            <a:ext cx="1263650" cy="1222375"/>
            <a:chOff x="2323" y="2847"/>
            <a:chExt cx="636" cy="616"/>
          </a:xfrm>
        </p:grpSpPr>
        <p:pic>
          <p:nvPicPr>
            <p:cNvPr id="54" name="Picture 48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</p:spPr>
        </p:pic>
        <p:sp>
          <p:nvSpPr>
            <p:cNvPr id="55" name="Oval 49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50000">
                  <a:schemeClr val="accent1">
                    <a:gamma/>
                    <a:shade val="6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" name="Picture 50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</p:spPr>
        </p:pic>
      </p:grpSp>
      <p:grpSp>
        <p:nvGrpSpPr>
          <p:cNvPr id="57" name="Group 51"/>
          <p:cNvGrpSpPr>
            <a:grpSpLocks/>
          </p:cNvGrpSpPr>
          <p:nvPr/>
        </p:nvGrpSpPr>
        <p:grpSpPr bwMode="auto">
          <a:xfrm>
            <a:off x="5454650" y="4313238"/>
            <a:ext cx="660400" cy="635000"/>
            <a:chOff x="3528" y="2759"/>
            <a:chExt cx="530" cy="512"/>
          </a:xfrm>
        </p:grpSpPr>
        <p:pic>
          <p:nvPicPr>
            <p:cNvPr id="58" name="Picture 52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</p:spPr>
        </p:pic>
        <p:sp>
          <p:nvSpPr>
            <p:cNvPr id="62" name="Oval 53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" name="Picture 54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</p:spPr>
        </p:pic>
      </p:grpSp>
      <p:sp>
        <p:nvSpPr>
          <p:cNvPr id="64" name="Arc 55"/>
          <p:cNvSpPr>
            <a:spLocks/>
          </p:cNvSpPr>
          <p:nvPr/>
        </p:nvSpPr>
        <p:spPr bwMode="gray">
          <a:xfrm rot="692470">
            <a:off x="4432300" y="2849563"/>
            <a:ext cx="1951038" cy="933450"/>
          </a:xfrm>
          <a:custGeom>
            <a:avLst/>
            <a:gdLst>
              <a:gd name="G0" fmla="+- 0 0 0"/>
              <a:gd name="G1" fmla="+- 18769 0 0"/>
              <a:gd name="G2" fmla="+- 21600 0 0"/>
              <a:gd name="T0" fmla="*/ 10691 w 18088"/>
              <a:gd name="T1" fmla="*/ 0 h 18769"/>
              <a:gd name="T2" fmla="*/ 18088 w 18088"/>
              <a:gd name="T3" fmla="*/ 6964 h 18769"/>
              <a:gd name="T4" fmla="*/ 0 w 18088"/>
              <a:gd name="T5" fmla="*/ 18769 h 1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Arc 56"/>
          <p:cNvSpPr>
            <a:spLocks/>
          </p:cNvSpPr>
          <p:nvPr/>
        </p:nvSpPr>
        <p:spPr bwMode="gray">
          <a:xfrm rot="692470">
            <a:off x="4278313" y="3754438"/>
            <a:ext cx="2328862" cy="657225"/>
          </a:xfrm>
          <a:custGeom>
            <a:avLst/>
            <a:gdLst>
              <a:gd name="G0" fmla="+- 0 0 0"/>
              <a:gd name="G1" fmla="+- 1042 0 0"/>
              <a:gd name="G2" fmla="+- 21600 0 0"/>
              <a:gd name="T0" fmla="*/ 21575 w 21600"/>
              <a:gd name="T1" fmla="*/ 0 h 13223"/>
              <a:gd name="T2" fmla="*/ 17837 w 21600"/>
              <a:gd name="T3" fmla="*/ 13223 h 13223"/>
              <a:gd name="T4" fmla="*/ 0 w 21600"/>
              <a:gd name="T5" fmla="*/ 1042 h 1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Arc 57"/>
          <p:cNvSpPr>
            <a:spLocks/>
          </p:cNvSpPr>
          <p:nvPr/>
        </p:nvSpPr>
        <p:spPr bwMode="gray">
          <a:xfrm rot="692470">
            <a:off x="4240213" y="3683000"/>
            <a:ext cx="1309687" cy="10477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2127 w 12127"/>
              <a:gd name="T1" fmla="*/ 17875 h 21079"/>
              <a:gd name="T2" fmla="*/ 4714 w 12127"/>
              <a:gd name="T3" fmla="*/ 21079 h 21079"/>
              <a:gd name="T4" fmla="*/ 0 w 12127"/>
              <a:gd name="T5" fmla="*/ 0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Arc 58"/>
          <p:cNvSpPr>
            <a:spLocks/>
          </p:cNvSpPr>
          <p:nvPr/>
        </p:nvSpPr>
        <p:spPr bwMode="gray">
          <a:xfrm rot="692470">
            <a:off x="2776538" y="3386138"/>
            <a:ext cx="1503362" cy="1009650"/>
          </a:xfrm>
          <a:custGeom>
            <a:avLst/>
            <a:gdLst>
              <a:gd name="G0" fmla="+- 13927 0 0"/>
              <a:gd name="G1" fmla="+- 0 0 0"/>
              <a:gd name="G2" fmla="+- 21600 0 0"/>
              <a:gd name="T0" fmla="*/ 6735 w 13927"/>
              <a:gd name="T1" fmla="*/ 20367 h 20367"/>
              <a:gd name="T2" fmla="*/ 0 w 13927"/>
              <a:gd name="T3" fmla="*/ 16511 h 20367"/>
              <a:gd name="T4" fmla="*/ 13927 w 13927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Arc 59"/>
          <p:cNvSpPr>
            <a:spLocks/>
          </p:cNvSpPr>
          <p:nvPr/>
        </p:nvSpPr>
        <p:spPr bwMode="gray">
          <a:xfrm rot="692470">
            <a:off x="1978025" y="3184525"/>
            <a:ext cx="2332038" cy="604838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Arc 60"/>
          <p:cNvSpPr>
            <a:spLocks/>
          </p:cNvSpPr>
          <p:nvPr/>
        </p:nvSpPr>
        <p:spPr bwMode="gray">
          <a:xfrm rot="692470">
            <a:off x="2632075" y="2465388"/>
            <a:ext cx="1808163" cy="903287"/>
          </a:xfrm>
          <a:custGeom>
            <a:avLst/>
            <a:gdLst>
              <a:gd name="G0" fmla="+- 16756 0 0"/>
              <a:gd name="G1" fmla="+- 18207 0 0"/>
              <a:gd name="G2" fmla="+- 21600 0 0"/>
              <a:gd name="T0" fmla="*/ 0 w 16756"/>
              <a:gd name="T1" fmla="*/ 4577 h 18207"/>
              <a:gd name="T2" fmla="*/ 5134 w 16756"/>
              <a:gd name="T3" fmla="*/ 0 h 18207"/>
              <a:gd name="T4" fmla="*/ 16756 w 16756"/>
              <a:gd name="T5" fmla="*/ 18207 h 18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1835667" y="242886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193385" y="350043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693055" y="421481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5286380" y="3143248"/>
            <a:ext cx="4572000" cy="646331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Генетическа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я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ctr" eaLnBrk="0" hangingPunct="0"/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предрасположенность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28596" y="3929066"/>
            <a:ext cx="4572000" cy="1077218"/>
          </a:xfrm>
          <a:prstGeom prst="rect">
            <a:avLst/>
          </a:prstGeom>
        </p:spPr>
        <p:txBody>
          <a:bodyPr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Нарушение в </a:t>
            </a:r>
          </a:p>
          <a:p>
            <a:pPr algn="ctr"/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нейротрансмиттерной</a:t>
            </a:r>
            <a:endParaRPr lang="ru-RU" sz="1600" b="1" dirty="0">
              <a:solidFill>
                <a:schemeClr val="tx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 и нейроэндокринной</a:t>
            </a: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 системах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0" y="2143116"/>
            <a:ext cx="4572000" cy="830997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Личностные черты</a:t>
            </a: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 и акцент на похудение</a:t>
            </a: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 в обществе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643306" y="4286256"/>
            <a:ext cx="4572000" cy="830997"/>
          </a:xfrm>
          <a:prstGeom prst="rect">
            <a:avLst/>
          </a:prstGeom>
        </p:spPr>
        <p:txBody>
          <a:bodyPr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600" b="1" dirty="0"/>
              <a:t>гипоталамические </a:t>
            </a:r>
          </a:p>
          <a:p>
            <a:pPr algn="ctr"/>
            <a:r>
              <a:rPr lang="ru-RU" sz="1600" b="1" dirty="0"/>
              <a:t>моноамины -  </a:t>
            </a:r>
            <a:r>
              <a:rPr lang="ru-RU" sz="1600" b="1" dirty="0" err="1"/>
              <a:t>серотонин</a:t>
            </a:r>
            <a:endParaRPr 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-785850" y="4000504"/>
            <a:ext cx="3869008" cy="36933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1600" b="1" dirty="0" err="1"/>
              <a:t>нейропептиды</a:t>
            </a:r>
            <a:r>
              <a:rPr lang="ru-RU" sz="1600" b="1" dirty="0"/>
              <a:t> </a:t>
            </a:r>
          </a:p>
          <a:p>
            <a:pPr algn="ctr"/>
            <a:r>
              <a:rPr lang="ru-RU" sz="1600" b="1" dirty="0"/>
              <a:t>-  </a:t>
            </a:r>
            <a:r>
              <a:rPr lang="ru-RU" sz="1600" b="1" dirty="0" err="1"/>
              <a:t>нейропептид</a:t>
            </a:r>
            <a:r>
              <a:rPr lang="ru-RU" sz="1600" b="1" dirty="0"/>
              <a:t> Y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072066" y="2857496"/>
            <a:ext cx="900118" cy="338554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ru-RU" sz="1600" b="1" dirty="0" err="1"/>
              <a:t>лептин</a:t>
            </a:r>
            <a:endParaRPr lang="ru-RU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999B9-00AD-578F-E24B-66EB463EBD63}"/>
              </a:ext>
            </a:extLst>
          </p:cNvPr>
          <p:cNvSpPr txBox="1"/>
          <p:nvPr/>
        </p:nvSpPr>
        <p:spPr>
          <a:xfrm>
            <a:off x="6960766" y="5011013"/>
            <a:ext cx="22308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 связывания рецепторов серотонина,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серотонинергической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трансмиссии может быть фундаментальным проявлением патофизиологии НА.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E4CBE-6447-7B38-E89A-A239A76956C8}"/>
              </a:ext>
            </a:extLst>
          </p:cNvPr>
          <p:cNvSpPr txBox="1"/>
          <p:nvPr/>
        </p:nvSpPr>
        <p:spPr>
          <a:xfrm>
            <a:off x="70205" y="5961237"/>
            <a:ext cx="28783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гиперпродукции дофамина в основе формирования сверхценной идеи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61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A6F7A-48A8-DD2E-D6FF-87192801B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2">
            <a:extLst>
              <a:ext uri="{FF2B5EF4-FFF2-40B4-BE49-F238E27FC236}">
                <a16:creationId xmlns:a16="http://schemas.microsoft.com/office/drawing/2014/main" id="{F83A24F4-8C26-B9DC-DAA1-6B569C160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671" y="3710690"/>
            <a:ext cx="6562501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b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Microsoft YaHei" pitchFamily="34" charset="-122"/>
              </a:rPr>
            </a:br>
            <a:r>
              <a:rPr lang="ru-RU" altLang="ru-RU" sz="2000" b="1" kern="0" noProof="0" dirty="0"/>
              <a:t>Корреляции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Microsoft YaHei" pitchFamily="34" charset="-122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000" b="1" kern="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578472F-31F9-BE07-E192-454867C3C2BC}"/>
              </a:ext>
            </a:extLst>
          </p:cNvPr>
          <p:cNvGrpSpPr/>
          <p:nvPr/>
        </p:nvGrpSpPr>
        <p:grpSpPr>
          <a:xfrm>
            <a:off x="758465" y="5482744"/>
            <a:ext cx="2324169" cy="1129086"/>
            <a:chOff x="3540528" y="5128586"/>
            <a:chExt cx="2757396" cy="1339548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BDD32928-38F6-CACE-B462-CFD8A084B8DA}"/>
                </a:ext>
              </a:extLst>
            </p:cNvPr>
            <p:cNvSpPr/>
            <p:nvPr/>
          </p:nvSpPr>
          <p:spPr>
            <a:xfrm>
              <a:off x="3540528" y="5128586"/>
              <a:ext cx="977488" cy="97950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lvl="0" algn="ctr">
                <a:defRPr/>
              </a:pPr>
              <a:r>
                <a:rPr lang="ru-RU" sz="1600" b="1" spc="-10" dirty="0">
                  <a:latin typeface="Times New Roman"/>
                  <a:ea typeface="Times New Roman"/>
                  <a:cs typeface="Times New Roman"/>
                </a:rPr>
                <a:t>мелатонин</a:t>
              </a:r>
              <a:endParaRPr kumimoji="0" lang="ru-RU" sz="1600" b="1" i="0" u="none" strike="noStrike" kern="0" cap="none" spc="0" normalizeH="0" baseline="0" noProof="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7D16DB4-6F40-5765-99E4-055C85B7FB71}"/>
                </a:ext>
              </a:extLst>
            </p:cNvPr>
            <p:cNvSpPr/>
            <p:nvPr/>
          </p:nvSpPr>
          <p:spPr>
            <a:xfrm>
              <a:off x="5320436" y="5128586"/>
              <a:ext cx="977488" cy="97950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lvl="0" algn="ctr">
                <a:defRPr/>
              </a:pPr>
              <a:r>
                <a:rPr lang="en-US" sz="1200" b="1" kern="0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</a:rPr>
                <a:t>MADRS</a:t>
              </a:r>
            </a:p>
          </p:txBody>
        </p: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D4857DB4-0A72-6548-5E64-FF7BC7C3B712}"/>
                </a:ext>
              </a:extLst>
            </p:cNvPr>
            <p:cNvCxnSpPr>
              <a:stCxn id="29" idx="6"/>
              <a:endCxn id="30" idx="2"/>
            </p:cNvCxnSpPr>
            <p:nvPr/>
          </p:nvCxnSpPr>
          <p:spPr>
            <a:xfrm>
              <a:off x="4518016" y="5618340"/>
              <a:ext cx="802420" cy="0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3591A586-AAFE-56F3-5574-C34188F73900}"/>
                </a:ext>
              </a:extLst>
            </p:cNvPr>
            <p:cNvSpPr/>
            <p:nvPr/>
          </p:nvSpPr>
          <p:spPr>
            <a:xfrm>
              <a:off x="4518016" y="5748054"/>
              <a:ext cx="838200" cy="720080"/>
            </a:xfrm>
            <a:prstGeom prst="ellipse">
              <a:avLst/>
            </a:prstGeom>
            <a:solidFill>
              <a:srgbClr val="00B0F0">
                <a:alpha val="11000"/>
              </a:srgbClr>
            </a:solidFill>
            <a:ln w="38100" cap="flat" cmpd="sng" algn="ctr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bevel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48B064A-0923-2E99-E7B7-EBE432994D74}"/>
                </a:ext>
              </a:extLst>
            </p:cNvPr>
            <p:cNvSpPr/>
            <p:nvPr/>
          </p:nvSpPr>
          <p:spPr>
            <a:xfrm>
              <a:off x="4617611" y="5913746"/>
              <a:ext cx="639007" cy="422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b="1" spc="-10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</a:rPr>
                <a:t>0,86</a:t>
              </a:r>
              <a:endParaRPr lang="ru-RU" sz="1050" b="1" dirty="0">
                <a:solidFill>
                  <a:srgbClr val="0070C0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CE05FBD6-5998-B005-B63E-8223EAA45446}"/>
              </a:ext>
            </a:extLst>
          </p:cNvPr>
          <p:cNvGrpSpPr/>
          <p:nvPr/>
        </p:nvGrpSpPr>
        <p:grpSpPr>
          <a:xfrm>
            <a:off x="3650998" y="4352831"/>
            <a:ext cx="2324169" cy="1220745"/>
            <a:chOff x="482806" y="4308627"/>
            <a:chExt cx="2757396" cy="1448292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2D033BC-A6EF-9B30-6630-9524C43A0E15}"/>
                </a:ext>
              </a:extLst>
            </p:cNvPr>
            <p:cNvSpPr/>
            <p:nvPr/>
          </p:nvSpPr>
          <p:spPr>
            <a:xfrm>
              <a:off x="482806" y="4417371"/>
              <a:ext cx="977488" cy="9795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lvl="0" algn="ctr">
                <a:defRPr/>
              </a:pPr>
              <a:r>
                <a:rPr lang="ru-RU" sz="1600" b="1" spc="-10" dirty="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</a:rPr>
                <a:t>мелатонин</a:t>
              </a:r>
              <a:endParaRPr kumimoji="0" lang="ru-RU" sz="1600" b="1" i="0" u="none" strike="noStrike" kern="0" cap="none" spc="0" normalizeH="0" baseline="0" noProof="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092C9BE-FCC2-67E1-CA5C-05EB3BCD2FF1}"/>
                </a:ext>
              </a:extLst>
            </p:cNvPr>
            <p:cNvSpPr/>
            <p:nvPr/>
          </p:nvSpPr>
          <p:spPr>
            <a:xfrm>
              <a:off x="2262714" y="4417371"/>
              <a:ext cx="977488" cy="9795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lvl="0" algn="ctr">
                <a:tabLst>
                  <a:tab pos="266700" algn="l"/>
                </a:tabLst>
                <a:defRPr/>
              </a:pPr>
              <a:r>
                <a:rPr lang="ru-RU" sz="1400" b="1" kern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ШОПП</a:t>
              </a:r>
            </a:p>
          </p:txBody>
        </p: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78855951-F48B-384D-216F-9AF12DF484CF}"/>
                </a:ext>
              </a:extLst>
            </p:cNvPr>
            <p:cNvCxnSpPr>
              <a:stCxn id="37" idx="6"/>
              <a:endCxn id="38" idx="2"/>
            </p:cNvCxnSpPr>
            <p:nvPr/>
          </p:nvCxnSpPr>
          <p:spPr>
            <a:xfrm>
              <a:off x="1460294" y="4907125"/>
              <a:ext cx="802420" cy="0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F94AC55E-7726-09C4-191A-5E4D6F6B549C}"/>
                </a:ext>
              </a:extLst>
            </p:cNvPr>
            <p:cNvSpPr/>
            <p:nvPr/>
          </p:nvSpPr>
          <p:spPr>
            <a:xfrm>
              <a:off x="1460294" y="5036839"/>
              <a:ext cx="838200" cy="720080"/>
            </a:xfrm>
            <a:prstGeom prst="ellipse">
              <a:avLst/>
            </a:prstGeom>
            <a:solidFill>
              <a:srgbClr val="00B0F0">
                <a:alpha val="11000"/>
              </a:srgbClr>
            </a:solidFill>
            <a:ln w="38100" cap="flat" cmpd="sng" algn="ctr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bevel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Двойные круглые скобки 40">
              <a:extLst>
                <a:ext uri="{FF2B5EF4-FFF2-40B4-BE49-F238E27FC236}">
                  <a16:creationId xmlns:a16="http://schemas.microsoft.com/office/drawing/2014/main" id="{2A9656CA-F1B6-986C-0DAA-76FE7400DC98}"/>
                </a:ext>
              </a:extLst>
            </p:cNvPr>
            <p:cNvSpPr/>
            <p:nvPr/>
          </p:nvSpPr>
          <p:spPr>
            <a:xfrm>
              <a:off x="1493010" y="4308627"/>
              <a:ext cx="863600" cy="217487"/>
            </a:xfrm>
            <a:prstGeom prst="bracketPair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p=0,05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3A6C9A63-D67E-9EB9-AFA1-5DB8F787273B}"/>
                </a:ext>
              </a:extLst>
            </p:cNvPr>
            <p:cNvSpPr/>
            <p:nvPr/>
          </p:nvSpPr>
          <p:spPr>
            <a:xfrm>
              <a:off x="1559889" y="5202531"/>
              <a:ext cx="639007" cy="422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b="1" spc="-10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</a:rPr>
                <a:t>0,88</a:t>
              </a:r>
              <a:endParaRPr lang="ru-RU" sz="1050" b="1" dirty="0">
                <a:solidFill>
                  <a:srgbClr val="0070C0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5CE1D9F-6581-3BC9-22F6-3FEC01D9BB1B}"/>
              </a:ext>
            </a:extLst>
          </p:cNvPr>
          <p:cNvGrpSpPr/>
          <p:nvPr/>
        </p:nvGrpSpPr>
        <p:grpSpPr>
          <a:xfrm>
            <a:off x="3646792" y="5476848"/>
            <a:ext cx="2324169" cy="1129086"/>
            <a:chOff x="482806" y="4417371"/>
            <a:chExt cx="2757396" cy="133954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2B1CEBF2-D100-B809-6A26-359C07FEF907}"/>
                </a:ext>
              </a:extLst>
            </p:cNvPr>
            <p:cNvSpPr/>
            <p:nvPr/>
          </p:nvSpPr>
          <p:spPr>
            <a:xfrm>
              <a:off x="482806" y="4417371"/>
              <a:ext cx="977488" cy="9795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lvl="0" algn="ctr">
                <a:defRPr/>
              </a:pPr>
              <a:r>
                <a:rPr lang="ru-RU" sz="1600" b="1" spc="-10" dirty="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</a:rPr>
                <a:t>мелатонин</a:t>
              </a:r>
              <a:endParaRPr kumimoji="0" lang="ru-RU" sz="1600" b="1" i="0" u="none" strike="noStrike" kern="0" cap="none" spc="0" normalizeH="0" baseline="0" noProof="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80426A65-680B-F484-AC35-665FB1D8A800}"/>
                </a:ext>
              </a:extLst>
            </p:cNvPr>
            <p:cNvSpPr/>
            <p:nvPr/>
          </p:nvSpPr>
          <p:spPr>
            <a:xfrm>
              <a:off x="2262714" y="4417371"/>
              <a:ext cx="977488" cy="9795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lvl="0" algn="ctr">
                <a:tabLst>
                  <a:tab pos="266700" algn="l"/>
                </a:tabLst>
                <a:defRPr/>
              </a:pPr>
              <a:r>
                <a:rPr lang="ru-RU" sz="1400" b="1" kern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ШОПП</a:t>
              </a:r>
            </a:p>
          </p:txBody>
        </p: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7586C2BA-7FC2-E6D3-384B-919DA35F99E1}"/>
                </a:ext>
              </a:extLst>
            </p:cNvPr>
            <p:cNvCxnSpPr>
              <a:stCxn id="46" idx="6"/>
              <a:endCxn id="47" idx="2"/>
            </p:cNvCxnSpPr>
            <p:nvPr/>
          </p:nvCxnSpPr>
          <p:spPr>
            <a:xfrm>
              <a:off x="1460294" y="4907125"/>
              <a:ext cx="802420" cy="0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53DF7164-2B43-27F4-B301-31492AE358B0}"/>
                </a:ext>
              </a:extLst>
            </p:cNvPr>
            <p:cNvSpPr/>
            <p:nvPr/>
          </p:nvSpPr>
          <p:spPr>
            <a:xfrm>
              <a:off x="1460294" y="5036839"/>
              <a:ext cx="838200" cy="720080"/>
            </a:xfrm>
            <a:prstGeom prst="ellipse">
              <a:avLst/>
            </a:prstGeom>
            <a:solidFill>
              <a:srgbClr val="00B0F0">
                <a:alpha val="11000"/>
              </a:srgbClr>
            </a:solidFill>
            <a:ln w="38100" cap="flat" cmpd="sng" algn="ctr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bevel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31FDE61E-9721-53B3-20BB-445A1210FBDB}"/>
                </a:ext>
              </a:extLst>
            </p:cNvPr>
            <p:cNvSpPr/>
            <p:nvPr/>
          </p:nvSpPr>
          <p:spPr>
            <a:xfrm>
              <a:off x="1559889" y="5202531"/>
              <a:ext cx="639007" cy="422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b="1" spc="-10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</a:rPr>
                <a:t>0,88</a:t>
              </a:r>
              <a:endParaRPr lang="ru-RU" sz="1050" b="1" dirty="0">
                <a:solidFill>
                  <a:srgbClr val="0070C0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729C582B-628A-E597-AC04-89918135B4A0}"/>
              </a:ext>
            </a:extLst>
          </p:cNvPr>
          <p:cNvGrpSpPr/>
          <p:nvPr/>
        </p:nvGrpSpPr>
        <p:grpSpPr>
          <a:xfrm>
            <a:off x="6505272" y="4833132"/>
            <a:ext cx="2324169" cy="1220744"/>
            <a:chOff x="482806" y="4308627"/>
            <a:chExt cx="2757396" cy="1448292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8E017BC7-E8A0-FE3C-2A0B-2B91BD3ADD20}"/>
                </a:ext>
              </a:extLst>
            </p:cNvPr>
            <p:cNvSpPr/>
            <p:nvPr/>
          </p:nvSpPr>
          <p:spPr>
            <a:xfrm>
              <a:off x="482806" y="4417371"/>
              <a:ext cx="977488" cy="979508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lvl="0" algn="ctr">
                <a:defRPr/>
              </a:pPr>
              <a:r>
                <a:rPr lang="ru-RU" sz="1600" b="1" spc="-10" dirty="0">
                  <a:solidFill>
                    <a:schemeClr val="bg1"/>
                  </a:solidFill>
                  <a:latin typeface="Times New Roman"/>
                  <a:ea typeface="Times New Roman"/>
                  <a:cs typeface="Times New Roman"/>
                </a:rPr>
                <a:t>мелатонин</a:t>
              </a:r>
              <a:endParaRPr kumimoji="0" lang="ru-RU" sz="1600" b="1" i="0" u="none" strike="noStrike" kern="0" cap="none" spc="0" normalizeH="0" baseline="0" noProof="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D69A89CF-D640-5003-12AE-9B06D33CD54B}"/>
                </a:ext>
              </a:extLst>
            </p:cNvPr>
            <p:cNvSpPr/>
            <p:nvPr/>
          </p:nvSpPr>
          <p:spPr>
            <a:xfrm>
              <a:off x="2262714" y="4417371"/>
              <a:ext cx="977488" cy="979508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lvl="0" algn="ctr">
                <a:tabLst>
                  <a:tab pos="266700" algn="l"/>
                </a:tabLst>
                <a:defRPr/>
              </a:pPr>
              <a:r>
                <a:rPr lang="ru-RU" sz="1400" b="1" kern="0" dirty="0">
                  <a:ln w="127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ШОПП</a:t>
              </a:r>
            </a:p>
          </p:txBody>
        </p:sp>
        <p:cxnSp>
          <p:nvCxnSpPr>
            <p:cNvPr id="55" name="Прямая со стрелкой 54">
              <a:extLst>
                <a:ext uri="{FF2B5EF4-FFF2-40B4-BE49-F238E27FC236}">
                  <a16:creationId xmlns:a16="http://schemas.microsoft.com/office/drawing/2014/main" id="{73C43F37-0AB7-663B-07D0-11A3C6EE43A9}"/>
                </a:ext>
              </a:extLst>
            </p:cNvPr>
            <p:cNvCxnSpPr>
              <a:stCxn id="53" idx="6"/>
              <a:endCxn id="54" idx="2"/>
            </p:cNvCxnSpPr>
            <p:nvPr/>
          </p:nvCxnSpPr>
          <p:spPr>
            <a:xfrm>
              <a:off x="1460294" y="4907125"/>
              <a:ext cx="802420" cy="0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8557CA24-C369-0DA9-1E74-BDCC192CE0C2}"/>
                </a:ext>
              </a:extLst>
            </p:cNvPr>
            <p:cNvSpPr/>
            <p:nvPr/>
          </p:nvSpPr>
          <p:spPr>
            <a:xfrm>
              <a:off x="1460294" y="5036839"/>
              <a:ext cx="838200" cy="720080"/>
            </a:xfrm>
            <a:prstGeom prst="ellipse">
              <a:avLst/>
            </a:prstGeom>
            <a:solidFill>
              <a:srgbClr val="00B0F0">
                <a:alpha val="11000"/>
              </a:srgbClr>
            </a:solidFill>
            <a:ln w="38100" cap="flat" cmpd="sng" algn="ctr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bevel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Двойные круглые скобки 56">
              <a:extLst>
                <a:ext uri="{FF2B5EF4-FFF2-40B4-BE49-F238E27FC236}">
                  <a16:creationId xmlns:a16="http://schemas.microsoft.com/office/drawing/2014/main" id="{E5E783B6-1EFC-F151-F683-9A20DFA3756C}"/>
                </a:ext>
              </a:extLst>
            </p:cNvPr>
            <p:cNvSpPr/>
            <p:nvPr/>
          </p:nvSpPr>
          <p:spPr>
            <a:xfrm>
              <a:off x="1493010" y="4308627"/>
              <a:ext cx="863600" cy="217487"/>
            </a:xfrm>
            <a:prstGeom prst="bracketPair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p=0,05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53CCC10D-91F7-857F-91FC-9EDA0D536E2F}"/>
                </a:ext>
              </a:extLst>
            </p:cNvPr>
            <p:cNvSpPr/>
            <p:nvPr/>
          </p:nvSpPr>
          <p:spPr>
            <a:xfrm>
              <a:off x="1519762" y="5202532"/>
              <a:ext cx="719263" cy="422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b="1" spc="-10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</a:rPr>
                <a:t>-0,65</a:t>
              </a:r>
              <a:endParaRPr lang="ru-RU" sz="1050" b="1" dirty="0">
                <a:solidFill>
                  <a:srgbClr val="0070C0"/>
                </a:solidFill>
                <a:ea typeface="Calibri"/>
                <a:cs typeface="Times New Roman"/>
              </a:endParaRPr>
            </a:p>
          </p:txBody>
        </p:sp>
      </p:grpSp>
      <p:sp>
        <p:nvSpPr>
          <p:cNvPr id="59" name="Text Box 2">
            <a:extLst>
              <a:ext uri="{FF2B5EF4-FFF2-40B4-BE49-F238E27FC236}">
                <a16:creationId xmlns:a16="http://schemas.microsoft.com/office/drawing/2014/main" id="{73143D77-16F1-0130-9BE1-C88BB4379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518044"/>
            <a:ext cx="6562501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b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</a:rPr>
            </a:br>
            <a:r>
              <a:rPr lang="ru-RU" altLang="ru-RU" sz="2000" b="1" kern="0" noProof="0" dirty="0">
                <a:solidFill>
                  <a:srgbClr val="0070C0"/>
                </a:solidFill>
              </a:rPr>
              <a:t>М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</a:rPr>
              <a:t>елатонин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000" b="1" kern="0" dirty="0">
              <a:solidFill>
                <a:srgbClr val="0070C0"/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2C5767B-DC46-5810-29D1-D6F18ABEDF79}"/>
              </a:ext>
            </a:extLst>
          </p:cNvPr>
          <p:cNvGraphicFramePr>
            <a:graphicFrameLocks/>
          </p:cNvGraphicFramePr>
          <p:nvPr/>
        </p:nvGraphicFramePr>
        <p:xfrm>
          <a:off x="2085202" y="1207186"/>
          <a:ext cx="6332284" cy="310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A705B0A-E7DB-F4BB-7C0F-A0A16A9434FC}"/>
              </a:ext>
            </a:extLst>
          </p:cNvPr>
          <p:cNvSpPr/>
          <p:nvPr/>
        </p:nvSpPr>
        <p:spPr>
          <a:xfrm>
            <a:off x="2573410" y="1244031"/>
            <a:ext cx="744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b="1" kern="0" dirty="0" err="1">
                <a:solidFill>
                  <a:srgbClr val="0070C0"/>
                </a:solidFill>
              </a:rPr>
              <a:t>нг</a:t>
            </a:r>
            <a:r>
              <a:rPr lang="en-US" altLang="ru-RU" b="1" kern="0" dirty="0">
                <a:solidFill>
                  <a:srgbClr val="0070C0"/>
                </a:solidFill>
              </a:rPr>
              <a:t>/</a:t>
            </a:r>
            <a:r>
              <a:rPr lang="ru-RU" altLang="ru-RU" b="1" kern="0" dirty="0">
                <a:solidFill>
                  <a:srgbClr val="0070C0"/>
                </a:solidFill>
              </a:rPr>
              <a:t>мл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7A30729-BD68-D411-1FE2-AF6A22CFDDDC}"/>
              </a:ext>
            </a:extLst>
          </p:cNvPr>
          <p:cNvGrpSpPr/>
          <p:nvPr/>
        </p:nvGrpSpPr>
        <p:grpSpPr>
          <a:xfrm>
            <a:off x="804600" y="4303732"/>
            <a:ext cx="2324169" cy="1220744"/>
            <a:chOff x="482806" y="4308627"/>
            <a:chExt cx="2757396" cy="1448292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0443930A-259F-B8CD-6228-054D16489C4B}"/>
                </a:ext>
              </a:extLst>
            </p:cNvPr>
            <p:cNvSpPr/>
            <p:nvPr/>
          </p:nvSpPr>
          <p:spPr>
            <a:xfrm>
              <a:off x="482806" y="4417371"/>
              <a:ext cx="977488" cy="97950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lvl="0" algn="ctr">
                <a:defRPr/>
              </a:pPr>
              <a:r>
                <a:rPr lang="ru-RU" sz="1600" b="1" spc="-10" dirty="0">
                  <a:latin typeface="Times New Roman"/>
                  <a:ea typeface="Times New Roman"/>
                  <a:cs typeface="Times New Roman"/>
                </a:rPr>
                <a:t>мелатонин</a:t>
              </a:r>
              <a:endParaRPr kumimoji="0" lang="ru-RU" sz="1600" b="1" i="0" u="none" strike="noStrike" kern="0" cap="none" spc="0" normalizeH="0" baseline="0" noProof="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D7EEA7D7-47DB-6F4F-8443-2D6A843D885B}"/>
                </a:ext>
              </a:extLst>
            </p:cNvPr>
            <p:cNvSpPr/>
            <p:nvPr/>
          </p:nvSpPr>
          <p:spPr>
            <a:xfrm>
              <a:off x="2262714" y="4417371"/>
              <a:ext cx="977488" cy="97950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lvl="0" algn="ctr">
                <a:defRPr/>
              </a:pPr>
              <a:r>
                <a:rPr lang="ru-RU" sz="1400" b="1" kern="0" dirty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ШОПП</a:t>
              </a:r>
            </a:p>
          </p:txBody>
        </p: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15C9D699-B158-6FBE-E1D2-76C817D71558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>
            <a:xfrm>
              <a:off x="1460294" y="4907125"/>
              <a:ext cx="802420" cy="0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FAF86D37-E756-C188-7761-C69FEB38787F}"/>
                </a:ext>
              </a:extLst>
            </p:cNvPr>
            <p:cNvSpPr/>
            <p:nvPr/>
          </p:nvSpPr>
          <p:spPr>
            <a:xfrm>
              <a:off x="1460294" y="5036839"/>
              <a:ext cx="838200" cy="720080"/>
            </a:xfrm>
            <a:prstGeom prst="ellipse">
              <a:avLst/>
            </a:prstGeom>
            <a:solidFill>
              <a:srgbClr val="00B0F0">
                <a:alpha val="11000"/>
              </a:srgbClr>
            </a:solidFill>
            <a:ln w="38100" cap="flat" cmpd="sng" algn="ctr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bevel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Двойные круглые скобки 27">
              <a:extLst>
                <a:ext uri="{FF2B5EF4-FFF2-40B4-BE49-F238E27FC236}">
                  <a16:creationId xmlns:a16="http://schemas.microsoft.com/office/drawing/2014/main" id="{A197D80F-E618-F0A7-AA87-8CF1254FAF38}"/>
                </a:ext>
              </a:extLst>
            </p:cNvPr>
            <p:cNvSpPr/>
            <p:nvPr/>
          </p:nvSpPr>
          <p:spPr>
            <a:xfrm>
              <a:off x="1493010" y="4308627"/>
              <a:ext cx="863600" cy="217487"/>
            </a:xfrm>
            <a:prstGeom prst="bracketPair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p=0,05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D1D1632-ED5F-3DE9-B84E-F5329E57B538}"/>
                </a:ext>
              </a:extLst>
            </p:cNvPr>
            <p:cNvSpPr/>
            <p:nvPr/>
          </p:nvSpPr>
          <p:spPr>
            <a:xfrm>
              <a:off x="1559891" y="5202532"/>
              <a:ext cx="639007" cy="406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b="1" spc="-10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</a:rPr>
                <a:t>0,93</a:t>
              </a:r>
              <a:endParaRPr lang="ru-RU" sz="1050" b="1" dirty="0">
                <a:solidFill>
                  <a:srgbClr val="0070C0"/>
                </a:solidFill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22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39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6580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Динамика нервной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анорексии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i="1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2000" b="1" i="1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по </a:t>
            </a:r>
            <a:r>
              <a:rPr lang="ru-RU" sz="2000" b="1" i="1" dirty="0" err="1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Коркиной</a:t>
            </a:r>
            <a:r>
              <a:rPr lang="ru-RU" sz="2000" b="1" i="1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 М. В., </a:t>
            </a:r>
            <a:r>
              <a:rPr lang="ru-RU" sz="2000" b="1" i="1" dirty="0" err="1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Цивилько</a:t>
            </a:r>
            <a:r>
              <a:rPr lang="ru-RU" sz="2000" b="1" i="1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 М. А., Марилову В. В</a:t>
            </a:r>
            <a:r>
              <a:rPr lang="ru-RU" sz="2000" i="1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2" name="Freeform 2"/>
          <p:cNvSpPr>
            <a:spLocks/>
          </p:cNvSpPr>
          <p:nvPr/>
        </p:nvSpPr>
        <p:spPr bwMode="gray">
          <a:xfrm>
            <a:off x="857224" y="1928803"/>
            <a:ext cx="7929618" cy="3857652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67"/>
          <p:cNvGrpSpPr/>
          <p:nvPr/>
        </p:nvGrpSpPr>
        <p:grpSpPr>
          <a:xfrm>
            <a:off x="1428728" y="1643050"/>
            <a:ext cx="1307225" cy="1000132"/>
            <a:chOff x="0" y="1066798"/>
            <a:chExt cx="2164481" cy="1432560"/>
          </a:xfrm>
          <a:solidFill>
            <a:srgbClr val="92D050"/>
          </a:solidFill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0" y="1066798"/>
              <a:ext cx="2164481" cy="1432560"/>
            </a:xfrm>
            <a:prstGeom prst="roundRect">
              <a:avLst/>
            </a:prstGeom>
            <a:grp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Скругленный прямоугольник 4"/>
            <p:cNvSpPr/>
            <p:nvPr/>
          </p:nvSpPr>
          <p:spPr>
            <a:xfrm>
              <a:off x="69932" y="1136730"/>
              <a:ext cx="2024617" cy="12926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0" kern="1200" dirty="0" err="1">
                  <a:latin typeface="Times New Roman" pitchFamily="18" charset="0"/>
                  <a:cs typeface="Times New Roman" pitchFamily="18" charset="0"/>
                </a:rPr>
                <a:t>Иници-альный</a:t>
              </a:r>
              <a:endParaRPr lang="ru-RU" sz="2100" b="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70"/>
          <p:cNvGrpSpPr/>
          <p:nvPr/>
        </p:nvGrpSpPr>
        <p:grpSpPr>
          <a:xfrm>
            <a:off x="2571736" y="1928802"/>
            <a:ext cx="1714512" cy="1285884"/>
            <a:chOff x="0" y="1066798"/>
            <a:chExt cx="2164481" cy="1432560"/>
          </a:xfrm>
          <a:solidFill>
            <a:srgbClr val="FFC000"/>
          </a:solidFill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0" y="1066798"/>
              <a:ext cx="2164481" cy="1432560"/>
            </a:xfrm>
            <a:prstGeom prst="roundRect">
              <a:avLst/>
            </a:prstGeom>
            <a:grp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Скругленный прямоугольник 4"/>
            <p:cNvSpPr/>
            <p:nvPr/>
          </p:nvSpPr>
          <p:spPr>
            <a:xfrm>
              <a:off x="69932" y="1136730"/>
              <a:ext cx="2024617" cy="12926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/>
              <a:r>
                <a:rPr lang="en-US" sz="24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0" dirty="0" err="1">
                  <a:latin typeface="Times New Roman" pitchFamily="18" charset="0"/>
                  <a:cs typeface="Times New Roman" pitchFamily="18" charset="0"/>
                </a:rPr>
                <a:t>Аноректи-ческий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73"/>
          <p:cNvGrpSpPr/>
          <p:nvPr/>
        </p:nvGrpSpPr>
        <p:grpSpPr>
          <a:xfrm>
            <a:off x="4000496" y="2285992"/>
            <a:ext cx="2143140" cy="1714512"/>
            <a:chOff x="0" y="1066798"/>
            <a:chExt cx="2164481" cy="143256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0" y="1066798"/>
              <a:ext cx="2164481" cy="1432560"/>
            </a:xfrm>
            <a:prstGeom prst="roundRect">
              <a:avLst/>
            </a:prstGeom>
            <a:grp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Скругленный прямоугольник 4"/>
            <p:cNvSpPr/>
            <p:nvPr/>
          </p:nvSpPr>
          <p:spPr>
            <a:xfrm>
              <a:off x="69932" y="1136730"/>
              <a:ext cx="2024617" cy="12926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/>
              <a:r>
                <a:rPr lang="en-US" sz="24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0" dirty="0" err="1">
                  <a:latin typeface="Times New Roman" pitchFamily="18" charset="0"/>
                  <a:cs typeface="Times New Roman" pitchFamily="18" charset="0"/>
                </a:rPr>
                <a:t>Кахекти-ческий</a:t>
              </a:r>
              <a:endParaRPr lang="ru-RU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76"/>
          <p:cNvGrpSpPr/>
          <p:nvPr/>
        </p:nvGrpSpPr>
        <p:grpSpPr>
          <a:xfrm>
            <a:off x="5786446" y="2714620"/>
            <a:ext cx="2428892" cy="2143140"/>
            <a:chOff x="0" y="1066798"/>
            <a:chExt cx="2164481" cy="143256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0" y="1066798"/>
              <a:ext cx="2164481" cy="1432560"/>
            </a:xfrm>
            <a:prstGeom prst="roundRect">
              <a:avLst/>
            </a:prstGeom>
            <a:grp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Скругленный прямоугольник 4"/>
            <p:cNvSpPr/>
            <p:nvPr/>
          </p:nvSpPr>
          <p:spPr>
            <a:xfrm>
              <a:off x="69932" y="1136730"/>
              <a:ext cx="2024617" cy="129269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/>
              <a:r>
                <a:rPr lang="ru-RU" sz="2400" b="0" dirty="0">
                  <a:latin typeface="Times New Roman" pitchFamily="18" charset="0"/>
                  <a:cs typeface="Times New Roman" pitchFamily="18" charset="0"/>
                </a:rPr>
                <a:t>Этап редукции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14282" y="3714753"/>
            <a:ext cx="5459833" cy="2436742"/>
            <a:chOff x="528" y="2798"/>
            <a:chExt cx="4279" cy="1064"/>
          </a:xfrm>
        </p:grpSpPr>
        <p:sp>
          <p:nvSpPr>
            <p:cNvPr id="20" name="AutoShape 19"/>
            <p:cNvSpPr>
              <a:spLocks noChangeArrowheads="1"/>
            </p:cNvSpPr>
            <p:nvPr/>
          </p:nvSpPr>
          <p:spPr bwMode="ltGray">
            <a:xfrm>
              <a:off x="1312" y="3079"/>
              <a:ext cx="3495" cy="6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616" y="3110"/>
              <a:ext cx="3061" cy="6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buClr>
                  <a:srgbClr val="D7181F"/>
                </a:buClr>
              </a:pPr>
              <a:r>
                <a:rPr lang="ru-RU" sz="1300" b="1" dirty="0">
                  <a:solidFill>
                    <a:srgbClr val="0070C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Аменорея – постоянный признак НА, обусловлена резким снижением уровня гонадотропинов до </a:t>
              </a:r>
              <a:r>
                <a:rPr lang="ru-RU" sz="1300" b="1" dirty="0" err="1">
                  <a:solidFill>
                    <a:srgbClr val="0070C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препубертатного</a:t>
              </a:r>
              <a:r>
                <a:rPr lang="ru-RU" sz="1300" b="1" dirty="0">
                  <a:solidFill>
                    <a:srgbClr val="0070C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уровня. Биохимические медиаторы, вовлеченные в патогенез аменореи – </a:t>
              </a:r>
              <a:r>
                <a:rPr lang="ru-RU" sz="1300" b="1" dirty="0" err="1">
                  <a:solidFill>
                    <a:srgbClr val="0070C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лептин</a:t>
              </a:r>
              <a:r>
                <a:rPr lang="ru-RU" sz="1300" b="1" dirty="0">
                  <a:solidFill>
                    <a:srgbClr val="0070C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кортизол, гормон роста и др. </a:t>
              </a:r>
              <a:endPara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buClr>
                  <a:srgbClr val="D7181F"/>
                </a:buClr>
                <a:buFont typeface="Wingdings" pitchFamily="2" charset="2"/>
                <a:buNone/>
              </a:pP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22" name="Picture 21" descr="YG_circle001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28" y="2798"/>
              <a:ext cx="1220" cy="10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520342" cy="151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369664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8694" cy="704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0769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gray">
          <a:xfrm>
            <a:off x="857224" y="1928802"/>
            <a:ext cx="2760663" cy="4079875"/>
          </a:xfrm>
          <a:prstGeom prst="rightArrow">
            <a:avLst>
              <a:gd name="adj1" fmla="val 62806"/>
              <a:gd name="adj2" fmla="val 3294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black">
          <a:xfrm>
            <a:off x="777090" y="3068279"/>
            <a:ext cx="25531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/>
            <a:r>
              <a:rPr lang="ru-RU" sz="2000" b="1" dirty="0">
                <a:solidFill>
                  <a:schemeClr val="bg1"/>
                </a:solidFill>
              </a:rPr>
              <a:t>Общие клинические проявления этапа редукции (через 3 месяца после начала терапии)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687737" y="1998652"/>
            <a:ext cx="4713287" cy="3868738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759174" y="2139940"/>
            <a:ext cx="4545013" cy="1133475"/>
            <a:chOff x="2304" y="1200"/>
            <a:chExt cx="3102" cy="774"/>
          </a:xfrm>
        </p:grpSpPr>
        <p:sp>
          <p:nvSpPr>
            <p:cNvPr id="6" name="AutoShape 7"/>
            <p:cNvSpPr>
              <a:spLocks noChangeArrowheads="1"/>
            </p:cNvSpPr>
            <p:nvPr/>
          </p:nvSpPr>
          <p:spPr bwMode="lt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lt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759174" y="3362315"/>
            <a:ext cx="4545013" cy="1133475"/>
            <a:chOff x="2304" y="2058"/>
            <a:chExt cx="3102" cy="774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759174" y="4602152"/>
            <a:ext cx="4545013" cy="1133475"/>
            <a:chOff x="2304" y="2880"/>
            <a:chExt cx="3102" cy="774"/>
          </a:xfrm>
        </p:grpSpPr>
        <p:sp>
          <p:nvSpPr>
            <p:cNvPr id="12" name="AutoShape 13"/>
            <p:cNvSpPr>
              <a:spLocks noChangeArrowheads="1"/>
            </p:cNvSpPr>
            <p:nvPr/>
          </p:nvSpPr>
          <p:spPr bwMode="lt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lt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gray">
          <a:xfrm>
            <a:off x="4286248" y="4714884"/>
            <a:ext cx="372268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bg1"/>
                </a:solidFill>
              </a:rPr>
              <a:t>восстановление менструального цикла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0" hangingPunct="0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gray">
          <a:xfrm>
            <a:off x="4286248" y="3728997"/>
            <a:ext cx="37226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bg1"/>
                </a:solidFill>
              </a:rPr>
              <a:t>нормализация массы тела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gray">
          <a:xfrm>
            <a:off x="4347787" y="2240777"/>
            <a:ext cx="37226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err="1">
                <a:solidFill>
                  <a:schemeClr val="bg1"/>
                </a:solidFill>
              </a:rPr>
              <a:t>дезактуализация</a:t>
            </a:r>
            <a:r>
              <a:rPr lang="ru-RU" b="1" dirty="0">
                <a:solidFill>
                  <a:schemeClr val="bg1"/>
                </a:solidFill>
              </a:rPr>
              <a:t> сверхценной </a:t>
            </a:r>
            <a:r>
              <a:rPr lang="ru-RU" b="1" dirty="0" err="1">
                <a:solidFill>
                  <a:schemeClr val="bg1"/>
                </a:solidFill>
              </a:rPr>
              <a:t>дисморфоманической</a:t>
            </a:r>
            <a:r>
              <a:rPr lang="ru-RU" b="1" dirty="0">
                <a:solidFill>
                  <a:schemeClr val="bg1"/>
                </a:solidFill>
              </a:rPr>
              <a:t> идеи, появление критики к расстройству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67544" y="675250"/>
            <a:ext cx="83724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b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</a:rPr>
            </a:br>
            <a:r>
              <a:rPr lang="ru-RU" altLang="ru-RU" sz="2000" b="1" kern="0" noProof="0" dirty="0">
                <a:solidFill>
                  <a:schemeClr val="accent2">
                    <a:lumMod val="75000"/>
                  </a:schemeClr>
                </a:solidFill>
              </a:rPr>
              <a:t>Клинические особенности этапа редукции</a:t>
            </a:r>
            <a:r>
              <a:rPr lang="ru-RU" altLang="ru-RU" sz="2000" b="1" kern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altLang="ru-RU" b="1" kern="0" dirty="0">
              <a:solidFill>
                <a:schemeClr val="accent2">
                  <a:lumMod val="75000"/>
                </a:schemeClr>
              </a:solidFill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0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3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762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АЛГОРИТМ ОБСЛЕДОВАНИЯ И ЛЕЧЕНИЯ ПАЦИЕНТОК НА ЭТАПЕ РЕДУКЦИИ (3 МЕСЯЦА ОТ НАЧАЛА ЛЕЧЕНИЯ)</a:t>
            </a:r>
          </a:p>
        </p:txBody>
      </p:sp>
      <p:sp>
        <p:nvSpPr>
          <p:cNvPr id="42060" name="Text Box 76"/>
          <p:cNvSpPr txBox="1">
            <a:spLocks noChangeArrowheads="1"/>
          </p:cNvSpPr>
          <p:nvPr/>
        </p:nvSpPr>
        <p:spPr bwMode="auto">
          <a:xfrm>
            <a:off x="3466942" y="1180862"/>
            <a:ext cx="2171319" cy="5717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ДИАГНОЗ:</a:t>
            </a:r>
          </a:p>
          <a:p>
            <a:pPr algn="ctr" eaLnBrk="0" hangingPunct="0"/>
            <a:r>
              <a:rPr lang="ru-RU" sz="14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этап редукции НА</a:t>
            </a:r>
          </a:p>
        </p:txBody>
      </p:sp>
      <p:sp>
        <p:nvSpPr>
          <p:cNvPr id="42059" name="Text Box 75"/>
          <p:cNvSpPr txBox="1">
            <a:spLocks noChangeArrowheads="1"/>
          </p:cNvSpPr>
          <p:nvPr/>
        </p:nvSpPr>
        <p:spPr bwMode="auto">
          <a:xfrm>
            <a:off x="609600" y="1294951"/>
            <a:ext cx="1942211" cy="4778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a typeface="Times New Roman" pitchFamily="18" charset="0"/>
              </a:rPr>
              <a:t>Психиатрическое лечение</a:t>
            </a:r>
          </a:p>
        </p:txBody>
      </p:sp>
      <p:sp>
        <p:nvSpPr>
          <p:cNvPr id="42058" name="Text Box 74"/>
          <p:cNvSpPr txBox="1">
            <a:spLocks noChangeArrowheads="1"/>
          </p:cNvSpPr>
          <p:nvPr/>
        </p:nvSpPr>
        <p:spPr bwMode="auto">
          <a:xfrm>
            <a:off x="6552089" y="1295599"/>
            <a:ext cx="1940909" cy="5492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a typeface="Times New Roman" pitchFamily="18" charset="0"/>
              </a:rPr>
              <a:t>Пищевая реабилитация</a:t>
            </a:r>
          </a:p>
        </p:txBody>
      </p:sp>
      <p:sp>
        <p:nvSpPr>
          <p:cNvPr id="42057" name="Text Box 73"/>
          <p:cNvSpPr txBox="1">
            <a:spLocks noChangeArrowheads="1"/>
          </p:cNvSpPr>
          <p:nvPr/>
        </p:nvSpPr>
        <p:spPr bwMode="auto">
          <a:xfrm>
            <a:off x="3124200" y="2160078"/>
            <a:ext cx="2857341" cy="48084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/>
              <a:t>Лабораторное исследование</a:t>
            </a:r>
          </a:p>
        </p:txBody>
      </p:sp>
      <p:sp>
        <p:nvSpPr>
          <p:cNvPr id="42056" name="Text Box 72"/>
          <p:cNvSpPr txBox="1">
            <a:spLocks noChangeArrowheads="1"/>
          </p:cNvSpPr>
          <p:nvPr/>
        </p:nvSpPr>
        <p:spPr bwMode="auto">
          <a:xfrm>
            <a:off x="6705378" y="2160078"/>
            <a:ext cx="686022" cy="480842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УЗИ</a:t>
            </a:r>
          </a:p>
        </p:txBody>
      </p:sp>
      <p:sp>
        <p:nvSpPr>
          <p:cNvPr id="42055" name="Text Box 71"/>
          <p:cNvSpPr txBox="1">
            <a:spLocks noChangeArrowheads="1"/>
          </p:cNvSpPr>
          <p:nvPr/>
        </p:nvSpPr>
        <p:spPr bwMode="auto">
          <a:xfrm>
            <a:off x="7543799" y="2857341"/>
            <a:ext cx="1363029" cy="4576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Нормализация размеров матки</a:t>
            </a:r>
          </a:p>
        </p:txBody>
      </p:sp>
      <p:sp>
        <p:nvSpPr>
          <p:cNvPr id="42054" name="Text Box 70"/>
          <p:cNvSpPr txBox="1">
            <a:spLocks noChangeArrowheads="1"/>
          </p:cNvSpPr>
          <p:nvPr/>
        </p:nvSpPr>
        <p:spPr bwMode="auto">
          <a:xfrm>
            <a:off x="7543800" y="3429079"/>
            <a:ext cx="1363029" cy="4576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Гипоплазия матки</a:t>
            </a:r>
          </a:p>
        </p:txBody>
      </p:sp>
      <p:sp>
        <p:nvSpPr>
          <p:cNvPr id="42053" name="Text Box 69"/>
          <p:cNvSpPr txBox="1">
            <a:spLocks noChangeArrowheads="1"/>
          </p:cNvSpPr>
          <p:nvPr/>
        </p:nvSpPr>
        <p:spPr bwMode="auto">
          <a:xfrm>
            <a:off x="305086" y="2133601"/>
            <a:ext cx="2056765" cy="533796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Гормональное исследование</a:t>
            </a:r>
          </a:p>
        </p:txBody>
      </p:sp>
      <p:sp>
        <p:nvSpPr>
          <p:cNvPr id="42052" name="Text Box 68"/>
          <p:cNvSpPr txBox="1">
            <a:spLocks noChangeArrowheads="1"/>
          </p:cNvSpPr>
          <p:nvPr/>
        </p:nvSpPr>
        <p:spPr bwMode="auto">
          <a:xfrm>
            <a:off x="457200" y="2971985"/>
            <a:ext cx="800132" cy="102827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45720" rIns="72000" bIns="45720" numCol="1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ЛГ</a:t>
            </a:r>
          </a:p>
          <a:p>
            <a:pPr marL="0" marR="0" indent="0" defTabSz="914400" eaLnBrk="0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Э2</a:t>
            </a:r>
          </a:p>
          <a:p>
            <a:pPr marL="0" marR="0" indent="0" defTabSz="914400" eaLnBrk="0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Т3</a:t>
            </a:r>
          </a:p>
          <a:p>
            <a:pPr marL="0" marR="0" indent="0" defTabSz="914400" eaLnBrk="0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Т4</a:t>
            </a:r>
          </a:p>
        </p:txBody>
      </p:sp>
      <p:sp>
        <p:nvSpPr>
          <p:cNvPr id="42050" name="Text Box 66"/>
          <p:cNvSpPr txBox="1">
            <a:spLocks noChangeArrowheads="1"/>
          </p:cNvSpPr>
          <p:nvPr/>
        </p:nvSpPr>
        <p:spPr bwMode="auto">
          <a:xfrm>
            <a:off x="1475656" y="2924944"/>
            <a:ext cx="799275" cy="102994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45720" rIns="72000" bIns="45720" numCol="1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ЛГ       N</a:t>
            </a:r>
          </a:p>
          <a:p>
            <a:pPr marL="0" marR="0" indent="0" defTabSz="914400" eaLnBrk="0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ФСГ</a:t>
            </a:r>
            <a:r>
              <a:rPr lang="en-US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  </a:t>
            </a:r>
            <a:r>
              <a:rPr lang="ru-RU" sz="1200" b="1" dirty="0">
                <a:solidFill>
                  <a:srgbClr val="FF0000"/>
                </a:solidFill>
                <a:ea typeface="Times New Roman" pitchFamily="18" charset="0"/>
              </a:rPr>
              <a:t>  </a:t>
            </a:r>
            <a:r>
              <a:rPr lang="en-US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N</a:t>
            </a:r>
          </a:p>
          <a:p>
            <a:pPr marL="0" marR="0" indent="0" defTabSz="914400" eaLnBrk="0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Э2       N</a:t>
            </a:r>
          </a:p>
        </p:txBody>
      </p:sp>
      <p:sp>
        <p:nvSpPr>
          <p:cNvPr id="42049" name="Text Box 65"/>
          <p:cNvSpPr txBox="1">
            <a:spLocks noChangeArrowheads="1"/>
          </p:cNvSpPr>
          <p:nvPr/>
        </p:nvSpPr>
        <p:spPr bwMode="auto">
          <a:xfrm>
            <a:off x="2428860" y="3000372"/>
            <a:ext cx="4228084" cy="42862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n-lt"/>
                <a:ea typeface="Times New Roman" pitchFamily="18" charset="0"/>
              </a:rPr>
              <a:t>Прогноз восстановления менструальной функции</a:t>
            </a:r>
          </a:p>
        </p:txBody>
      </p:sp>
      <p:sp>
        <p:nvSpPr>
          <p:cNvPr id="42044" name="Text Box 60"/>
          <p:cNvSpPr txBox="1">
            <a:spLocks noChangeArrowheads="1"/>
          </p:cNvSpPr>
          <p:nvPr/>
        </p:nvSpPr>
        <p:spPr bwMode="auto">
          <a:xfrm>
            <a:off x="2629535" y="3543168"/>
            <a:ext cx="799275" cy="34356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Л/ИМТ</a:t>
            </a:r>
          </a:p>
        </p:txBody>
      </p:sp>
      <p:sp>
        <p:nvSpPr>
          <p:cNvPr id="42042" name="Text Box 58"/>
          <p:cNvSpPr txBox="1">
            <a:spLocks noChangeArrowheads="1"/>
          </p:cNvSpPr>
          <p:nvPr/>
        </p:nvSpPr>
        <p:spPr bwMode="auto">
          <a:xfrm>
            <a:off x="6058345" y="3543168"/>
            <a:ext cx="800576" cy="34356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err="1">
                <a:solidFill>
                  <a:srgbClr val="FF0000"/>
                </a:solidFill>
                <a:latin typeface="+mn-lt"/>
                <a:ea typeface="Times New Roman" pitchFamily="18" charset="0"/>
              </a:rPr>
              <a:t>Лептин</a:t>
            </a:r>
            <a:endParaRPr lang="ru-RU" sz="1200" b="1" dirty="0">
              <a:solidFill>
                <a:srgbClr val="FF0000"/>
              </a:solidFill>
              <a:latin typeface="+mn-lt"/>
              <a:ea typeface="Times New Roman" pitchFamily="18" charset="0"/>
            </a:endParaRPr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3429000" y="6019800"/>
            <a:ext cx="2058067" cy="571738"/>
          </a:xfrm>
          <a:prstGeom prst="roundRect">
            <a:avLst/>
          </a:prstGeom>
          <a:solidFill>
            <a:srgbClr val="FF99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a typeface="Times New Roman" pitchFamily="18" charset="0"/>
              </a:rPr>
              <a:t>ГОРМОНАЛЬНАЯ</a:t>
            </a:r>
            <a:r>
              <a:rPr lang="ru-RU" sz="1200" b="1" dirty="0">
                <a:solidFill>
                  <a:schemeClr val="bg1"/>
                </a:solidFill>
                <a:ea typeface="Times New Roman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ea typeface="Times New Roman" pitchFamily="18" charset="0"/>
              </a:rPr>
              <a:t>ТЕРАПИЯ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428810" y="5142997"/>
            <a:ext cx="2058067" cy="68582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a typeface="Times New Roman" pitchFamily="18" charset="0"/>
              </a:rPr>
              <a:t>НЕГОРМОНАЛЬНАЯ ТЕРАПИЯ</a:t>
            </a: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 flipH="1">
            <a:off x="7932865" y="2971430"/>
            <a:ext cx="1302" cy="12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H="1">
            <a:off x="2675096" y="3886729"/>
            <a:ext cx="342360" cy="228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3017457" y="3886729"/>
            <a:ext cx="456914" cy="228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 flipH="1">
            <a:off x="6103906" y="3886729"/>
            <a:ext cx="342360" cy="228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6446266" y="3886729"/>
            <a:ext cx="456914" cy="228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>
            <a:off x="3246565" y="4446799"/>
            <a:ext cx="1302" cy="811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3246565" y="5266170"/>
            <a:ext cx="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7017734" y="4457171"/>
            <a:ext cx="0" cy="91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5532438" y="5372470"/>
            <a:ext cx="14852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5989352" y="4457171"/>
            <a:ext cx="1302" cy="194209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5532438" y="6400562"/>
            <a:ext cx="4569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2560542" y="4446799"/>
            <a:ext cx="0" cy="171391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560542" y="6172385"/>
            <a:ext cx="799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5" name="Прямая со стрелкой 84"/>
          <p:cNvCxnSpPr>
            <a:stCxn id="42060" idx="3"/>
            <a:endCxn id="42058" idx="1"/>
          </p:cNvCxnSpPr>
          <p:nvPr/>
        </p:nvCxnSpPr>
        <p:spPr>
          <a:xfrm>
            <a:off x="5638261" y="1466731"/>
            <a:ext cx="913828" cy="1034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" name="Прямая со стрелкой 89"/>
          <p:cNvCxnSpPr>
            <a:stCxn id="42060" idx="2"/>
            <a:endCxn id="42057" idx="0"/>
          </p:cNvCxnSpPr>
          <p:nvPr/>
        </p:nvCxnSpPr>
        <p:spPr>
          <a:xfrm rot="16200000" flipH="1">
            <a:off x="4348997" y="1956204"/>
            <a:ext cx="407478" cy="2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Прямая со стрелкой 92"/>
          <p:cNvCxnSpPr>
            <a:stCxn id="42057" idx="2"/>
            <a:endCxn id="42049" idx="0"/>
          </p:cNvCxnSpPr>
          <p:nvPr/>
        </p:nvCxnSpPr>
        <p:spPr>
          <a:xfrm flipH="1">
            <a:off x="4542902" y="2640920"/>
            <a:ext cx="9969" cy="3594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" name="Прямая со стрелкой 95"/>
          <p:cNvCxnSpPr>
            <a:stCxn id="42057" idx="3"/>
            <a:endCxn id="42056" idx="1"/>
          </p:cNvCxnSpPr>
          <p:nvPr/>
        </p:nvCxnSpPr>
        <p:spPr>
          <a:xfrm>
            <a:off x="5981541" y="2400499"/>
            <a:ext cx="7238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9" name="Прямая со стрелкой 98"/>
          <p:cNvCxnSpPr>
            <a:stCxn id="42057" idx="1"/>
            <a:endCxn id="42053" idx="3"/>
          </p:cNvCxnSpPr>
          <p:nvPr/>
        </p:nvCxnSpPr>
        <p:spPr>
          <a:xfrm rot="10800000">
            <a:off x="2361852" y="2400499"/>
            <a:ext cx="762349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" name="Прямая со стрелкой 101"/>
          <p:cNvCxnSpPr>
            <a:stCxn id="42053" idx="2"/>
            <a:endCxn id="42052" idx="0"/>
          </p:cNvCxnSpPr>
          <p:nvPr/>
        </p:nvCxnSpPr>
        <p:spPr>
          <a:xfrm rot="5400000">
            <a:off x="943074" y="2581590"/>
            <a:ext cx="304588" cy="4762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0" name="Прямая со стрелкой 109"/>
          <p:cNvCxnSpPr>
            <a:stCxn id="42053" idx="2"/>
            <a:endCxn id="42050" idx="0"/>
          </p:cNvCxnSpPr>
          <p:nvPr/>
        </p:nvCxnSpPr>
        <p:spPr>
          <a:xfrm>
            <a:off x="1333469" y="2667397"/>
            <a:ext cx="541825" cy="2575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" name="Прямая со стрелкой 127"/>
          <p:cNvCxnSpPr>
            <a:stCxn id="42056" idx="3"/>
            <a:endCxn id="42054" idx="3"/>
          </p:cNvCxnSpPr>
          <p:nvPr/>
        </p:nvCxnSpPr>
        <p:spPr>
          <a:xfrm>
            <a:off x="7391400" y="2400499"/>
            <a:ext cx="1515429" cy="1257405"/>
          </a:xfrm>
          <a:prstGeom prst="bentConnector3">
            <a:avLst>
              <a:gd name="adj1" fmla="val 10978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2" name="Прямая со стрелкой 127"/>
          <p:cNvCxnSpPr>
            <a:stCxn id="42056" idx="3"/>
            <a:endCxn id="42055" idx="0"/>
          </p:cNvCxnSpPr>
          <p:nvPr/>
        </p:nvCxnSpPr>
        <p:spPr>
          <a:xfrm>
            <a:off x="7391400" y="2400499"/>
            <a:ext cx="833914" cy="456842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" name="Прямая со стрелкой 127"/>
          <p:cNvCxnSpPr>
            <a:stCxn id="42055" idx="1"/>
            <a:endCxn id="42033" idx="3"/>
          </p:cNvCxnSpPr>
          <p:nvPr/>
        </p:nvCxnSpPr>
        <p:spPr>
          <a:xfrm rot="10800000" flipV="1">
            <a:off x="5486877" y="3086166"/>
            <a:ext cx="2056922" cy="2399744"/>
          </a:xfrm>
          <a:prstGeom prst="bentConnector3">
            <a:avLst>
              <a:gd name="adj1" fmla="val 36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7" name="Прямая со стрелкой 127"/>
          <p:cNvCxnSpPr>
            <a:stCxn id="42054" idx="2"/>
            <a:endCxn id="42034" idx="3"/>
          </p:cNvCxnSpPr>
          <p:nvPr/>
        </p:nvCxnSpPr>
        <p:spPr>
          <a:xfrm rot="5400000">
            <a:off x="5646721" y="3727075"/>
            <a:ext cx="2418940" cy="2738248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3" name="Прямая со стрелкой 152"/>
          <p:cNvCxnSpPr>
            <a:stCxn id="42049" idx="2"/>
            <a:endCxn id="42044" idx="0"/>
          </p:cNvCxnSpPr>
          <p:nvPr/>
        </p:nvCxnSpPr>
        <p:spPr>
          <a:xfrm flipH="1">
            <a:off x="3029173" y="3429000"/>
            <a:ext cx="1513729" cy="1141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0" name="Прямая со стрелкой 159"/>
          <p:cNvCxnSpPr>
            <a:stCxn id="42049" idx="2"/>
            <a:endCxn id="42042" idx="0"/>
          </p:cNvCxnSpPr>
          <p:nvPr/>
        </p:nvCxnSpPr>
        <p:spPr>
          <a:xfrm>
            <a:off x="4542902" y="3429000"/>
            <a:ext cx="1915731" cy="1141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2209800" y="4114905"/>
            <a:ext cx="72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&lt;0,8</a:t>
            </a:r>
          </a:p>
        </p:txBody>
      </p:sp>
      <p:sp>
        <p:nvSpPr>
          <p:cNvPr id="42039" name="Text Box 55"/>
          <p:cNvSpPr txBox="1">
            <a:spLocks noChangeArrowheads="1"/>
          </p:cNvSpPr>
          <p:nvPr/>
        </p:nvSpPr>
        <p:spPr bwMode="auto">
          <a:xfrm>
            <a:off x="3086448" y="4114905"/>
            <a:ext cx="72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&gt;0,8</a:t>
            </a:r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5714683" y="4114905"/>
            <a:ext cx="72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&lt;23,5</a:t>
            </a:r>
          </a:p>
        </p:txBody>
      </p:sp>
      <p:sp>
        <p:nvSpPr>
          <p:cNvPr id="42035" name="Text Box 51"/>
          <p:cNvSpPr txBox="1">
            <a:spLocks noChangeArrowheads="1"/>
          </p:cNvSpPr>
          <p:nvPr/>
        </p:nvSpPr>
        <p:spPr bwMode="auto">
          <a:xfrm>
            <a:off x="6629813" y="4114905"/>
            <a:ext cx="720000" cy="43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&gt;23,5</a:t>
            </a:r>
          </a:p>
        </p:txBody>
      </p:sp>
      <p:cxnSp>
        <p:nvCxnSpPr>
          <p:cNvPr id="167" name="Прямая со стрелкой 166"/>
          <p:cNvCxnSpPr>
            <a:stCxn id="42060" idx="1"/>
            <a:endCxn id="42059" idx="3"/>
          </p:cNvCxnSpPr>
          <p:nvPr/>
        </p:nvCxnSpPr>
        <p:spPr>
          <a:xfrm flipH="1">
            <a:off x="2551811" y="1466731"/>
            <a:ext cx="915131" cy="671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" name="Прямая со стрелкой 63"/>
          <p:cNvCxnSpPr/>
          <p:nvPr/>
        </p:nvCxnSpPr>
        <p:spPr>
          <a:xfrm flipH="1">
            <a:off x="928662" y="3214688"/>
            <a:ext cx="2" cy="64294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0" name="Соединительная линия уступом 79"/>
          <p:cNvCxnSpPr>
            <a:stCxn id="42052" idx="2"/>
          </p:cNvCxnSpPr>
          <p:nvPr/>
        </p:nvCxnSpPr>
        <p:spPr>
          <a:xfrm rot="16200000" flipH="1">
            <a:off x="876029" y="3981500"/>
            <a:ext cx="2453073" cy="24905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endCxn id="42033" idx="1"/>
          </p:cNvCxnSpPr>
          <p:nvPr/>
        </p:nvCxnSpPr>
        <p:spPr>
          <a:xfrm>
            <a:off x="1619672" y="3933056"/>
            <a:ext cx="1809138" cy="1552854"/>
          </a:xfrm>
          <a:prstGeom prst="bentConnector3">
            <a:avLst>
              <a:gd name="adj1" fmla="val 1841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81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2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0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60" grpId="0" animBg="1"/>
      <p:bldP spid="42049" grpId="0" animBg="1"/>
      <p:bldP spid="42044" grpId="0" animBg="1"/>
      <p:bldP spid="42042" grpId="0" animBg="1"/>
      <p:bldP spid="42034" grpId="0" animBg="1"/>
      <p:bldP spid="42033" grpId="0" animBg="1"/>
      <p:bldP spid="42040" grpId="0" animBg="1"/>
      <p:bldP spid="42039" grpId="0" animBg="1"/>
      <p:bldP spid="42036" grpId="0" animBg="1"/>
      <p:bldP spid="420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450"/>
            <a:ext cx="9144000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1997224"/>
            <a:ext cx="21686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Риск переломов в 2-7 раз чаще у пациенток с НА, чем в популяции сверстниц 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Риск переломов сохраняется более 10 лет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3960" y="1925216"/>
            <a:ext cx="6696744" cy="16416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4200441"/>
            <a:ext cx="6696744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5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0" y="5208588"/>
            <a:ext cx="8688388" cy="1066800"/>
          </a:xfrm>
        </p:spPr>
        <p:txBody>
          <a:bodyPr/>
          <a:lstStyle/>
          <a:p>
            <a:r>
              <a:rPr lang="ru-RU" sz="2400" dirty="0" err="1">
                <a:solidFill>
                  <a:srgbClr val="002060"/>
                </a:solidFill>
              </a:rPr>
              <a:t>Соран</a:t>
            </a:r>
            <a:r>
              <a:rPr lang="ru-RU" sz="2400" dirty="0">
                <a:solidFill>
                  <a:srgbClr val="002060"/>
                </a:solidFill>
              </a:rPr>
              <a:t> Эфесский, </a:t>
            </a:r>
            <a:r>
              <a:rPr lang="en-US" sz="2400" dirty="0">
                <a:solidFill>
                  <a:srgbClr val="002060"/>
                </a:solidFill>
              </a:rPr>
              <a:t>V</a:t>
            </a:r>
            <a:r>
              <a:rPr lang="ru-RU" sz="2400" dirty="0">
                <a:solidFill>
                  <a:srgbClr val="002060"/>
                </a:solidFill>
              </a:rPr>
              <a:t>век н.э., «О женских болезнях» (</a:t>
            </a:r>
            <a:r>
              <a:rPr lang="en-US" sz="2400" dirty="0" err="1">
                <a:solidFill>
                  <a:srgbClr val="002060"/>
                </a:solidFill>
              </a:rPr>
              <a:t>Gynecaia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12976"/>
            <a:ext cx="8460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"Не все, у кого нет менструаций, больны; их и не должно быть в очень юном или пожилом возрасте, у беременных или у женщин, интенсивно занимающихся атлетикой. Однако в других случаях отсутствие менструаций может быть обусловлено заболеванием матки или какой-то другой причиной, например недостаточным питанием, резким истощением и изнурением, ожирением, лихорадкой или длительной болезнью".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VERA\Pictures\0_703f0_436c35f9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59401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-20621" y="260648"/>
            <a:ext cx="2367693" cy="576064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000" b="1" kern="0" dirty="0">
              <a:solidFill>
                <a:srgbClr val="002060"/>
              </a:solidFill>
            </a:endParaRPr>
          </a:p>
          <a:p>
            <a:r>
              <a:rPr lang="ru-RU" altLang="ru-RU" sz="4800" b="1" dirty="0">
                <a:solidFill>
                  <a:srgbClr val="002060"/>
                </a:solidFill>
              </a:rPr>
              <a:t>ИСТИННАЯ</a:t>
            </a:r>
          </a:p>
          <a:p>
            <a:r>
              <a:rPr lang="ru-RU" altLang="ru-RU" sz="4800" b="1" dirty="0">
                <a:solidFill>
                  <a:srgbClr val="002060"/>
                </a:solidFill>
              </a:rPr>
              <a:t>ЛОЖНАЯ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gray">
          <a:xfrm>
            <a:off x="-666" y="1378294"/>
            <a:ext cx="1932005" cy="49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000" b="1" dirty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6400" b="1" dirty="0">
                <a:solidFill>
                  <a:srgbClr val="002060"/>
                </a:solidFill>
              </a:rPr>
              <a:t>ПЕРВИЧНАЯ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6400" b="1" dirty="0">
                <a:solidFill>
                  <a:srgbClr val="002060"/>
                </a:solidFill>
              </a:rPr>
              <a:t>ВТОРИЧНАЯ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gray">
          <a:xfrm>
            <a:off x="107504" y="840461"/>
            <a:ext cx="2376264" cy="67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2060"/>
                </a:solidFill>
              </a:rPr>
              <a:t>ФИЗИОЛОГИЧЕСКАЯ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2060"/>
                </a:solidFill>
              </a:rPr>
              <a:t>ПАТОЛОГИЧЕСКАЯ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971" y="1924943"/>
            <a:ext cx="3595414" cy="114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002060"/>
                </a:solidFill>
              </a:rPr>
              <a:t>НОРМОГОНАДОТРОПНАЯ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002060"/>
                </a:solidFill>
              </a:rPr>
              <a:t>ГИПЕРГОНАДОТРОПНАЯ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002060"/>
                </a:solidFill>
              </a:rPr>
              <a:t>ГИПОГОНАДОТРОПНАЯ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237312"/>
            <a:ext cx="261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2230320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550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>
                    <a:lumMod val="75000"/>
                  </a:schemeClr>
                </a:solidFill>
              </a:rPr>
              <a:t>Цели ЗГТ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/>
          <a:lstStyle/>
          <a:p>
            <a:r>
              <a:rPr lang="ru-RU" dirty="0"/>
              <a:t>Для подростков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Индукция развития вторичных половых признаков</a:t>
            </a:r>
          </a:p>
          <a:p>
            <a:r>
              <a:rPr lang="ru-RU" dirty="0"/>
              <a:t>«</a:t>
            </a:r>
            <a:r>
              <a:rPr lang="ru-RU" dirty="0" err="1"/>
              <a:t>эстрогенизация</a:t>
            </a:r>
            <a:r>
              <a:rPr lang="ru-RU" dirty="0"/>
              <a:t>» органов-мишеней</a:t>
            </a:r>
          </a:p>
          <a:p>
            <a:r>
              <a:rPr lang="ru-RU" dirty="0"/>
              <a:t>Достижение нормального пика костной массы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41775" cy="690091"/>
          </a:xfrm>
        </p:spPr>
        <p:txBody>
          <a:bodyPr/>
          <a:lstStyle/>
          <a:p>
            <a:r>
              <a:rPr lang="ru-RU" dirty="0"/>
              <a:t>Для всех возрастных групп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Предотвращение остеопороза</a:t>
            </a:r>
          </a:p>
          <a:p>
            <a:r>
              <a:rPr lang="ru-RU" dirty="0"/>
              <a:t>Нормализация углеводного обмена</a:t>
            </a:r>
          </a:p>
          <a:p>
            <a:r>
              <a:rPr lang="ru-RU" dirty="0"/>
              <a:t>Нормализация функции печени</a:t>
            </a:r>
          </a:p>
          <a:p>
            <a:r>
              <a:rPr lang="ru-RU" dirty="0"/>
              <a:t>Нормализация когнитивных функций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646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37760"/>
          </a:xfrm>
        </p:spPr>
        <p:txBody>
          <a:bodyPr/>
          <a:lstStyle/>
          <a:p>
            <a:r>
              <a:rPr lang="ru-RU" sz="1800" dirty="0"/>
              <a:t>Рекомендуется в обязательном порядке назначать ЗГТ женщинам молодого возраста с ПНЯ с целью уменьшения вазомоторной симптоматики, минимизации риска сердечно-сосудистых заболеваний, остеопороза и, возможно, болезни Альцгеймера</a:t>
            </a:r>
            <a:r>
              <a:rPr lang="de-DE" sz="1800" dirty="0"/>
              <a:t>, </a:t>
            </a:r>
            <a:r>
              <a:rPr lang="ru-RU" sz="1800" dirty="0"/>
              <a:t>а также для поддержания сексуальной функции.</a:t>
            </a:r>
          </a:p>
          <a:p>
            <a:r>
              <a:rPr lang="ru-RU" sz="1800" dirty="0"/>
              <a:t>При ПНЯ назначение ЗГТ приводит к повышению уровня яичниковых гормонов, которые физиологически должны синтезироваться в этом возрасте. Крайне важно, чтобы женщины понимали это, особенно в свете отзывов о ЗГТ в средствах массовой информации.</a:t>
            </a:r>
          </a:p>
          <a:p>
            <a:r>
              <a:rPr lang="ru-RU" sz="1800" dirty="0"/>
              <a:t>Цель лечения состоит в поддержании уровня гормонов максимально близко к физиологической норме.</a:t>
            </a:r>
          </a:p>
          <a:p>
            <a:r>
              <a:rPr lang="ru-RU" sz="1800" dirty="0"/>
              <a:t>Еще одна цель ЗГТ состоит в поддержании функции матки у женщин, планирующих беременность с использованием донорских яйцеклеток.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black">
          <a:xfrm>
            <a:off x="0" y="214290"/>
            <a:ext cx="88204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ru-RU" sz="1800" kern="0" dirty="0">
                <a:solidFill>
                  <a:schemeClr val="tx1"/>
                </a:solidFill>
              </a:rPr>
              <a:t>Рекомендации по проведению заместительной гормональной терапии</a:t>
            </a:r>
            <a:br>
              <a:rPr lang="ru-RU" sz="1800" kern="0" dirty="0">
                <a:solidFill>
                  <a:schemeClr val="tx1"/>
                </a:solidFill>
              </a:rPr>
            </a:br>
            <a:r>
              <a:rPr lang="ru-RU" sz="1800" kern="0" dirty="0">
                <a:solidFill>
                  <a:schemeClr val="tx1"/>
                </a:solidFill>
              </a:rPr>
              <a:t>(2023 г, Британское общество по изучению менопаузы и организация «Здоровье женщин» (</a:t>
            </a:r>
            <a:r>
              <a:rPr lang="en-US" sz="1800" kern="0" dirty="0">
                <a:solidFill>
                  <a:schemeClr val="tx1"/>
                </a:solidFill>
              </a:rPr>
              <a:t>Women's Health Concern))</a:t>
            </a:r>
            <a:r>
              <a:rPr lang="ru-RU" sz="1800" kern="0" dirty="0">
                <a:solidFill>
                  <a:schemeClr val="tx1"/>
                </a:solidFill>
              </a:rPr>
              <a:t>.</a:t>
            </a:r>
            <a:r>
              <a:rPr lang="en-US" sz="1800" kern="0" dirty="0">
                <a:solidFill>
                  <a:schemeClr val="tx1"/>
                </a:solidFill>
              </a:rPr>
              <a:t> </a:t>
            </a:r>
            <a:r>
              <a:rPr lang="en-US" sz="1800" kern="0" dirty="0"/>
              <a:t>	</a:t>
            </a:r>
            <a:r>
              <a:rPr lang="en-US" sz="1800" kern="0" dirty="0">
                <a:solidFill>
                  <a:schemeClr val="tx1"/>
                </a:solidFill>
              </a:rPr>
              <a:t>Nick Panay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356629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64" y="260648"/>
            <a:ext cx="8709723" cy="115212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ЗГТ – какой назначить эстроген? Какой способ введения предпочтительнее?</a:t>
            </a:r>
            <a:r>
              <a:rPr lang="it-IT" sz="28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Vincenzina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Bruni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//</a:t>
            </a:r>
            <a:r>
              <a:rPr lang="en-US" sz="2000" dirty="0">
                <a:solidFill>
                  <a:srgbClr val="FF0000"/>
                </a:solidFill>
              </a:rPr>
              <a:t>16 World Congress of Gynecological Endocrinology, Italy, 2014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4637" y="1573560"/>
            <a:ext cx="4040188" cy="685800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Этинилэстрадиол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1800" dirty="0"/>
          </a:p>
          <a:p>
            <a:endParaRPr lang="ru-RU" sz="1800" dirty="0"/>
          </a:p>
          <a:p>
            <a:r>
              <a:rPr lang="ru-RU" sz="2000" dirty="0"/>
              <a:t>Сильное воздействие на печень</a:t>
            </a:r>
          </a:p>
          <a:p>
            <a:r>
              <a:rPr lang="ru-RU" sz="2000" dirty="0"/>
              <a:t>     СССГ</a:t>
            </a:r>
          </a:p>
          <a:p>
            <a:r>
              <a:rPr lang="ru-RU" sz="2000" dirty="0"/>
              <a:t>     </a:t>
            </a:r>
            <a:r>
              <a:rPr lang="ru-RU" sz="2000" dirty="0" err="1"/>
              <a:t>Ангиотензиноген</a:t>
            </a:r>
            <a:endParaRPr lang="ru-RU" sz="2000" dirty="0"/>
          </a:p>
          <a:p>
            <a:r>
              <a:rPr lang="ru-RU" sz="2000" dirty="0"/>
              <a:t>      активирует </a:t>
            </a:r>
            <a:r>
              <a:rPr lang="ru-RU" sz="2000" dirty="0" err="1"/>
              <a:t>прокоагулянтное</a:t>
            </a:r>
            <a:r>
              <a:rPr lang="ru-RU" sz="2000" dirty="0"/>
              <a:t> звено системы гемостаза</a:t>
            </a:r>
          </a:p>
          <a:p>
            <a:r>
              <a:rPr lang="ru-RU" sz="2000" dirty="0"/>
              <a:t>  холестерин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94786" y="1561297"/>
            <a:ext cx="4041775" cy="639762"/>
          </a:xfrm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«Натуральный» эстроген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z="1800" dirty="0"/>
          </a:p>
          <a:p>
            <a:endParaRPr lang="ru-RU" sz="1800" dirty="0"/>
          </a:p>
          <a:p>
            <a:r>
              <a:rPr lang="ru-RU" sz="1800" dirty="0"/>
              <a:t>слабое</a:t>
            </a:r>
            <a:r>
              <a:rPr lang="en-US" sz="1800" dirty="0"/>
              <a:t> </a:t>
            </a:r>
            <a:r>
              <a:rPr lang="en-US" sz="1800" dirty="0" err="1"/>
              <a:t>влияни</a:t>
            </a:r>
            <a:r>
              <a:rPr lang="ru-RU" sz="1800" dirty="0"/>
              <a:t>е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коагуляционный</a:t>
            </a:r>
            <a:r>
              <a:rPr lang="en-US" sz="1800" dirty="0"/>
              <a:t> </a:t>
            </a:r>
            <a:r>
              <a:rPr lang="en-US" sz="1800" dirty="0" err="1"/>
              <a:t>каскад</a:t>
            </a:r>
            <a:endParaRPr lang="ru-RU" sz="1800" dirty="0"/>
          </a:p>
          <a:p>
            <a:r>
              <a:rPr lang="ru-RU" dirty="0"/>
              <a:t>СССГ</a:t>
            </a:r>
          </a:p>
          <a:p>
            <a:r>
              <a:rPr lang="ru-RU" dirty="0"/>
              <a:t>Холестерин</a:t>
            </a:r>
          </a:p>
          <a:p>
            <a:r>
              <a:rPr lang="ru-RU" dirty="0" err="1"/>
              <a:t>Ангиотензиноген</a:t>
            </a:r>
            <a:endParaRPr lang="ru-RU" dirty="0"/>
          </a:p>
          <a:p>
            <a:endParaRPr lang="ru-RU" dirty="0"/>
          </a:p>
          <a:p>
            <a:endParaRPr lang="ru-RU" sz="1800" dirty="0"/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 rot="5400000" flipH="1" flipV="1">
            <a:off x="735407" y="4064855"/>
            <a:ext cx="357188" cy="1588"/>
          </a:xfrm>
          <a:prstGeom prst="straightConnector1">
            <a:avLst/>
          </a:prstGeom>
          <a:ln w="57150">
            <a:solidFill>
              <a:srgbClr val="7030A0">
                <a:alpha val="50000"/>
              </a:srgbClr>
            </a:solidFill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 bwMode="auto">
          <a:xfrm flipV="1">
            <a:off x="1138925" y="3464933"/>
            <a:ext cx="15626" cy="376294"/>
          </a:xfrm>
          <a:prstGeom prst="straightConnector1">
            <a:avLst/>
          </a:prstGeom>
          <a:ln w="57150">
            <a:solidFill>
              <a:srgbClr val="7030A0">
                <a:alpha val="50000"/>
              </a:srgbClr>
            </a:solidFill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 bwMode="auto">
          <a:xfrm rot="5400000" flipH="1" flipV="1">
            <a:off x="742072" y="3652286"/>
            <a:ext cx="357188" cy="1588"/>
          </a:xfrm>
          <a:prstGeom prst="straightConnector1">
            <a:avLst/>
          </a:prstGeom>
          <a:ln w="57150">
            <a:solidFill>
              <a:schemeClr val="accent6">
                <a:lumMod val="50000"/>
                <a:alpha val="50000"/>
              </a:schemeClr>
            </a:solidFill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14" y="3653080"/>
            <a:ext cx="517525" cy="66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 стрелкой 21"/>
          <p:cNvCxnSpPr/>
          <p:nvPr/>
        </p:nvCxnSpPr>
        <p:spPr bwMode="auto">
          <a:xfrm rot="5400000" flipH="1" flipV="1">
            <a:off x="710798" y="4444292"/>
            <a:ext cx="357188" cy="1588"/>
          </a:xfrm>
          <a:prstGeom prst="straightConnector1">
            <a:avLst/>
          </a:prstGeom>
          <a:ln w="57150">
            <a:solidFill>
              <a:schemeClr val="accent6">
                <a:lumMod val="50000"/>
                <a:alpha val="50000"/>
              </a:schemeClr>
            </a:solidFill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 rot="5400000" flipH="1" flipV="1">
            <a:off x="921210" y="4444292"/>
            <a:ext cx="357188" cy="1588"/>
          </a:xfrm>
          <a:prstGeom prst="straightConnector1">
            <a:avLst/>
          </a:prstGeom>
          <a:ln w="57150">
            <a:solidFill>
              <a:schemeClr val="accent6">
                <a:lumMod val="50000"/>
                <a:alpha val="50000"/>
              </a:schemeClr>
            </a:solidFill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 bwMode="auto">
          <a:xfrm rot="5400000" flipH="1" flipV="1">
            <a:off x="722195" y="5407000"/>
            <a:ext cx="357188" cy="1588"/>
          </a:xfrm>
          <a:prstGeom prst="straightConnector1">
            <a:avLst/>
          </a:prstGeom>
          <a:ln w="57150">
            <a:solidFill>
              <a:schemeClr val="accent6">
                <a:lumMod val="50000"/>
                <a:alpha val="50000"/>
              </a:schemeClr>
            </a:solidFill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111650"/>
            <a:ext cx="517525" cy="66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20183"/>
            <a:ext cx="517525" cy="66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3655596"/>
            <a:ext cx="517525" cy="66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70" y="2276872"/>
            <a:ext cx="4133850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54765" y="5773294"/>
            <a:ext cx="8632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hlinkClick r:id="rId5"/>
              </a:rPr>
              <a:t>Premature ovarian insufficiency in young girls: repercussions on uterine volume and bone mineral density</a:t>
            </a:r>
            <a:r>
              <a:rPr lang="en-US" sz="1400" b="1" i="1" dirty="0"/>
              <a:t>/ </a:t>
            </a:r>
            <a:r>
              <a:rPr lang="en-US" sz="1400" i="1" dirty="0" err="1">
                <a:hlinkClick r:id="rId6"/>
              </a:rPr>
              <a:t>Hanadi</a:t>
            </a:r>
            <a:r>
              <a:rPr lang="en-US" sz="1400" i="1" dirty="0">
                <a:hlinkClick r:id="rId6"/>
              </a:rPr>
              <a:t> Bakhsh</a:t>
            </a:r>
            <a:r>
              <a:rPr lang="en-US" sz="1400" i="1" dirty="0"/>
              <a:t>, </a:t>
            </a:r>
            <a:r>
              <a:rPr lang="en-US" sz="1400" i="1" dirty="0" err="1">
                <a:hlinkClick r:id="rId7"/>
              </a:rPr>
              <a:t>Metella</a:t>
            </a:r>
            <a:r>
              <a:rPr lang="en-US" sz="1400" i="1" dirty="0">
                <a:hlinkClick r:id="rId7"/>
              </a:rPr>
              <a:t> Dei</a:t>
            </a:r>
            <a:r>
              <a:rPr lang="en-US" sz="1400" i="1" dirty="0"/>
              <a:t>, </a:t>
            </a:r>
            <a:r>
              <a:rPr lang="en-US" sz="1400" i="1" dirty="0">
                <a:hlinkClick r:id="rId8"/>
              </a:rPr>
              <a:t>Sandra </a:t>
            </a:r>
            <a:r>
              <a:rPr lang="en-US" sz="1400" i="1" dirty="0" err="1">
                <a:hlinkClick r:id="rId8"/>
              </a:rPr>
              <a:t>Bucciantini</a:t>
            </a:r>
            <a:r>
              <a:rPr lang="en-US" sz="1400" i="1" dirty="0"/>
              <a:t>, </a:t>
            </a:r>
            <a:r>
              <a:rPr lang="en-US" sz="1400" i="1" dirty="0">
                <a:hlinkClick r:id="rId9"/>
              </a:rPr>
              <a:t>Daniela </a:t>
            </a:r>
            <a:r>
              <a:rPr lang="en-US" sz="1400" i="1" dirty="0" err="1">
                <a:hlinkClick r:id="rId9"/>
              </a:rPr>
              <a:t>Balzi</a:t>
            </a:r>
            <a:r>
              <a:rPr lang="en-US" sz="1400" i="1" dirty="0"/>
              <a:t>, </a:t>
            </a:r>
            <a:r>
              <a:rPr lang="en-US" sz="1400" i="1" dirty="0" err="1">
                <a:hlinkClick r:id="rId10"/>
              </a:rPr>
              <a:t>Vincenzina</a:t>
            </a:r>
            <a:r>
              <a:rPr lang="en-US" sz="1400" i="1" dirty="0">
                <a:hlinkClick r:id="rId10"/>
              </a:rPr>
              <a:t> </a:t>
            </a:r>
            <a:r>
              <a:rPr lang="en-US" sz="1400" i="1" dirty="0" err="1">
                <a:hlinkClick r:id="rId10"/>
              </a:rPr>
              <a:t>Bruni</a:t>
            </a:r>
            <a:r>
              <a:rPr lang="en-US" sz="1400" i="1" dirty="0"/>
              <a:t>//</a:t>
            </a:r>
            <a:r>
              <a:rPr lang="it-IT" sz="1400" i="1" dirty="0"/>
              <a:t> Gynecol Endocrinol 2014 Sep 9:1-5. Epub 2014 Sep 9.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683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750"/>
                            </p:stCondLst>
                            <p:childTnLst>
                              <p:par>
                                <p:cTn id="2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>
              <a:tabLst>
                <a:tab pos="8335963" algn="l"/>
              </a:tabLst>
            </a:pPr>
            <a:r>
              <a:rPr lang="ru-RU" sz="2800" dirty="0">
                <a:solidFill>
                  <a:srgbClr val="0052A4">
                    <a:lumMod val="50000"/>
                  </a:srgbClr>
                </a:solidFill>
              </a:rPr>
              <a:t>ЗГТ – какой назначить эстроген? Какой способ введения предпочтительнее?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Vincenzina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Bruni</a:t>
            </a:r>
            <a:r>
              <a:rPr lang="en-US" sz="2000" dirty="0">
                <a:solidFill>
                  <a:srgbClr val="FF0000"/>
                </a:solidFill>
              </a:rPr>
              <a:t> 16 World Congress of Gynecological Endocrinology, Italy, 2014</a:t>
            </a:r>
            <a:endParaRPr lang="ru-RU" sz="20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5613" y="1476375"/>
            <a:ext cx="4040188" cy="685800"/>
          </a:xfrm>
          <a:ln w="28575">
            <a:solidFill>
              <a:srgbClr val="FF9999"/>
            </a:solidFill>
          </a:ln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>
                <a:solidFill>
                  <a:srgbClr val="FF0000"/>
                </a:solidFill>
              </a:rPr>
              <a:t>Этинилэстрадиол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478565"/>
            <a:ext cx="4040188" cy="634044"/>
          </a:xfrm>
          <a:prstGeom prst="rect">
            <a:avLst/>
          </a:prstGeom>
          <a:noFill/>
          <a:ln w="38100" cap="sq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710844" y="1476375"/>
            <a:ext cx="4041775" cy="685800"/>
          </a:xfrm>
          <a:ln w="28575">
            <a:solidFill>
              <a:srgbClr val="00B050"/>
            </a:solidFill>
          </a:ln>
        </p:spPr>
        <p:txBody>
          <a:bodyPr/>
          <a:lstStyle/>
          <a:p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17β-</a:t>
            </a:r>
            <a:r>
              <a:rPr lang="ru-RU" dirty="0">
                <a:solidFill>
                  <a:srgbClr val="00B050"/>
                </a:solidFill>
              </a:rPr>
              <a:t>Эстрадиол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3429000"/>
            <a:ext cx="4184204" cy="3429000"/>
          </a:xfrm>
        </p:spPr>
        <p:txBody>
          <a:bodyPr/>
          <a:lstStyle/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Стабильный уровень Е2</a:t>
            </a:r>
          </a:p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Оптимальная конверсия Е2 в Е1</a:t>
            </a:r>
          </a:p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Низкая продукция маркеров воспаления – С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RP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IL-1</a:t>
            </a:r>
            <a:r>
              <a:rPr lang="el-GR" sz="1800" dirty="0">
                <a:solidFill>
                  <a:schemeClr val="tx1">
                    <a:lumMod val="50000"/>
                  </a:schemeClr>
                </a:solidFill>
              </a:rPr>
              <a:t>β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, IL-6, TNF-</a:t>
            </a:r>
            <a:r>
              <a:rPr lang="el-GR" sz="1800" dirty="0">
                <a:solidFill>
                  <a:schemeClr val="tx1">
                    <a:lumMod val="50000"/>
                  </a:schemeClr>
                </a:solidFill>
              </a:rPr>
              <a:t>α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Отсутствие влияния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на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коагуляционный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каскад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Отсутствие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влияни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я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на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уровень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IGF-1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ru-RU" sz="1800" dirty="0"/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467543" y="3356992"/>
            <a:ext cx="4041775" cy="35010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ru-RU" sz="1800" kern="0" dirty="0">
                <a:solidFill>
                  <a:schemeClr val="tx1">
                    <a:lumMod val="50000"/>
                  </a:schemeClr>
                </a:solidFill>
              </a:rPr>
              <a:t>Незначительные различия в метаболических показателях с пероральной формой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2659921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err="1">
                <a:solidFill>
                  <a:srgbClr val="002060"/>
                </a:solidFill>
              </a:rPr>
              <a:t>Трансдермальное</a:t>
            </a:r>
            <a:r>
              <a:rPr lang="ru-RU" sz="2400" i="1" dirty="0">
                <a:solidFill>
                  <a:srgbClr val="002060"/>
                </a:solidFill>
              </a:rPr>
              <a:t> введение эстрогенов позволяет: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41759"/>
          </a:xfrm>
        </p:spPr>
        <p:txBody>
          <a:bodyPr/>
          <a:lstStyle/>
          <a:p>
            <a:endParaRPr lang="ru-RU" sz="2000" i="1" dirty="0"/>
          </a:p>
          <a:p>
            <a:endParaRPr lang="ru-RU" sz="2000" i="1" dirty="0"/>
          </a:p>
          <a:p>
            <a:endParaRPr lang="ru-RU" sz="2000" i="1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908720"/>
            <a:ext cx="4041775" cy="5217443"/>
          </a:xfrm>
          <a:ln>
            <a:solidFill>
              <a:srgbClr val="EC5602"/>
            </a:solidFill>
          </a:ln>
        </p:spPr>
        <p:txBody>
          <a:bodyPr/>
          <a:lstStyle/>
          <a:p>
            <a:r>
              <a:rPr lang="ru-RU" sz="2000" dirty="0"/>
              <a:t>избежать прохождение через печень;</a:t>
            </a:r>
          </a:p>
          <a:p>
            <a:r>
              <a:rPr lang="ru-RU" sz="2000" dirty="0"/>
              <a:t>поддерживать стабильный уровень Э2 в крови без раннего пика;</a:t>
            </a:r>
          </a:p>
          <a:p>
            <a:r>
              <a:rPr lang="ru-RU" sz="2000" dirty="0"/>
              <a:t>сохранить физиологическую величину соотношения Э2/Э1&gt;1;</a:t>
            </a:r>
          </a:p>
          <a:p>
            <a:r>
              <a:rPr lang="ru-RU" sz="2000" dirty="0"/>
              <a:t>достичь терапевтического эффекта при использовании низких доз Э2;</a:t>
            </a:r>
          </a:p>
          <a:p>
            <a:r>
              <a:rPr lang="ru-RU" sz="2000" dirty="0"/>
              <a:t>снизить возможность взаимодействия с другими препаратами;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2" y="3499217"/>
            <a:ext cx="4245868" cy="31683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15567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9" y="908720"/>
            <a:ext cx="4296851" cy="255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54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04448" cy="88235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ЗГТ для подростков (эстрадиол – </a:t>
            </a:r>
            <a:r>
              <a:rPr lang="ru-RU" sz="2800" b="1" dirty="0" err="1">
                <a:solidFill>
                  <a:srgbClr val="002060"/>
                </a:solidFill>
              </a:rPr>
              <a:t>трансдермально</a:t>
            </a:r>
            <a:r>
              <a:rPr lang="ru-RU" sz="2800" b="1" dirty="0">
                <a:solidFill>
                  <a:srgbClr val="002060"/>
                </a:solidFill>
              </a:rPr>
              <a:t>; гестагены– </a:t>
            </a:r>
            <a:r>
              <a:rPr lang="en-US" sz="2800" b="1" dirty="0">
                <a:solidFill>
                  <a:srgbClr val="002060"/>
                </a:solidFill>
              </a:rPr>
              <a:t>per </a:t>
            </a:r>
            <a:r>
              <a:rPr lang="en-US" sz="2800" b="1" dirty="0" err="1">
                <a:solidFill>
                  <a:srgbClr val="002060"/>
                </a:solidFill>
              </a:rPr>
              <a:t>os</a:t>
            </a:r>
            <a:r>
              <a:rPr lang="ru-RU" sz="2800" b="1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33839864"/>
              </p:ext>
            </p:extLst>
          </p:nvPr>
        </p:nvGraphicFramePr>
        <p:xfrm>
          <a:off x="1547664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27720206"/>
              </p:ext>
            </p:extLst>
          </p:nvPr>
        </p:nvGraphicFramePr>
        <p:xfrm>
          <a:off x="323528" y="1412776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1556792"/>
            <a:ext cx="221086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Langrish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et al, 2009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44898401"/>
              </p:ext>
            </p:extLst>
          </p:nvPr>
        </p:nvGraphicFramePr>
        <p:xfrm>
          <a:off x="467544" y="3933056"/>
          <a:ext cx="799288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9552" y="3933056"/>
            <a:ext cx="1980029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Panay et al, 2009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355976" y="2780928"/>
            <a:ext cx="4104456" cy="1440160"/>
            <a:chOff x="2664301" y="418586"/>
            <a:chExt cx="3931637" cy="1224136"/>
          </a:xfrm>
        </p:grpSpPr>
        <p:sp>
          <p:nvSpPr>
            <p:cNvPr id="13" name="Стрелка вправо 12"/>
            <p:cNvSpPr/>
            <p:nvPr/>
          </p:nvSpPr>
          <p:spPr>
            <a:xfrm>
              <a:off x="2664301" y="418586"/>
              <a:ext cx="3931637" cy="122413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tx1">
                <a:lumMod val="7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Стрелка вправо 4"/>
            <p:cNvSpPr/>
            <p:nvPr/>
          </p:nvSpPr>
          <p:spPr>
            <a:xfrm>
              <a:off x="2664301" y="633581"/>
              <a:ext cx="3793685" cy="1009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>
                  <a:solidFill>
                    <a:schemeClr val="bg1"/>
                  </a:solidFill>
                </a:rPr>
                <a:t>Дидрогестерон 10 мг/сутки или </a:t>
              </a:r>
              <a:r>
                <a:rPr lang="ru-RU" sz="2000" kern="1200" dirty="0" err="1">
                  <a:solidFill>
                    <a:schemeClr val="bg1"/>
                  </a:solidFill>
                </a:rPr>
                <a:t>Микр</a:t>
              </a:r>
              <a:r>
                <a:rPr lang="ru-RU" sz="2000" dirty="0">
                  <a:solidFill>
                    <a:schemeClr val="bg1"/>
                  </a:solidFill>
                </a:rPr>
                <a:t>.</a:t>
              </a:r>
              <a:r>
                <a:rPr lang="ru-RU" sz="2000" kern="1200" dirty="0">
                  <a:solidFill>
                    <a:schemeClr val="bg1"/>
                  </a:solidFill>
                </a:rPr>
                <a:t> прогестерон 20</a:t>
              </a:r>
              <a:r>
                <a:rPr lang="en-US" sz="2000" kern="1200" dirty="0">
                  <a:solidFill>
                    <a:schemeClr val="bg1"/>
                  </a:solidFill>
                </a:rPr>
                <a:t>0</a:t>
              </a:r>
              <a:r>
                <a:rPr lang="ru-RU" sz="2000" b="0" i="0" kern="1200" dirty="0">
                  <a:solidFill>
                    <a:schemeClr val="bg1"/>
                  </a:solidFill>
                </a:rPr>
                <a:t> мг с 17-го по 26-й день м/цикла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748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957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AutoShape 173"/>
          <p:cNvSpPr>
            <a:spLocks/>
          </p:cNvSpPr>
          <p:nvPr/>
        </p:nvSpPr>
        <p:spPr bwMode="auto">
          <a:xfrm>
            <a:off x="6250672" y="3838505"/>
            <a:ext cx="2550428" cy="2082217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5046"/>
              <a:gd name="adj5" fmla="val 27440"/>
              <a:gd name="adj6" fmla="val -7862"/>
            </a:avLst>
          </a:prstGeom>
          <a:ln>
            <a:headEnd/>
            <a:tailEnd type="diamond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altLang="ru-RU" b="1" dirty="0">
                <a:solidFill>
                  <a:srgbClr val="002060"/>
                </a:solidFill>
              </a:rPr>
              <a:t>Применение комбинации нейролептика, </a:t>
            </a:r>
            <a:r>
              <a:rPr lang="ru-RU" altLang="ru-RU" b="1" dirty="0" err="1">
                <a:solidFill>
                  <a:srgbClr val="002060"/>
                </a:solidFill>
              </a:rPr>
              <a:t>нормотимика</a:t>
            </a:r>
            <a:r>
              <a:rPr lang="ru-RU" altLang="ru-RU" b="1" dirty="0">
                <a:solidFill>
                  <a:srgbClr val="002060"/>
                </a:solidFill>
              </a:rPr>
              <a:t>, </a:t>
            </a:r>
            <a:r>
              <a:rPr lang="ru-RU" altLang="ru-RU" b="1" dirty="0" err="1">
                <a:solidFill>
                  <a:srgbClr val="002060"/>
                </a:solidFill>
              </a:rPr>
              <a:t>анксиолитика</a:t>
            </a:r>
            <a:r>
              <a:rPr lang="ru-RU" altLang="ru-RU" b="1" dirty="0">
                <a:solidFill>
                  <a:srgbClr val="002060"/>
                </a:solidFill>
              </a:rPr>
              <a:t>, антидепрессанта</a:t>
            </a:r>
          </a:p>
        </p:txBody>
      </p:sp>
      <p:sp>
        <p:nvSpPr>
          <p:cNvPr id="510" name="AutoShape 172"/>
          <p:cNvSpPr>
            <a:spLocks/>
          </p:cNvSpPr>
          <p:nvPr/>
        </p:nvSpPr>
        <p:spPr bwMode="auto">
          <a:xfrm>
            <a:off x="6303272" y="1987682"/>
            <a:ext cx="2483232" cy="1741083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8263"/>
              <a:gd name="adj5" fmla="val 31290"/>
              <a:gd name="adj6" fmla="val -4521"/>
            </a:avLst>
          </a:prstGeom>
          <a:ln>
            <a:headEnd/>
            <a:tailEnd type="diamond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altLang="ru-RU" b="1" dirty="0" err="1">
                <a:solidFill>
                  <a:srgbClr val="002060"/>
                </a:solidFill>
              </a:rPr>
              <a:t>Необходмость</a:t>
            </a:r>
            <a:r>
              <a:rPr lang="ru-RU" altLang="ru-RU" b="1" dirty="0">
                <a:solidFill>
                  <a:srgbClr val="002060"/>
                </a:solidFill>
              </a:rPr>
              <a:t> продолжения </a:t>
            </a:r>
            <a:r>
              <a:rPr lang="ru-RU" altLang="ru-RU" b="1" dirty="0" err="1">
                <a:solidFill>
                  <a:srgbClr val="002060"/>
                </a:solidFill>
              </a:rPr>
              <a:t>психофармакотерапии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altLang="ru-RU" b="1" dirty="0">
                <a:solidFill>
                  <a:srgbClr val="002060"/>
                </a:solidFill>
              </a:rPr>
              <a:t> не менее 12 месяцев </a:t>
            </a:r>
          </a:p>
        </p:txBody>
      </p:sp>
      <p:sp>
        <p:nvSpPr>
          <p:cNvPr id="512" name="AutoShape 174"/>
          <p:cNvSpPr>
            <a:spLocks/>
          </p:cNvSpPr>
          <p:nvPr/>
        </p:nvSpPr>
        <p:spPr bwMode="auto">
          <a:xfrm>
            <a:off x="1241506" y="1612939"/>
            <a:ext cx="2304930" cy="1363500"/>
          </a:xfrm>
          <a:prstGeom prst="accentCallout2">
            <a:avLst>
              <a:gd name="adj1" fmla="val 43796"/>
              <a:gd name="adj2" fmla="val 104782"/>
              <a:gd name="adj3" fmla="val 43796"/>
              <a:gd name="adj4" fmla="val 114843"/>
              <a:gd name="adj5" fmla="val 64854"/>
              <a:gd name="adj6" fmla="val 122188"/>
            </a:avLst>
          </a:prstGeom>
          <a:ln>
            <a:headEnd/>
            <a:tailEnd type="diamond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altLang="ru-RU" b="1" dirty="0">
                <a:solidFill>
                  <a:srgbClr val="002060"/>
                </a:solidFill>
              </a:rPr>
              <a:t>Комплексный подход: психиатр, </a:t>
            </a:r>
          </a:p>
          <a:p>
            <a:pPr algn="ctr" eaLnBrk="0" hangingPunct="0"/>
            <a:r>
              <a:rPr lang="ru-RU" altLang="ru-RU" b="1" dirty="0" err="1">
                <a:solidFill>
                  <a:srgbClr val="002060"/>
                </a:solidFill>
              </a:rPr>
              <a:t>психотерапет</a:t>
            </a:r>
            <a:r>
              <a:rPr lang="ru-RU" altLang="ru-RU" b="1" dirty="0">
                <a:solidFill>
                  <a:srgbClr val="002060"/>
                </a:solidFill>
              </a:rPr>
              <a:t>, гинеколог, эндокринолог</a:t>
            </a:r>
          </a:p>
        </p:txBody>
      </p:sp>
      <p:sp>
        <p:nvSpPr>
          <p:cNvPr id="513" name="AutoShape 175"/>
          <p:cNvSpPr>
            <a:spLocks/>
          </p:cNvSpPr>
          <p:nvPr/>
        </p:nvSpPr>
        <p:spPr bwMode="auto">
          <a:xfrm>
            <a:off x="314245" y="3626869"/>
            <a:ext cx="2240632" cy="1370854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8926"/>
              <a:gd name="adj5" fmla="val 25375"/>
              <a:gd name="adj6" fmla="val 123624"/>
            </a:avLst>
          </a:prstGeom>
          <a:ln>
            <a:headEnd/>
            <a:tailEnd type="diamond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altLang="ru-RU" b="1" dirty="0">
                <a:solidFill>
                  <a:srgbClr val="002060"/>
                </a:solidFill>
              </a:rPr>
              <a:t>Метаболическая, общеукрепляющая терапия, диетотерапия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76407" y="428625"/>
            <a:ext cx="83724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b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</a:rPr>
            </a:br>
            <a:r>
              <a:rPr lang="ru-RU" altLang="ru-RU" sz="2000" b="1" kern="0" dirty="0">
                <a:solidFill>
                  <a:schemeClr val="accent2">
                    <a:lumMod val="75000"/>
                  </a:schemeClr>
                </a:solidFill>
              </a:rPr>
              <a:t>Тактика ведения пациенток с нервной анорексией</a:t>
            </a:r>
          </a:p>
        </p:txBody>
      </p:sp>
      <p:sp>
        <p:nvSpPr>
          <p:cNvPr id="341" name="Oval 3"/>
          <p:cNvSpPr>
            <a:spLocks noChangeArrowheads="1"/>
          </p:cNvSpPr>
          <p:nvPr/>
        </p:nvSpPr>
        <p:spPr bwMode="gray">
          <a:xfrm>
            <a:off x="2895600" y="2527951"/>
            <a:ext cx="2743200" cy="27432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42" name="Oval 4"/>
          <p:cNvSpPr>
            <a:spLocks noChangeArrowheads="1"/>
          </p:cNvSpPr>
          <p:nvPr/>
        </p:nvSpPr>
        <p:spPr bwMode="gray">
          <a:xfrm>
            <a:off x="4038600" y="3042301"/>
            <a:ext cx="1619250" cy="161925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43" name="Line 5"/>
          <p:cNvSpPr>
            <a:spLocks noChangeShapeType="1"/>
          </p:cNvSpPr>
          <p:nvPr/>
        </p:nvSpPr>
        <p:spPr bwMode="gray">
          <a:xfrm>
            <a:off x="3276600" y="3823351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44" name="Line 6"/>
          <p:cNvSpPr>
            <a:spLocks noChangeShapeType="1"/>
          </p:cNvSpPr>
          <p:nvPr/>
        </p:nvSpPr>
        <p:spPr bwMode="gray">
          <a:xfrm>
            <a:off x="4114800" y="2680351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45" name="Line 7"/>
          <p:cNvSpPr>
            <a:spLocks noChangeShapeType="1"/>
          </p:cNvSpPr>
          <p:nvPr/>
        </p:nvSpPr>
        <p:spPr bwMode="gray">
          <a:xfrm flipH="1">
            <a:off x="4210050" y="4204351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46" name="Line 8"/>
          <p:cNvSpPr>
            <a:spLocks noChangeShapeType="1"/>
          </p:cNvSpPr>
          <p:nvPr/>
        </p:nvSpPr>
        <p:spPr bwMode="gray">
          <a:xfrm>
            <a:off x="5410200" y="4128151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47" name="Line 9"/>
          <p:cNvSpPr>
            <a:spLocks noChangeShapeType="1"/>
          </p:cNvSpPr>
          <p:nvPr/>
        </p:nvSpPr>
        <p:spPr bwMode="gray">
          <a:xfrm flipV="1">
            <a:off x="5410200" y="2832751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48" name="Oval 10"/>
          <p:cNvSpPr>
            <a:spLocks noChangeArrowheads="1"/>
          </p:cNvSpPr>
          <p:nvPr/>
        </p:nvSpPr>
        <p:spPr bwMode="gray">
          <a:xfrm>
            <a:off x="4676775" y="3432826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 b="1">
              <a:solidFill>
                <a:srgbClr val="002060"/>
              </a:solidFill>
            </a:endParaRPr>
          </a:p>
        </p:txBody>
      </p:sp>
      <p:grpSp>
        <p:nvGrpSpPr>
          <p:cNvPr id="349" name="Group 11"/>
          <p:cNvGrpSpPr>
            <a:grpSpLocks/>
          </p:cNvGrpSpPr>
          <p:nvPr/>
        </p:nvGrpSpPr>
        <p:grpSpPr bwMode="auto">
          <a:xfrm>
            <a:off x="3200400" y="1689751"/>
            <a:ext cx="1146175" cy="1384300"/>
            <a:chOff x="2064" y="1008"/>
            <a:chExt cx="722" cy="872"/>
          </a:xfrm>
        </p:grpSpPr>
        <p:sp>
          <p:nvSpPr>
            <p:cNvPr id="350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 b="1">
                <a:solidFill>
                  <a:srgbClr val="002060"/>
                </a:solidFill>
              </a:endParaRPr>
            </a:p>
          </p:txBody>
        </p:sp>
        <p:grpSp>
          <p:nvGrpSpPr>
            <p:cNvPr id="351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64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5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400" b="1">
                  <a:solidFill>
                    <a:srgbClr val="002060"/>
                  </a:solidFill>
                </a:endParaRPr>
              </a:p>
            </p:txBody>
          </p:sp>
          <p:pic>
            <p:nvPicPr>
              <p:cNvPr id="366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67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68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74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375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376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377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</p:grpSp>
            <p:grpSp>
              <p:nvGrpSpPr>
                <p:cNvPr id="369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70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371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372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373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52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54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60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61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62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63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355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56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57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58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59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353" name="Rectangle 39"/>
            <p:cNvSpPr>
              <a:spLocks noChangeArrowheads="1"/>
            </p:cNvSpPr>
            <p:nvPr/>
          </p:nvSpPr>
          <p:spPr bwMode="gray">
            <a:xfrm>
              <a:off x="2316" y="1195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altLang="ru-RU" sz="2800" b="1" dirty="0">
                  <a:solidFill>
                    <a:srgbClr val="002060"/>
                  </a:solidFill>
                </a:rPr>
                <a:t>1</a:t>
              </a:r>
              <a:endParaRPr lang="en-US" altLang="ru-RU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78" name="Group 40"/>
          <p:cNvGrpSpPr>
            <a:grpSpLocks/>
          </p:cNvGrpSpPr>
          <p:nvPr/>
        </p:nvGrpSpPr>
        <p:grpSpPr bwMode="auto">
          <a:xfrm>
            <a:off x="2211388" y="3086751"/>
            <a:ext cx="1146175" cy="1384300"/>
            <a:chOff x="2064" y="1008"/>
            <a:chExt cx="722" cy="872"/>
          </a:xfrm>
        </p:grpSpPr>
        <p:sp>
          <p:nvSpPr>
            <p:cNvPr id="379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 b="1">
                <a:solidFill>
                  <a:srgbClr val="002060"/>
                </a:solidFill>
              </a:endParaRPr>
            </a:p>
          </p:txBody>
        </p:sp>
        <p:grpSp>
          <p:nvGrpSpPr>
            <p:cNvPr id="380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93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4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400" b="1">
                  <a:solidFill>
                    <a:srgbClr val="002060"/>
                  </a:solidFill>
                </a:endParaRPr>
              </a:p>
            </p:txBody>
          </p:sp>
          <p:pic>
            <p:nvPicPr>
              <p:cNvPr id="395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96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97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03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04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05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06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</p:grpSp>
            <p:grpSp>
              <p:nvGrpSpPr>
                <p:cNvPr id="398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99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00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01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02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81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383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89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90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91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92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384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85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86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87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88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382" name="Rectangle 68"/>
            <p:cNvSpPr>
              <a:spLocks noChangeArrowheads="1"/>
            </p:cNvSpPr>
            <p:nvPr/>
          </p:nvSpPr>
          <p:spPr bwMode="gray">
            <a:xfrm>
              <a:off x="2289" y="1205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altLang="ru-RU" sz="2800" b="1" dirty="0">
                  <a:solidFill>
                    <a:srgbClr val="002060"/>
                  </a:solidFill>
                </a:rPr>
                <a:t>2</a:t>
              </a:r>
              <a:endParaRPr lang="en-US" altLang="ru-RU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36" name="Group 98"/>
          <p:cNvGrpSpPr>
            <a:grpSpLocks/>
          </p:cNvGrpSpPr>
          <p:nvPr/>
        </p:nvGrpSpPr>
        <p:grpSpPr bwMode="auto">
          <a:xfrm>
            <a:off x="5568950" y="3975751"/>
            <a:ext cx="1146175" cy="1384300"/>
            <a:chOff x="2064" y="1008"/>
            <a:chExt cx="722" cy="872"/>
          </a:xfrm>
        </p:grpSpPr>
        <p:sp>
          <p:nvSpPr>
            <p:cNvPr id="437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 b="1">
                <a:solidFill>
                  <a:srgbClr val="002060"/>
                </a:solidFill>
              </a:endParaRPr>
            </a:p>
          </p:txBody>
        </p:sp>
        <p:grpSp>
          <p:nvGrpSpPr>
            <p:cNvPr id="438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51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2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 sz="2400" b="1">
                  <a:solidFill>
                    <a:srgbClr val="002060"/>
                  </a:solidFill>
                </a:endParaRPr>
              </a:p>
            </p:txBody>
          </p:sp>
          <p:pic>
            <p:nvPicPr>
              <p:cNvPr id="453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3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54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55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61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62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63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64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</p:grpSp>
            <p:grpSp>
              <p:nvGrpSpPr>
                <p:cNvPr id="456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57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58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59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60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39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41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47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48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49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50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442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43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44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45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46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440" name="Rectangle 126"/>
            <p:cNvSpPr>
              <a:spLocks noChangeArrowheads="1"/>
            </p:cNvSpPr>
            <p:nvPr/>
          </p:nvSpPr>
          <p:spPr bwMode="gray">
            <a:xfrm>
              <a:off x="2315" y="1223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altLang="ru-RU" sz="2800" b="1" dirty="0">
                  <a:solidFill>
                    <a:srgbClr val="002060"/>
                  </a:solidFill>
                </a:rPr>
                <a:t>4</a:t>
              </a:r>
              <a:endParaRPr lang="en-US" altLang="ru-RU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65" name="Group 127"/>
          <p:cNvGrpSpPr>
            <a:grpSpLocks/>
          </p:cNvGrpSpPr>
          <p:nvPr/>
        </p:nvGrpSpPr>
        <p:grpSpPr bwMode="auto">
          <a:xfrm>
            <a:off x="5562600" y="1813576"/>
            <a:ext cx="1146175" cy="1384300"/>
            <a:chOff x="2064" y="1008"/>
            <a:chExt cx="722" cy="872"/>
          </a:xfrm>
        </p:grpSpPr>
        <p:sp>
          <p:nvSpPr>
            <p:cNvPr id="466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 b="1">
                <a:solidFill>
                  <a:srgbClr val="002060"/>
                </a:solidFill>
              </a:endParaRPr>
            </a:p>
          </p:txBody>
        </p:sp>
        <p:grpSp>
          <p:nvGrpSpPr>
            <p:cNvPr id="467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80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1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400" b="1">
                  <a:solidFill>
                    <a:srgbClr val="002060"/>
                  </a:solidFill>
                </a:endParaRPr>
              </a:p>
            </p:txBody>
          </p:sp>
          <p:pic>
            <p:nvPicPr>
              <p:cNvPr id="482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83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84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90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91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92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93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</p:grpSp>
            <p:grpSp>
              <p:nvGrpSpPr>
                <p:cNvPr id="485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86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87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88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89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68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70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76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77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78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79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471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72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73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74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75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469" name="Rectangle 155"/>
            <p:cNvSpPr>
              <a:spLocks noChangeArrowheads="1"/>
            </p:cNvSpPr>
            <p:nvPr/>
          </p:nvSpPr>
          <p:spPr bwMode="gray">
            <a:xfrm>
              <a:off x="2325" y="1204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altLang="ru-RU" sz="2800" b="1" dirty="0">
                  <a:solidFill>
                    <a:srgbClr val="002060"/>
                  </a:solidFill>
                </a:rPr>
                <a:t>5</a:t>
              </a:r>
              <a:endParaRPr lang="en-US" altLang="ru-RU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94" name="Group 156"/>
          <p:cNvGrpSpPr>
            <a:grpSpLocks/>
          </p:cNvGrpSpPr>
          <p:nvPr/>
        </p:nvGrpSpPr>
        <p:grpSpPr bwMode="auto">
          <a:xfrm rot="4976862" flipH="1">
            <a:off x="4892831" y="3626231"/>
            <a:ext cx="603810" cy="568390"/>
            <a:chOff x="1961" y="1124"/>
            <a:chExt cx="183" cy="172"/>
          </a:xfrm>
        </p:grpSpPr>
        <p:pic>
          <p:nvPicPr>
            <p:cNvPr id="495" name="Picture 157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6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 b="1">
                <a:solidFill>
                  <a:srgbClr val="002060"/>
                </a:solidFill>
              </a:endParaRPr>
            </a:p>
          </p:txBody>
        </p:sp>
        <p:grpSp>
          <p:nvGrpSpPr>
            <p:cNvPr id="497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500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06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07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08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09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501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02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03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04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05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</p:grpSp>
        </p:grpSp>
        <p:pic>
          <p:nvPicPr>
            <p:cNvPr id="499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4" name="AutoShape 176"/>
          <p:cNvSpPr>
            <a:spLocks/>
          </p:cNvSpPr>
          <p:nvPr/>
        </p:nvSpPr>
        <p:spPr bwMode="auto">
          <a:xfrm>
            <a:off x="1246187" y="5616372"/>
            <a:ext cx="2354263" cy="826722"/>
          </a:xfrm>
          <a:prstGeom prst="accentCallout2">
            <a:avLst>
              <a:gd name="adj1" fmla="val 29148"/>
              <a:gd name="adj2" fmla="val 105046"/>
              <a:gd name="adj3" fmla="val 49426"/>
              <a:gd name="adj4" fmla="val 124466"/>
              <a:gd name="adj5" fmla="val 52666"/>
              <a:gd name="adj6" fmla="val 123930"/>
            </a:avLst>
          </a:prstGeom>
          <a:ln>
            <a:headEnd/>
            <a:tailEnd type="diamond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altLang="ru-RU" b="1" dirty="0">
                <a:solidFill>
                  <a:srgbClr val="002060"/>
                </a:solidFill>
              </a:rPr>
              <a:t>Госпитализация пациенток</a:t>
            </a:r>
          </a:p>
        </p:txBody>
      </p:sp>
      <p:grpSp>
        <p:nvGrpSpPr>
          <p:cNvPr id="407" name="Group 69"/>
          <p:cNvGrpSpPr>
            <a:grpSpLocks/>
          </p:cNvGrpSpPr>
          <p:nvPr/>
        </p:nvGrpSpPr>
        <p:grpSpPr bwMode="auto">
          <a:xfrm>
            <a:off x="3324225" y="5434664"/>
            <a:ext cx="1146175" cy="1384300"/>
            <a:chOff x="2064" y="1008"/>
            <a:chExt cx="722" cy="872"/>
          </a:xfrm>
        </p:grpSpPr>
        <p:sp>
          <p:nvSpPr>
            <p:cNvPr id="408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 b="1">
                <a:solidFill>
                  <a:srgbClr val="002060"/>
                </a:solidFill>
              </a:endParaRPr>
            </a:p>
          </p:txBody>
        </p:sp>
        <p:grpSp>
          <p:nvGrpSpPr>
            <p:cNvPr id="409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422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3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400" b="1">
                  <a:solidFill>
                    <a:srgbClr val="002060"/>
                  </a:solidFill>
                </a:endParaRPr>
              </a:p>
            </p:txBody>
          </p:sp>
          <p:pic>
            <p:nvPicPr>
              <p:cNvPr id="424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25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26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32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33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34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35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</p:grpSp>
            <p:grpSp>
              <p:nvGrpSpPr>
                <p:cNvPr id="427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28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29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30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31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2400" b="1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10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12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18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19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20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21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413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14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15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16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17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 b="1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411" name="Rectangle 97"/>
            <p:cNvSpPr>
              <a:spLocks noChangeArrowheads="1"/>
            </p:cNvSpPr>
            <p:nvPr/>
          </p:nvSpPr>
          <p:spPr bwMode="gray">
            <a:xfrm>
              <a:off x="2306" y="1187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altLang="ru-RU" sz="2800" b="1" dirty="0">
                  <a:solidFill>
                    <a:srgbClr val="002060"/>
                  </a:solidFill>
                </a:rPr>
                <a:t>3</a:t>
              </a:r>
              <a:endParaRPr lang="en-US" altLang="ru-RU" sz="28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62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220A16-8C76-FB55-E8CC-69306706F363}"/>
              </a:ext>
            </a:extLst>
          </p:cNvPr>
          <p:cNvSpPr txBox="1"/>
          <p:nvPr/>
        </p:nvSpPr>
        <p:spPr>
          <a:xfrm>
            <a:off x="395536" y="764704"/>
            <a:ext cx="8424936" cy="545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Пациентки, перенесшие НА даже после восстановления менструальной функции являются группой риска по возобновлению, как расстройств менструального цикла, так и специфических расстройств пищевого поведения. Набор и стабилизация заданного веса, восстановление менструальной функции являются лишь формальными признаками наступления выздоровления, в силу того, что сохраняются как нейро-эндокринно-метаболические нарушения регуляции репродуктивной системы, так и ведущие обязательные психопатологические симптомы НА, такие как наличие сверхценной идеи, которая на данном этапе </a:t>
            </a:r>
            <a:r>
              <a:rPr lang="ru-RU" sz="1800" dirty="0" err="1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дезактуализирована</a:t>
            </a:r>
            <a:r>
              <a:rPr lang="ru-RU" sz="1800" dirty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. Все это позволяет оценивать описанное состояние как ремиссию, требующую проведения дальнейшего наблюдения у гинеколога, эндокринолога и психиатра. </a:t>
            </a:r>
            <a:endParaRPr lang="ru-RU" sz="1600" dirty="0">
              <a:effectLst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dirty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 </a:t>
            </a:r>
            <a:endParaRPr lang="ru-RU" sz="1600" dirty="0">
              <a:effectLst/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2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Ключевые моменты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 	</a:t>
            </a:r>
            <a:r>
              <a:rPr lang="ru-RU" sz="2400" dirty="0">
                <a:solidFill>
                  <a:srgbClr val="002060"/>
                </a:solidFill>
              </a:rPr>
              <a:t>Гипоталамические нарушения могут быть причиной как первичной, так и вторичной </a:t>
            </a:r>
            <a:r>
              <a:rPr lang="ru-RU" sz="2400" dirty="0" err="1">
                <a:solidFill>
                  <a:srgbClr val="002060"/>
                </a:solidFill>
              </a:rPr>
              <a:t>олигоменореи</a:t>
            </a:r>
            <a:r>
              <a:rPr lang="ru-RU" sz="2400" dirty="0">
                <a:solidFill>
                  <a:srgbClr val="002060"/>
                </a:solidFill>
              </a:rPr>
              <a:t> и аменореи.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b="1" dirty="0">
                <a:solidFill>
                  <a:srgbClr val="FF0000"/>
                </a:solidFill>
              </a:rPr>
              <a:t>Аномальная масса тела – ожирение и дефицит питания</a:t>
            </a:r>
            <a:r>
              <a:rPr lang="ru-RU" sz="2400" dirty="0">
                <a:solidFill>
                  <a:srgbClr val="002060"/>
                </a:solidFill>
              </a:rPr>
              <a:t>, стресс, чрезмерные физические нагрузки  – наиболее частые причины функциональной гипоталамической аменореи (и </a:t>
            </a:r>
            <a:r>
              <a:rPr lang="ru-RU" sz="2400" dirty="0" err="1">
                <a:solidFill>
                  <a:srgbClr val="002060"/>
                </a:solidFill>
              </a:rPr>
              <a:t>олигоменореи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ru-RU" sz="2400" dirty="0">
                <a:solidFill>
                  <a:srgbClr val="002060"/>
                </a:solidFill>
              </a:rPr>
              <a:t> у подростков и молодых женщин. 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	 Вторичная аменорея и олигоменорея – диагнозы «исключения», лечебная тактика в каждом случае должна быть индивидуальной</a:t>
            </a:r>
          </a:p>
          <a:p>
            <a:r>
              <a:rPr lang="ru-RU" sz="2400" dirty="0"/>
              <a:t> 	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484784"/>
            <a:ext cx="8215370" cy="46434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67544" y="1412776"/>
            <a:ext cx="1000132" cy="879333"/>
            <a:chOff x="728" y="2235"/>
            <a:chExt cx="778" cy="709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" name="Picture 11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55" y="2281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95536" y="2420888"/>
            <a:ext cx="1071570" cy="928694"/>
            <a:chOff x="708" y="2203"/>
            <a:chExt cx="751" cy="741"/>
          </a:xfrm>
        </p:grpSpPr>
        <p:sp>
          <p:nvSpPr>
            <p:cNvPr id="9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15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11" name="Oval 14"/>
          <p:cNvSpPr>
            <a:spLocks noChangeArrowheads="1"/>
          </p:cNvSpPr>
          <p:nvPr/>
        </p:nvSpPr>
        <p:spPr bwMode="gray">
          <a:xfrm>
            <a:off x="467544" y="4653136"/>
            <a:ext cx="921403" cy="792088"/>
          </a:xfrm>
          <a:prstGeom prst="ellipse">
            <a:avLst/>
          </a:prstGeom>
          <a:solidFill>
            <a:srgbClr val="FF9900"/>
          </a:soli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>
                <a:solidFill>
                  <a:schemeClr val="bg1"/>
                </a:solidFill>
              </a:rPr>
              <a:t>  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64305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3632" y="275388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5160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ChangeArrowheads="1"/>
          </p:cNvSpPr>
          <p:nvPr/>
        </p:nvSpPr>
        <p:spPr bwMode="auto">
          <a:xfrm>
            <a:off x="1390652" y="4868868"/>
            <a:ext cx="66151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800" dirty="0">
                <a:solidFill>
                  <a:srgbClr val="002060"/>
                </a:solidFill>
                <a:latin typeface="Impact" charset="0"/>
              </a:rPr>
              <a:t>Спасибо за внимание</a:t>
            </a:r>
            <a:r>
              <a:rPr lang="en-US" altLang="ru-RU" sz="4800" dirty="0">
                <a:solidFill>
                  <a:srgbClr val="002060"/>
                </a:solidFill>
                <a:latin typeface="Impact" charset="0"/>
              </a:rPr>
              <a:t>!</a:t>
            </a:r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2" y="1196752"/>
            <a:ext cx="8815136" cy="291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3762378" y="6343650"/>
            <a:ext cx="2202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chemeClr val="bg1"/>
                </a:solidFill>
              </a:rPr>
              <a:t>г. Ростов-на-Дону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009669"/>
            <a:ext cx="1931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г. Ростов-на-Дону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            2023</a:t>
            </a:r>
          </a:p>
        </p:txBody>
      </p:sp>
    </p:spTree>
    <p:extLst>
      <p:ext uri="{BB962C8B-B14F-4D97-AF65-F5344CB8AC3E}">
        <p14:creationId xmlns:p14="http://schemas.microsoft.com/office/powerpoint/2010/main" val="166476028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Тренинговый конгресс\236993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90500"/>
            <a:ext cx="9001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6858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МКБ-11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4644008" y="404664"/>
            <a:ext cx="4041775" cy="6858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МКБ-10</a:t>
            </a:r>
          </a:p>
        </p:txBody>
      </p:sp>
      <p:sp>
        <p:nvSpPr>
          <p:cNvPr id="16" name="Объект 15"/>
          <p:cNvSpPr>
            <a:spLocks noGrp="1"/>
          </p:cNvSpPr>
          <p:nvPr>
            <p:ph sz="quarter" idx="2"/>
          </p:nvPr>
        </p:nvSpPr>
        <p:spPr>
          <a:xfrm>
            <a:off x="4355976" y="1916832"/>
            <a:ext cx="4536504" cy="40386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N91.0 Первичная аменорея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C00000"/>
                </a:solidFill>
              </a:rPr>
              <a:t>N91.1 Вторичная аменорея</a:t>
            </a:r>
            <a:endParaRPr lang="ru-RU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C00000"/>
                </a:solidFill>
              </a:rPr>
              <a:t>Отсутствие менструаций у женщин, у которых раньше они были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N91.2 Аменорея неуточненная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C00000"/>
                </a:solidFill>
              </a:rPr>
              <a:t>N91.3 Первичная олигоменорея</a:t>
            </a:r>
            <a:endParaRPr lang="ru-RU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C00000"/>
                </a:solidFill>
              </a:rPr>
              <a:t>Скудные или редкие менструации с начала их появления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N91.4 Вторичная олигоменорея</a:t>
            </a:r>
            <a:endParaRPr lang="ru-RU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C00000"/>
                </a:solidFill>
              </a:rPr>
              <a:t>Скудные или редкие менструации у женщин с ранее нормальными </a:t>
            </a:r>
            <a:r>
              <a:rPr lang="ru-RU" sz="1800" dirty="0">
                <a:solidFill>
                  <a:srgbClr val="FF0000"/>
                </a:solidFill>
              </a:rPr>
              <a:t>менструациями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376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16 Болезни мочеполовой системы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285" y="270892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GA20.0 </a:t>
            </a:r>
            <a:r>
              <a:rPr lang="ru-RU" dirty="0">
                <a:solidFill>
                  <a:srgbClr val="002060"/>
                </a:solidFill>
              </a:rPr>
              <a:t>Аменорея</a:t>
            </a:r>
          </a:p>
          <a:p>
            <a:r>
              <a:rPr lang="en-US" dirty="0">
                <a:solidFill>
                  <a:srgbClr val="002060"/>
                </a:solidFill>
              </a:rPr>
              <a:t>GA20.00 </a:t>
            </a:r>
            <a:r>
              <a:rPr lang="ru-RU" dirty="0">
                <a:solidFill>
                  <a:srgbClr val="002060"/>
                </a:solidFill>
              </a:rPr>
              <a:t>Первичная аменорея</a:t>
            </a:r>
          </a:p>
          <a:p>
            <a:r>
              <a:rPr lang="en-US" dirty="0">
                <a:solidFill>
                  <a:srgbClr val="002060"/>
                </a:solidFill>
              </a:rPr>
              <a:t>GA20.01 </a:t>
            </a:r>
            <a:r>
              <a:rPr lang="ru-RU" dirty="0">
                <a:solidFill>
                  <a:srgbClr val="002060"/>
                </a:solidFill>
              </a:rPr>
              <a:t>Вторичная аменорея</a:t>
            </a:r>
          </a:p>
          <a:p>
            <a:r>
              <a:rPr lang="en-US" dirty="0">
                <a:solidFill>
                  <a:srgbClr val="002060"/>
                </a:solidFill>
              </a:rPr>
              <a:t>GA20.0Y </a:t>
            </a:r>
            <a:r>
              <a:rPr lang="ru-RU" dirty="0">
                <a:solidFill>
                  <a:srgbClr val="002060"/>
                </a:solidFill>
              </a:rPr>
              <a:t>Другая уточненная аменорея</a:t>
            </a:r>
          </a:p>
          <a:p>
            <a:r>
              <a:rPr lang="en-US" dirty="0">
                <a:solidFill>
                  <a:srgbClr val="002060"/>
                </a:solidFill>
              </a:rPr>
              <a:t>GA20.0Z </a:t>
            </a:r>
            <a:r>
              <a:rPr lang="ru-RU" dirty="0">
                <a:solidFill>
                  <a:srgbClr val="002060"/>
                </a:solidFill>
              </a:rPr>
              <a:t>Аменорея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неуточненная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963" y="4498187"/>
            <a:ext cx="3722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GA20.11 </a:t>
            </a:r>
            <a:r>
              <a:rPr lang="ru-RU" dirty="0">
                <a:solidFill>
                  <a:srgbClr val="002060"/>
                </a:solidFill>
              </a:rPr>
              <a:t>Редкое менструальное кровотечение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0527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XIV   Болезни мочеполовой системы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(N00-N99)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11960" y="1268760"/>
            <a:ext cx="72008" cy="4608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57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990600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Определение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нерегулярных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менструальных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циклов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подростков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по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числу лет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после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менархе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822323" y="1846263"/>
          <a:ext cx="795591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7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Число лет после </a:t>
                      </a:r>
                      <a:r>
                        <a:rPr lang="ru-RU" dirty="0" err="1"/>
                        <a:t>менархе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</a:t>
                      </a:r>
                      <a:r>
                        <a:rPr lang="ru-RU" baseline="0" dirty="0"/>
                        <a:t> нерегулярных менструальных циклов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 1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Межменструальный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интервал до 90 дней является нормой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От</a:t>
                      </a:r>
                      <a:r>
                        <a:rPr lang="ru-RU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до  3 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 21 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 45 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 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  лет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 21 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 &gt; 35 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 &lt; 8 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циклов в год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Первичная аменорея  диагностируется при отсутствии </a:t>
                      </a:r>
                      <a:r>
                        <a:rPr lang="ru-RU" sz="18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менархе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 возрасте 15 лет или спустя 3 года после </a:t>
                      </a:r>
                      <a:r>
                        <a:rPr lang="ru-RU" sz="18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телархе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ñ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Witchel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Hoeger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 al</a:t>
            </a:r>
            <a:r>
              <a:rPr lang="ru-RU" sz="12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Adolescent polycystic ovary syndrome according to the international evidence-based guideline. </a:t>
            </a:r>
            <a:r>
              <a:rPr lang="ru-RU" sz="12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BMC </a:t>
            </a:r>
            <a:r>
              <a:rPr lang="ru-RU" sz="1200" b="1" i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Med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18, 72 (2020). https://doi.org/10.1186/s12916-020-01516-x)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5943600" cy="648072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Олиго-аменорея </a:t>
            </a:r>
            <a:r>
              <a:rPr lang="en-US" sz="3200" dirty="0">
                <a:solidFill>
                  <a:srgbClr val="002060"/>
                </a:solidFill>
              </a:rPr>
              <a:t>II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764704"/>
          <a:ext cx="8784976" cy="602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835">
                <a:tc>
                  <a:txBody>
                    <a:bodyPr/>
                    <a:lstStyle/>
                    <a:p>
                      <a:r>
                        <a:rPr lang="ru-RU" dirty="0"/>
                        <a:t>Уровень поражения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Причины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Частота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92">
                <a:tc rowSpan="4"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Гипоталамус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Аномальная масса тела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Стресс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Опухоли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92">
                <a:tc rowSpan="4"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Гипофиз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rgbClr val="002060"/>
                          </a:solidFill>
                        </a:rPr>
                        <a:t>Пролактинома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«Пустое» турецкое седло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Синдром Шихана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8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АКТГ-секретирующая</a:t>
                      </a:r>
                      <a:r>
                        <a:rPr lang="ru-RU" sz="1400" baseline="0" dirty="0"/>
                        <a:t> аденома (Б-</a:t>
                      </a:r>
                      <a:r>
                        <a:rPr lang="ru-RU" sz="1400" baseline="0" dirty="0" err="1"/>
                        <a:t>нь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Кушинга</a:t>
                      </a:r>
                      <a:r>
                        <a:rPr lang="ru-RU" sz="1400" baseline="0" dirty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192">
                <a:tc rowSpan="3"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Яичники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ПНЯ, аутоиммунное поражение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СПКЯ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Опухоли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19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Матка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С-м </a:t>
                      </a:r>
                      <a:r>
                        <a:rPr lang="ru-RU" sz="1400" dirty="0" err="1"/>
                        <a:t>Ашермана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192">
                <a:tc rowSpan="2"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Другие эндокринные железы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ВДКН «стертая» форма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92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Гипер</a:t>
                      </a:r>
                      <a:r>
                        <a:rPr lang="ru-RU" sz="1400" dirty="0"/>
                        <a:t>- или гипотиреоз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72816"/>
            <a:ext cx="487363" cy="317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8172400" y="1412776"/>
            <a:ext cx="648072" cy="10289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35696" y="1412776"/>
            <a:ext cx="2880320" cy="10801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477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395288" y="931863"/>
            <a:ext cx="8382000" cy="5791200"/>
          </a:xfrm>
          <a:prstGeom prst="roundRect">
            <a:avLst>
              <a:gd name="adj" fmla="val 4401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Rectangle 289"/>
          <p:cNvSpPr txBox="1">
            <a:spLocks noChangeArrowheads="1"/>
          </p:cNvSpPr>
          <p:nvPr/>
        </p:nvSpPr>
        <p:spPr>
          <a:xfrm>
            <a:off x="49213" y="398463"/>
            <a:ext cx="8991600" cy="533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Гипотеза «критической массы тела» в </a:t>
            </a:r>
            <a:r>
              <a:rPr lang="ru-RU" sz="28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пубертате</a:t>
            </a:r>
            <a:endParaRPr lang="ru-RU" sz="2800" b="1" dirty="0">
              <a:ln w="1905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3" name="Рисунок 2" descr="Untitled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1263" y="1671638"/>
            <a:ext cx="10795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Untitled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888" y="1524000"/>
            <a:ext cx="1368425" cy="113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Untitled-5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3760" y="3601362"/>
            <a:ext cx="523875" cy="352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Untitled-6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86488" y="3505200"/>
            <a:ext cx="1266825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0" y="963613"/>
            <a:ext cx="2663825" cy="708025"/>
          </a:xfrm>
          <a:prstGeom prst="rect">
            <a:avLst/>
          </a:prstGeom>
          <a:ln w="127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Недостаточное</a:t>
            </a:r>
            <a:r>
              <a:rPr lang="ru-RU" b="1" dirty="0">
                <a:ln w="317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 </a:t>
            </a: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питание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88" y="785813"/>
            <a:ext cx="2362200" cy="708025"/>
          </a:xfrm>
          <a:prstGeom prst="rect">
            <a:avLst/>
          </a:prstGeom>
          <a:ln w="127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Адекватное питание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0542" y="4342862"/>
            <a:ext cx="2667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Низкий уровень </a:t>
            </a:r>
            <a:r>
              <a:rPr lang="ru-RU" b="1" dirty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ЛЕПТИНА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38800" y="4321314"/>
            <a:ext cx="2362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Нормальный уровень </a:t>
            </a:r>
            <a:r>
              <a:rPr lang="ru-RU" b="1" dirty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ЛЕПТИНА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5439" y="6063657"/>
            <a:ext cx="2642107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+mn-cs"/>
              </a:rPr>
              <a:t>Аменорея</a:t>
            </a:r>
            <a:endParaRPr lang="ru-RU" sz="1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5279886"/>
            <a:ext cx="685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N </a:t>
            </a: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ЛГ</a:t>
            </a:r>
            <a:endParaRPr lang="ru-RU" sz="1200" dirty="0"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15200" y="5279886"/>
            <a:ext cx="914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N </a:t>
            </a: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ФСГ</a:t>
            </a:r>
            <a:endParaRPr lang="ru-RU" sz="1200" dirty="0"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34000" y="5584686"/>
            <a:ext cx="29718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Рост матки и яичников</a:t>
            </a:r>
            <a:endParaRPr lang="ru-RU" sz="1200" dirty="0"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86400" y="6064323"/>
            <a:ext cx="2895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Менархе</a:t>
            </a:r>
            <a:endParaRPr lang="ru-RU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16200000" flipH="1">
            <a:off x="1676400" y="3411538"/>
            <a:ext cx="317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836738" y="3940175"/>
            <a:ext cx="0" cy="568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7" idx="0"/>
          </p:cNvCxnSpPr>
          <p:nvPr/>
        </p:nvCxnSpPr>
        <p:spPr>
          <a:xfrm rot="16200000" flipH="1">
            <a:off x="6726237" y="3411538"/>
            <a:ext cx="1873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7" idx="2"/>
            <a:endCxn id="16" idx="0"/>
          </p:cNvCxnSpPr>
          <p:nvPr/>
        </p:nvCxnSpPr>
        <p:spPr>
          <a:xfrm flipH="1">
            <a:off x="6819900" y="4114800"/>
            <a:ext cx="1" cy="206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16" idx="2"/>
            <a:endCxn id="19" idx="0"/>
          </p:cNvCxnSpPr>
          <p:nvPr/>
        </p:nvCxnSpPr>
        <p:spPr>
          <a:xfrm flipH="1">
            <a:off x="5843594" y="4967645"/>
            <a:ext cx="976306" cy="312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6" idx="2"/>
            <a:endCxn id="20" idx="0"/>
          </p:cNvCxnSpPr>
          <p:nvPr/>
        </p:nvCxnSpPr>
        <p:spPr>
          <a:xfrm>
            <a:off x="6819900" y="4967645"/>
            <a:ext cx="952500" cy="312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04800" y="2450014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Уменьшение жировой массы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&lt;17%</a:t>
            </a:r>
            <a:endParaRPr lang="ru-RU" sz="2400" dirty="0">
              <a:ln w="952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86400" y="2743200"/>
            <a:ext cx="2667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Норма</a:t>
            </a:r>
            <a:r>
              <a:rPr lang="ru-RU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ИМТ </a:t>
            </a:r>
            <a:r>
              <a:rPr lang="ru-RU" b="1" dirty="0">
                <a:solidFill>
                  <a:schemeClr val="bg1"/>
                </a:solidFill>
              </a:rPr>
              <a:t>(жировая масса 17-22%)</a:t>
            </a:r>
          </a:p>
          <a:p>
            <a:pPr algn="ctr">
              <a:defRPr/>
            </a:pPr>
            <a:endParaRPr lang="ru-RU" sz="280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28" name="Рисунок 27" descr="Untitled-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78213" y="1414463"/>
            <a:ext cx="1936750" cy="1590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3059832" y="2995998"/>
            <a:ext cx="276946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УВЕЛИЧЕНИЕ жировой массы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&gt;22%</a:t>
            </a:r>
            <a:endParaRPr lang="ru-RU" dirty="0">
              <a:ln w="952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6200000" flipH="1">
            <a:off x="1676400" y="3411538"/>
            <a:ext cx="317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348163" y="3703638"/>
            <a:ext cx="0" cy="544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392613" y="4394200"/>
            <a:ext cx="0" cy="4746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971800" y="6059299"/>
            <a:ext cx="2667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+mn-cs"/>
              </a:rPr>
              <a:t>Аменорея</a:t>
            </a:r>
            <a:endParaRPr lang="ru-RU" sz="1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71800" y="4096640"/>
            <a:ext cx="275232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Гиперлептинемия</a:t>
            </a: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, </a:t>
            </a:r>
            <a:r>
              <a:rPr lang="ru-RU" b="1" dirty="0" err="1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лептинрезистентность</a:t>
            </a:r>
            <a:endParaRPr lang="ru-RU" b="1" dirty="0">
              <a:ln w="3175" cmpd="sng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1216025" y="4659313"/>
            <a:ext cx="250825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2217737" y="4678363"/>
            <a:ext cx="250825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25637" y="5338075"/>
            <a:ext cx="6858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ЛГ</a:t>
            </a:r>
            <a:endParaRPr lang="ru-RU" sz="1200" dirty="0"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05473" y="5347426"/>
            <a:ext cx="9144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ФСГ</a:t>
            </a:r>
            <a:endParaRPr lang="ru-RU" sz="1200" dirty="0">
              <a:cs typeface="+mn-cs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16200000" flipH="1">
            <a:off x="435769" y="5537994"/>
            <a:ext cx="3159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435769" y="5537994"/>
            <a:ext cx="3159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H="1">
            <a:off x="2361407" y="5547519"/>
            <a:ext cx="3159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04800" y="5784741"/>
            <a:ext cx="333109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Гипоплазия матки</a:t>
            </a:r>
            <a:endParaRPr lang="ru-RU" sz="1200" dirty="0"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59113" y="857250"/>
            <a:ext cx="2665412" cy="400050"/>
          </a:xfrm>
          <a:prstGeom prst="rect">
            <a:avLst/>
          </a:prstGeom>
          <a:ln w="127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Избыточное</a:t>
            </a:r>
            <a:r>
              <a:rPr lang="ru-RU" b="1" dirty="0">
                <a:ln w="317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 </a:t>
            </a: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питание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4545013" y="5695950"/>
            <a:ext cx="0" cy="627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3002765" y="4879776"/>
            <a:ext cx="275232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Нарушение </a:t>
            </a:r>
            <a:r>
              <a:rPr lang="ru-RU" b="1" dirty="0" err="1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цирхорального</a:t>
            </a: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 </a:t>
            </a:r>
          </a:p>
          <a:p>
            <a:pPr algn="ctr">
              <a:defRPr/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ритма </a:t>
            </a:r>
            <a:r>
              <a:rPr lang="ru-RU" b="1" dirty="0" err="1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ГнРГ</a:t>
            </a:r>
            <a:endParaRPr lang="ru-RU" b="1" dirty="0">
              <a:ln w="3175" cmpd="sng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60298" y="6488668"/>
            <a:ext cx="2283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chemeClr val="bg1"/>
                </a:solidFill>
              </a:rPr>
              <a:t>Kaplowitz</a:t>
            </a:r>
            <a:r>
              <a:rPr lang="ru-RU" i="1" dirty="0">
                <a:solidFill>
                  <a:schemeClr val="bg1"/>
                </a:solidFill>
              </a:rPr>
              <a:t> P.B., 2008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381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17"/>
            <a:ext cx="8839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АЛГОРИТМ диагностики  при </a:t>
            </a:r>
            <a:r>
              <a:rPr lang="ru-RU" sz="24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олигоменореи</a:t>
            </a:r>
            <a:endParaRPr lang="ru-RU" sz="2400" b="1" dirty="0">
              <a:ln w="1905"/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cs typeface="+mn-cs"/>
            </a:endParaRPr>
          </a:p>
        </p:txBody>
      </p:sp>
      <p:sp>
        <p:nvSpPr>
          <p:cNvPr id="42059" name="Text Box 75"/>
          <p:cNvSpPr txBox="1">
            <a:spLocks noChangeArrowheads="1"/>
          </p:cNvSpPr>
          <p:nvPr/>
        </p:nvSpPr>
        <p:spPr bwMode="auto">
          <a:xfrm>
            <a:off x="438150" y="538163"/>
            <a:ext cx="1943100" cy="3429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Подтверждена или сомнительна</a:t>
            </a:r>
          </a:p>
        </p:txBody>
      </p:sp>
      <p:sp>
        <p:nvSpPr>
          <p:cNvPr id="42058" name="Text Box 74"/>
          <p:cNvSpPr txBox="1">
            <a:spLocks noChangeArrowheads="1"/>
          </p:cNvSpPr>
          <p:nvPr/>
        </p:nvSpPr>
        <p:spPr bwMode="auto">
          <a:xfrm>
            <a:off x="6516216" y="476672"/>
            <a:ext cx="1941512" cy="3413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Исключена</a:t>
            </a:r>
          </a:p>
        </p:txBody>
      </p:sp>
      <p:sp>
        <p:nvSpPr>
          <p:cNvPr id="42056" name="Text Box 72"/>
          <p:cNvSpPr txBox="1">
            <a:spLocks noChangeArrowheads="1"/>
          </p:cNvSpPr>
          <p:nvPr/>
        </p:nvSpPr>
        <p:spPr bwMode="auto">
          <a:xfrm>
            <a:off x="7051675" y="3646488"/>
            <a:ext cx="882650" cy="481012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УЗИ</a:t>
            </a:r>
          </a:p>
        </p:txBody>
      </p:sp>
      <p:sp>
        <p:nvSpPr>
          <p:cNvPr id="42053" name="Text Box 69"/>
          <p:cNvSpPr txBox="1">
            <a:spLocks noChangeArrowheads="1"/>
          </p:cNvSpPr>
          <p:nvPr/>
        </p:nvSpPr>
        <p:spPr bwMode="auto">
          <a:xfrm>
            <a:off x="400050" y="1403350"/>
            <a:ext cx="2057400" cy="5334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itchFamily="18" charset="0"/>
              </a:rPr>
              <a:t>Боли в животе и/или кровяные выделения</a:t>
            </a:r>
          </a:p>
        </p:txBody>
      </p:sp>
      <p:sp>
        <p:nvSpPr>
          <p:cNvPr id="42052" name="Text Box 68"/>
          <p:cNvSpPr txBox="1">
            <a:spLocks noChangeArrowheads="1"/>
          </p:cNvSpPr>
          <p:nvPr/>
        </p:nvSpPr>
        <p:spPr bwMode="auto">
          <a:xfrm>
            <a:off x="419100" y="2239963"/>
            <a:ext cx="508000" cy="4857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72000" anchor="ctr"/>
          <a:lstStyle/>
          <a:p>
            <a:pPr>
              <a:spcBef>
                <a:spcPts val="600"/>
              </a:spcBef>
              <a:defRPr/>
            </a:pPr>
            <a:r>
              <a:rPr lang="ru-RU" sz="1200" b="1">
                <a:solidFill>
                  <a:srgbClr val="FF0000"/>
                </a:solidFill>
                <a:cs typeface="Times New Roman" pitchFamily="18" charset="0"/>
              </a:rPr>
              <a:t>Есть</a:t>
            </a:r>
          </a:p>
        </p:txBody>
      </p:sp>
      <p:sp>
        <p:nvSpPr>
          <p:cNvPr id="42050" name="Text Box 66"/>
          <p:cNvSpPr txBox="1">
            <a:spLocks noChangeArrowheads="1"/>
          </p:cNvSpPr>
          <p:nvPr/>
        </p:nvSpPr>
        <p:spPr bwMode="auto">
          <a:xfrm>
            <a:off x="1903413" y="2208213"/>
            <a:ext cx="569912" cy="4730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72000" anchor="ctr"/>
          <a:lstStyle/>
          <a:p>
            <a:pPr eaLnBrk="0" hangingPunct="0">
              <a:spcBef>
                <a:spcPts val="600"/>
              </a:spcBef>
              <a:defRPr/>
            </a:pPr>
            <a:r>
              <a:rPr lang="ru-RU" sz="1200" b="1">
                <a:solidFill>
                  <a:srgbClr val="FF0000"/>
                </a:solidFill>
                <a:cs typeface="Times New Roman" pitchFamily="18" charset="0"/>
              </a:rPr>
              <a:t>  нет</a:t>
            </a:r>
            <a:endParaRPr lang="en-US" sz="12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2047" name="Text Box 63"/>
          <p:cNvSpPr txBox="1">
            <a:spLocks noChangeArrowheads="1"/>
          </p:cNvSpPr>
          <p:nvPr/>
        </p:nvSpPr>
        <p:spPr bwMode="auto">
          <a:xfrm>
            <a:off x="1428750" y="3181350"/>
            <a:ext cx="1289050" cy="50165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b="1" dirty="0">
                <a:solidFill>
                  <a:schemeClr val="bg1"/>
                </a:solidFill>
              </a:rPr>
              <a:t>Маточная беременность </a:t>
            </a: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 flipH="1">
            <a:off x="7932738" y="2971800"/>
            <a:ext cx="15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18443" name="Прямая со стрелкой 84"/>
          <p:cNvCxnSpPr>
            <a:cxnSpLocks noChangeShapeType="1"/>
          </p:cNvCxnSpPr>
          <p:nvPr/>
        </p:nvCxnSpPr>
        <p:spPr bwMode="auto">
          <a:xfrm>
            <a:off x="5796136" y="476672"/>
            <a:ext cx="1008112" cy="216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4" name="Прямая со стрелкой 98"/>
          <p:cNvCxnSpPr>
            <a:cxnSpLocks noChangeShapeType="1"/>
          </p:cNvCxnSpPr>
          <p:nvPr/>
        </p:nvCxnSpPr>
        <p:spPr bwMode="auto">
          <a:xfrm flipH="1">
            <a:off x="2132013" y="3630613"/>
            <a:ext cx="908050" cy="32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5" name="Прямая со стрелкой 101"/>
          <p:cNvCxnSpPr>
            <a:cxnSpLocks noChangeShapeType="1"/>
            <a:stCxn id="42053" idx="2"/>
            <a:endCxn id="42052" idx="0"/>
          </p:cNvCxnSpPr>
          <p:nvPr/>
        </p:nvCxnSpPr>
        <p:spPr bwMode="auto">
          <a:xfrm flipH="1">
            <a:off x="673100" y="1936750"/>
            <a:ext cx="755650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6" name="Прямая со стрелкой 109"/>
          <p:cNvCxnSpPr>
            <a:cxnSpLocks noChangeShapeType="1"/>
            <a:stCxn id="42053" idx="2"/>
            <a:endCxn id="42050" idx="0"/>
          </p:cNvCxnSpPr>
          <p:nvPr/>
        </p:nvCxnSpPr>
        <p:spPr bwMode="auto">
          <a:xfrm>
            <a:off x="1428750" y="1936750"/>
            <a:ext cx="760413" cy="271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7" name="Прямая со стрелкой 112"/>
          <p:cNvCxnSpPr>
            <a:cxnSpLocks noChangeShapeType="1"/>
            <a:endCxn id="129" idx="1"/>
          </p:cNvCxnSpPr>
          <p:nvPr/>
        </p:nvCxnSpPr>
        <p:spPr bwMode="auto">
          <a:xfrm rot="16200000" flipH="1">
            <a:off x="-765175" y="5138738"/>
            <a:ext cx="2066925" cy="263525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8" name="Прямая со стрелкой 118"/>
          <p:cNvCxnSpPr>
            <a:cxnSpLocks noChangeShapeType="1"/>
            <a:endCxn id="159" idx="0"/>
          </p:cNvCxnSpPr>
          <p:nvPr/>
        </p:nvCxnSpPr>
        <p:spPr bwMode="auto">
          <a:xfrm>
            <a:off x="7410450" y="1982788"/>
            <a:ext cx="461963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" name="Text Box 76"/>
          <p:cNvSpPr txBox="1">
            <a:spLocks noChangeArrowheads="1"/>
          </p:cNvSpPr>
          <p:nvPr/>
        </p:nvSpPr>
        <p:spPr bwMode="auto">
          <a:xfrm>
            <a:off x="3635896" y="404664"/>
            <a:ext cx="2171700" cy="5715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rgbClr val="FF0000"/>
                </a:solidFill>
              </a:rPr>
              <a:t>Исключить беременность</a:t>
            </a:r>
            <a:endParaRPr lang="ru-RU" sz="1400" u="sng" dirty="0">
              <a:solidFill>
                <a:srgbClr val="FF0000"/>
              </a:solidFill>
            </a:endParaRPr>
          </a:p>
        </p:txBody>
      </p:sp>
      <p:cxnSp>
        <p:nvCxnSpPr>
          <p:cNvPr id="18450" name="Прямая со стрелкой 66"/>
          <p:cNvCxnSpPr>
            <a:cxnSpLocks noChangeShapeType="1"/>
          </p:cNvCxnSpPr>
          <p:nvPr/>
        </p:nvCxnSpPr>
        <p:spPr bwMode="auto">
          <a:xfrm>
            <a:off x="1403350" y="881063"/>
            <a:ext cx="4763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1" name="Прямая со стрелкой 157"/>
          <p:cNvCxnSpPr>
            <a:cxnSpLocks noChangeShapeType="1"/>
            <a:endCxn id="155" idx="0"/>
          </p:cNvCxnSpPr>
          <p:nvPr/>
        </p:nvCxnSpPr>
        <p:spPr bwMode="auto">
          <a:xfrm flipH="1">
            <a:off x="5702300" y="1958975"/>
            <a:ext cx="17463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2" name="Прямая со стрелкой 191"/>
          <p:cNvCxnSpPr>
            <a:cxnSpLocks noChangeShapeType="1"/>
          </p:cNvCxnSpPr>
          <p:nvPr/>
        </p:nvCxnSpPr>
        <p:spPr bwMode="auto">
          <a:xfrm>
            <a:off x="7923213" y="3298825"/>
            <a:ext cx="0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3" name="Text Box 49"/>
          <p:cNvSpPr txBox="1">
            <a:spLocks noChangeArrowheads="1"/>
          </p:cNvSpPr>
          <p:nvPr/>
        </p:nvSpPr>
        <p:spPr bwMode="auto">
          <a:xfrm>
            <a:off x="5192713" y="3536950"/>
            <a:ext cx="1454150" cy="700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002060"/>
                </a:solidFill>
                <a:cs typeface="Times New Roman" pitchFamily="18" charset="0"/>
              </a:rPr>
              <a:t>Гормональное исследование</a:t>
            </a:r>
          </a:p>
        </p:txBody>
      </p:sp>
      <p:sp>
        <p:nvSpPr>
          <p:cNvPr id="198" name="Text Box 61"/>
          <p:cNvSpPr txBox="1">
            <a:spLocks noChangeArrowheads="1"/>
          </p:cNvSpPr>
          <p:nvPr/>
        </p:nvSpPr>
        <p:spPr bwMode="auto">
          <a:xfrm>
            <a:off x="7840663" y="5282661"/>
            <a:ext cx="1290637" cy="1012825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Тест </a:t>
            </a:r>
            <a:r>
              <a:rPr lang="ru-RU" dirty="0" err="1">
                <a:solidFill>
                  <a:srgbClr val="FF0000"/>
                </a:solidFill>
              </a:rPr>
              <a:t>толер</a:t>
            </a:r>
            <a:r>
              <a:rPr lang="ru-RU" dirty="0">
                <a:solidFill>
                  <a:srgbClr val="FF0000"/>
                </a:solidFill>
              </a:rPr>
              <a:t>. к глюкозе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455" name="Прямая со стрелкой 198"/>
          <p:cNvCxnSpPr>
            <a:cxnSpLocks noChangeShapeType="1"/>
            <a:endCxn id="122" idx="0"/>
          </p:cNvCxnSpPr>
          <p:nvPr/>
        </p:nvCxnSpPr>
        <p:spPr bwMode="auto">
          <a:xfrm flipH="1">
            <a:off x="3905250" y="1936750"/>
            <a:ext cx="34290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6" name="Прямая со стрелкой 199"/>
          <p:cNvCxnSpPr>
            <a:cxnSpLocks noChangeShapeType="1"/>
          </p:cNvCxnSpPr>
          <p:nvPr/>
        </p:nvCxnSpPr>
        <p:spPr bwMode="auto">
          <a:xfrm>
            <a:off x="127000" y="5521325"/>
            <a:ext cx="2921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7" name="Прямая со стрелкой 203"/>
          <p:cNvCxnSpPr>
            <a:cxnSpLocks noChangeShapeType="1"/>
          </p:cNvCxnSpPr>
          <p:nvPr/>
        </p:nvCxnSpPr>
        <p:spPr bwMode="auto">
          <a:xfrm flipH="1" flipV="1">
            <a:off x="5038725" y="3452813"/>
            <a:ext cx="0" cy="310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8" name="Прямая со стрелкой 243"/>
          <p:cNvCxnSpPr>
            <a:cxnSpLocks noChangeShapeType="1"/>
          </p:cNvCxnSpPr>
          <p:nvPr/>
        </p:nvCxnSpPr>
        <p:spPr bwMode="auto">
          <a:xfrm>
            <a:off x="2200275" y="2709863"/>
            <a:ext cx="0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7" name="Line 28"/>
          <p:cNvSpPr>
            <a:spLocks noChangeShapeType="1"/>
          </p:cNvSpPr>
          <p:nvPr/>
        </p:nvSpPr>
        <p:spPr bwMode="auto">
          <a:xfrm>
            <a:off x="136525" y="4813300"/>
            <a:ext cx="26352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4256088" y="1133475"/>
            <a:ext cx="4875212" cy="844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2" name="Прямоугольник 241"/>
          <p:cNvSpPr/>
          <p:nvPr/>
        </p:nvSpPr>
        <p:spPr>
          <a:xfrm>
            <a:off x="4311650" y="1185863"/>
            <a:ext cx="4725988" cy="739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tabLst>
                <a:tab pos="3502025" algn="l"/>
                <a:tab pos="4037013" algn="l"/>
              </a:tabLst>
              <a:defRPr/>
            </a:pPr>
            <a:r>
              <a:rPr lang="ru-RU" sz="1400" dirty="0">
                <a:cs typeface="+mn-cs"/>
              </a:rPr>
              <a:t>Анамнез (+семейный) – </a:t>
            </a:r>
            <a:r>
              <a:rPr lang="ru-RU" sz="1400" b="1" dirty="0">
                <a:solidFill>
                  <a:srgbClr val="FF0000"/>
                </a:solidFill>
                <a:cs typeface="+mn-cs"/>
              </a:rPr>
              <a:t>стресс</a:t>
            </a:r>
            <a:r>
              <a:rPr lang="ru-RU" sz="1400" dirty="0">
                <a:cs typeface="+mn-cs"/>
              </a:rPr>
              <a:t>, спорт, диета, заболевания, медикаменты общий осмотр – рост, вес, стигмы, витилиго, гирсутизм, </a:t>
            </a:r>
            <a:r>
              <a:rPr lang="ru-RU" sz="1400" dirty="0" err="1">
                <a:cs typeface="+mn-cs"/>
              </a:rPr>
              <a:t>стрии</a:t>
            </a:r>
            <a:endParaRPr lang="ru-RU" sz="1400" dirty="0">
              <a:cs typeface="+mn-cs"/>
            </a:endParaRPr>
          </a:p>
        </p:txBody>
      </p:sp>
      <p:sp>
        <p:nvSpPr>
          <p:cNvPr id="118" name="Стрелка вниз 117"/>
          <p:cNvSpPr/>
          <p:nvPr/>
        </p:nvSpPr>
        <p:spPr>
          <a:xfrm>
            <a:off x="7236296" y="836712"/>
            <a:ext cx="357188" cy="34131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120" name="Стрелка вниз 119"/>
          <p:cNvSpPr/>
          <p:nvPr/>
        </p:nvSpPr>
        <p:spPr>
          <a:xfrm>
            <a:off x="4086225" y="2695575"/>
            <a:ext cx="357188" cy="32702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566025" y="2735263"/>
            <a:ext cx="357188" cy="36512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flipH="1" flipV="1">
            <a:off x="723900" y="6505575"/>
            <a:ext cx="43116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1" name="Text Box 63"/>
          <p:cNvSpPr txBox="1">
            <a:spLocks noChangeArrowheads="1"/>
          </p:cNvSpPr>
          <p:nvPr/>
        </p:nvSpPr>
        <p:spPr bwMode="auto">
          <a:xfrm>
            <a:off x="44450" y="3198813"/>
            <a:ext cx="1289050" cy="50165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b="1" dirty="0">
                <a:solidFill>
                  <a:schemeClr val="bg1"/>
                </a:solidFill>
              </a:rPr>
              <a:t>Внематочная беременность </a:t>
            </a:r>
          </a:p>
        </p:txBody>
      </p:sp>
      <p:cxnSp>
        <p:nvCxnSpPr>
          <p:cNvPr id="18467" name="Прямая со стрелкой 92"/>
          <p:cNvCxnSpPr>
            <a:cxnSpLocks noChangeShapeType="1"/>
            <a:stCxn id="42052" idx="2"/>
            <a:endCxn id="91" idx="0"/>
          </p:cNvCxnSpPr>
          <p:nvPr/>
        </p:nvCxnSpPr>
        <p:spPr bwMode="auto">
          <a:xfrm>
            <a:off x="673100" y="2725738"/>
            <a:ext cx="15875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68" name="Прямая со стрелкой 94"/>
          <p:cNvCxnSpPr>
            <a:cxnSpLocks noChangeShapeType="1"/>
          </p:cNvCxnSpPr>
          <p:nvPr/>
        </p:nvCxnSpPr>
        <p:spPr bwMode="auto">
          <a:xfrm flipH="1">
            <a:off x="2411760" y="548680"/>
            <a:ext cx="1076722" cy="2446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5" name="Text Box 76"/>
          <p:cNvSpPr txBox="1">
            <a:spLocks noChangeArrowheads="1"/>
          </p:cNvSpPr>
          <p:nvPr/>
        </p:nvSpPr>
        <p:spPr bwMode="auto">
          <a:xfrm>
            <a:off x="3921125" y="3036888"/>
            <a:ext cx="4197350" cy="39528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982663" algn="l"/>
              </a:tabLst>
              <a:defRPr/>
            </a:pPr>
            <a:r>
              <a:rPr lang="ru-RU" sz="1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Клинико-лабораторное исследование</a:t>
            </a:r>
            <a:endParaRPr lang="ru-RU" sz="1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2" name="Text Box 106"/>
          <p:cNvSpPr txBox="1">
            <a:spLocks noChangeArrowheads="1"/>
          </p:cNvSpPr>
          <p:nvPr/>
        </p:nvSpPr>
        <p:spPr bwMode="auto">
          <a:xfrm>
            <a:off x="3238500" y="2139950"/>
            <a:ext cx="1333500" cy="5413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ИМТ &lt; 17,5 (-</a:t>
            </a:r>
            <a:r>
              <a:rPr lang="ru-RU" sz="1400" b="1" dirty="0">
                <a:solidFill>
                  <a:srgbClr val="FF0000"/>
                </a:solidFill>
              </a:rPr>
              <a:t>2</a:t>
            </a:r>
            <a:r>
              <a:rPr lang="en-US" sz="1400" b="1" dirty="0">
                <a:solidFill>
                  <a:srgbClr val="FF0000"/>
                </a:solidFill>
              </a:rPr>
              <a:t>,0 SDS</a:t>
            </a:r>
            <a:r>
              <a:rPr lang="ru-RU" sz="1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3" name="Text Box 103"/>
          <p:cNvSpPr txBox="1">
            <a:spLocks noChangeArrowheads="1"/>
          </p:cNvSpPr>
          <p:nvPr/>
        </p:nvSpPr>
        <p:spPr bwMode="auto">
          <a:xfrm>
            <a:off x="2844800" y="3497263"/>
            <a:ext cx="2014538" cy="1136650"/>
          </a:xfrm>
          <a:prstGeom prst="roundRect">
            <a:avLst/>
          </a:prstGeom>
          <a:ln>
            <a:solidFill>
              <a:schemeClr val="tx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rgbClr val="002952"/>
                </a:solidFill>
                <a:cs typeface="Times New Roman" pitchFamily="18" charset="0"/>
              </a:rPr>
              <a:t>выявление признаков расстройств пищевого поведения</a:t>
            </a:r>
            <a:endParaRPr lang="ru-RU" sz="1400">
              <a:solidFill>
                <a:srgbClr val="002952"/>
              </a:solidFill>
            </a:endParaRPr>
          </a:p>
        </p:txBody>
      </p:sp>
      <p:sp>
        <p:nvSpPr>
          <p:cNvPr id="124" name="Text Box 102"/>
          <p:cNvSpPr txBox="1">
            <a:spLocks noChangeArrowheads="1"/>
          </p:cNvSpPr>
          <p:nvPr/>
        </p:nvSpPr>
        <p:spPr bwMode="auto">
          <a:xfrm>
            <a:off x="450850" y="3960813"/>
            <a:ext cx="2286000" cy="428625"/>
          </a:xfrm>
          <a:prstGeom prst="roundRect">
            <a:avLst/>
          </a:prstGeom>
          <a:ln>
            <a:solidFill>
              <a:schemeClr val="tx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952"/>
                </a:solidFill>
                <a:cs typeface="Times New Roman" pitchFamily="18" charset="0"/>
              </a:rPr>
              <a:t>Консультация психиатра</a:t>
            </a:r>
            <a:endParaRPr lang="ru-RU" sz="1400" dirty="0">
              <a:solidFill>
                <a:srgbClr val="002952"/>
              </a:solidFill>
            </a:endParaRPr>
          </a:p>
        </p:txBody>
      </p:sp>
      <p:sp>
        <p:nvSpPr>
          <p:cNvPr id="126" name="AutoShape 100"/>
          <p:cNvSpPr>
            <a:spLocks noChangeArrowheads="1"/>
          </p:cNvSpPr>
          <p:nvPr/>
        </p:nvSpPr>
        <p:spPr bwMode="auto">
          <a:xfrm>
            <a:off x="419100" y="4546600"/>
            <a:ext cx="231775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952"/>
                </a:solidFill>
                <a:cs typeface="Times New Roman" pitchFamily="18" charset="0"/>
              </a:rPr>
              <a:t>Диагноз «Нервная </a:t>
            </a:r>
            <a:r>
              <a:rPr lang="ru-RU" sz="1200" dirty="0" err="1">
                <a:solidFill>
                  <a:srgbClr val="002952"/>
                </a:solidFill>
                <a:cs typeface="Times New Roman" pitchFamily="18" charset="0"/>
              </a:rPr>
              <a:t>анорексия</a:t>
            </a:r>
            <a:r>
              <a:rPr lang="ru-RU" sz="1200" dirty="0">
                <a:solidFill>
                  <a:srgbClr val="002952"/>
                </a:solidFill>
                <a:cs typeface="Times New Roman" pitchFamily="18" charset="0"/>
              </a:rPr>
              <a:t>» 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подтвержден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7" name="AutoShape 100"/>
          <p:cNvSpPr>
            <a:spLocks noChangeArrowheads="1"/>
          </p:cNvSpPr>
          <p:nvPr/>
        </p:nvSpPr>
        <p:spPr bwMode="auto">
          <a:xfrm>
            <a:off x="400050" y="5294313"/>
            <a:ext cx="233680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Диагноз «Нервная </a:t>
            </a:r>
            <a:r>
              <a:rPr lang="ru-RU" sz="1200" dirty="0" err="1">
                <a:solidFill>
                  <a:srgbClr val="002060"/>
                </a:solidFill>
                <a:cs typeface="Times New Roman" pitchFamily="18" charset="0"/>
              </a:rPr>
              <a:t>анорексия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» исключен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9" name="AutoShape 100"/>
          <p:cNvSpPr>
            <a:spLocks noChangeArrowheads="1"/>
          </p:cNvSpPr>
          <p:nvPr/>
        </p:nvSpPr>
        <p:spPr bwMode="auto">
          <a:xfrm>
            <a:off x="400050" y="6018213"/>
            <a:ext cx="2381250" cy="571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Диагноз «Нервная </a:t>
            </a:r>
            <a:r>
              <a:rPr lang="ru-RU" sz="1200" dirty="0" err="1">
                <a:solidFill>
                  <a:srgbClr val="002060"/>
                </a:solidFill>
                <a:cs typeface="Times New Roman" pitchFamily="18" charset="0"/>
              </a:rPr>
              <a:t>анорексия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» сомнителен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152400" y="4214813"/>
            <a:ext cx="247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 Box 106"/>
          <p:cNvSpPr txBox="1">
            <a:spLocks noChangeArrowheads="1"/>
          </p:cNvSpPr>
          <p:nvPr/>
        </p:nvSpPr>
        <p:spPr bwMode="auto">
          <a:xfrm>
            <a:off x="5035550" y="2168525"/>
            <a:ext cx="1333500" cy="5413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  <a:cs typeface="Times New Roman" pitchFamily="18" charset="0"/>
              </a:rPr>
              <a:t>ИМТ </a:t>
            </a:r>
            <a:r>
              <a:rPr lang="en-US" sz="1400" b="1">
                <a:solidFill>
                  <a:srgbClr val="FF0000"/>
                </a:solidFill>
              </a:rPr>
              <a:t>N</a:t>
            </a:r>
            <a:endParaRPr lang="ru-RU" sz="1400" b="1">
              <a:solidFill>
                <a:srgbClr val="FF0000"/>
              </a:solidFill>
            </a:endParaRPr>
          </a:p>
        </p:txBody>
      </p:sp>
      <p:sp>
        <p:nvSpPr>
          <p:cNvPr id="159" name="Text Box 106"/>
          <p:cNvSpPr txBox="1">
            <a:spLocks noChangeArrowheads="1"/>
          </p:cNvSpPr>
          <p:nvPr/>
        </p:nvSpPr>
        <p:spPr bwMode="auto">
          <a:xfrm>
            <a:off x="7204075" y="2184400"/>
            <a:ext cx="1335088" cy="5413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ИМТ &gt;</a:t>
            </a:r>
            <a:r>
              <a:rPr lang="en-US" sz="1400" b="1" dirty="0">
                <a:solidFill>
                  <a:srgbClr val="FF0000"/>
                </a:solidFill>
              </a:rPr>
              <a:t>+</a:t>
            </a:r>
            <a:r>
              <a:rPr lang="ru-RU" sz="1400" b="1" dirty="0">
                <a:solidFill>
                  <a:srgbClr val="FF0000"/>
                </a:solidFill>
              </a:rPr>
              <a:t>1</a:t>
            </a:r>
            <a:r>
              <a:rPr lang="en-US" sz="1400" b="1" dirty="0">
                <a:solidFill>
                  <a:srgbClr val="FF0000"/>
                </a:solidFill>
              </a:rPr>
              <a:t>,0 SDS </a:t>
            </a:r>
            <a:r>
              <a:rPr lang="ru-RU" sz="1400" b="1" dirty="0">
                <a:solidFill>
                  <a:srgbClr val="FF0000"/>
                </a:solidFill>
              </a:rPr>
              <a:t>ИМТ</a:t>
            </a:r>
          </a:p>
          <a:p>
            <a:pPr algn="ctr">
              <a:defRPr/>
            </a:pP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64" name="Стрелка вниз 163"/>
          <p:cNvSpPr/>
          <p:nvPr/>
        </p:nvSpPr>
        <p:spPr>
          <a:xfrm>
            <a:off x="5532438" y="2703513"/>
            <a:ext cx="357187" cy="36671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174" name="Text Box 56"/>
          <p:cNvSpPr txBox="1">
            <a:spLocks noChangeArrowheads="1"/>
          </p:cNvSpPr>
          <p:nvPr/>
        </p:nvSpPr>
        <p:spPr bwMode="auto">
          <a:xfrm>
            <a:off x="5914232" y="4321175"/>
            <a:ext cx="863600" cy="431800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ЛГ,ФС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Г</a:t>
            </a:r>
          </a:p>
        </p:txBody>
      </p:sp>
      <p:sp>
        <p:nvSpPr>
          <p:cNvPr id="175" name="Text Box 56"/>
          <p:cNvSpPr txBox="1">
            <a:spLocks noChangeArrowheads="1"/>
          </p:cNvSpPr>
          <p:nvPr/>
        </p:nvSpPr>
        <p:spPr bwMode="auto">
          <a:xfrm>
            <a:off x="5517387" y="4838700"/>
            <a:ext cx="720725" cy="431800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ТТГ</a:t>
            </a:r>
          </a:p>
        </p:txBody>
      </p:sp>
      <p:sp>
        <p:nvSpPr>
          <p:cNvPr id="176" name="Text Box 56"/>
          <p:cNvSpPr txBox="1">
            <a:spLocks noChangeArrowheads="1"/>
          </p:cNvSpPr>
          <p:nvPr/>
        </p:nvSpPr>
        <p:spPr bwMode="auto">
          <a:xfrm>
            <a:off x="5170488" y="5796107"/>
            <a:ext cx="719137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АКТГ</a:t>
            </a:r>
          </a:p>
        </p:txBody>
      </p:sp>
      <p:sp>
        <p:nvSpPr>
          <p:cNvPr id="177" name="Line 18"/>
          <p:cNvSpPr>
            <a:spLocks noChangeShapeType="1"/>
          </p:cNvSpPr>
          <p:nvPr/>
        </p:nvSpPr>
        <p:spPr bwMode="auto">
          <a:xfrm flipH="1" flipV="1">
            <a:off x="2781300" y="5621338"/>
            <a:ext cx="2254250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78" name="Text Box 56"/>
          <p:cNvSpPr txBox="1">
            <a:spLocks noChangeArrowheads="1"/>
          </p:cNvSpPr>
          <p:nvPr/>
        </p:nvSpPr>
        <p:spPr bwMode="auto">
          <a:xfrm>
            <a:off x="5080223" y="4311651"/>
            <a:ext cx="720725" cy="431800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err="1">
                <a:solidFill>
                  <a:srgbClr val="FF0000"/>
                </a:solidFill>
                <a:ea typeface="Times New Roman" pitchFamily="18" charset="0"/>
              </a:rPr>
              <a:t>Prol</a:t>
            </a:r>
            <a:endParaRPr lang="ru-RU" sz="1200" dirty="0">
              <a:solidFill>
                <a:srgbClr val="FF0000"/>
              </a:solidFill>
              <a:ea typeface="Times New Roman" pitchFamily="18" charset="0"/>
            </a:endParaRPr>
          </a:p>
        </p:txBody>
      </p:sp>
      <p:sp>
        <p:nvSpPr>
          <p:cNvPr id="179" name="Line 18"/>
          <p:cNvSpPr>
            <a:spLocks noChangeShapeType="1"/>
          </p:cNvSpPr>
          <p:nvPr/>
        </p:nvSpPr>
        <p:spPr bwMode="auto">
          <a:xfrm flipH="1" flipV="1">
            <a:off x="2736850" y="4845050"/>
            <a:ext cx="2298700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83" name="Стрелка вниз 182"/>
          <p:cNvSpPr/>
          <p:nvPr/>
        </p:nvSpPr>
        <p:spPr>
          <a:xfrm>
            <a:off x="3238500" y="2703513"/>
            <a:ext cx="444500" cy="7175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184" name="Text Box 56"/>
          <p:cNvSpPr txBox="1">
            <a:spLocks noChangeArrowheads="1"/>
          </p:cNvSpPr>
          <p:nvPr/>
        </p:nvSpPr>
        <p:spPr bwMode="auto">
          <a:xfrm>
            <a:off x="5094155" y="5277644"/>
            <a:ext cx="720725" cy="431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Э2</a:t>
            </a:r>
          </a:p>
        </p:txBody>
      </p:sp>
      <p:sp>
        <p:nvSpPr>
          <p:cNvPr id="187" name="Text Box 56"/>
          <p:cNvSpPr txBox="1">
            <a:spLocks noChangeArrowheads="1"/>
          </p:cNvSpPr>
          <p:nvPr/>
        </p:nvSpPr>
        <p:spPr bwMode="auto">
          <a:xfrm>
            <a:off x="6049571" y="5304631"/>
            <a:ext cx="720725" cy="4333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err="1">
                <a:solidFill>
                  <a:srgbClr val="FF0000"/>
                </a:solidFill>
                <a:ea typeface="Times New Roman" pitchFamily="18" charset="0"/>
              </a:rPr>
              <a:t>Ts</a:t>
            </a:r>
            <a:endParaRPr lang="ru-RU" sz="1200" dirty="0">
              <a:solidFill>
                <a:srgbClr val="FF0000"/>
              </a:solidFill>
              <a:ea typeface="Times New Roman" pitchFamily="18" charset="0"/>
            </a:endParaRPr>
          </a:p>
        </p:txBody>
      </p:sp>
      <p:sp>
        <p:nvSpPr>
          <p:cNvPr id="189" name="Text Box 56"/>
          <p:cNvSpPr txBox="1">
            <a:spLocks noChangeArrowheads="1"/>
          </p:cNvSpPr>
          <p:nvPr/>
        </p:nvSpPr>
        <p:spPr bwMode="auto">
          <a:xfrm>
            <a:off x="7107237" y="4293216"/>
            <a:ext cx="719137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err="1">
                <a:solidFill>
                  <a:srgbClr val="FF0000"/>
                </a:solidFill>
                <a:ea typeface="Times New Roman" pitchFamily="18" charset="0"/>
              </a:rPr>
              <a:t>Cort</a:t>
            </a:r>
            <a:endParaRPr lang="ru-RU" sz="1200" dirty="0">
              <a:solidFill>
                <a:srgbClr val="FF0000"/>
              </a:solidFill>
              <a:ea typeface="Times New Roman" pitchFamily="18" charset="0"/>
            </a:endParaRPr>
          </a:p>
        </p:txBody>
      </p:sp>
      <p:sp>
        <p:nvSpPr>
          <p:cNvPr id="190" name="Text Box 56"/>
          <p:cNvSpPr txBox="1">
            <a:spLocks noChangeArrowheads="1"/>
          </p:cNvSpPr>
          <p:nvPr/>
        </p:nvSpPr>
        <p:spPr bwMode="auto">
          <a:xfrm>
            <a:off x="7166645" y="4843999"/>
            <a:ext cx="720725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>
                <a:solidFill>
                  <a:srgbClr val="FF0000"/>
                </a:solidFill>
                <a:cs typeface="Times New Roman" pitchFamily="18" charset="0"/>
              </a:rPr>
              <a:t>17</a:t>
            </a:r>
            <a:r>
              <a:rPr lang="ru-RU" sz="1200">
                <a:solidFill>
                  <a:srgbClr val="FF0000"/>
                </a:solidFill>
                <a:cs typeface="Times New Roman" pitchFamily="18" charset="0"/>
              </a:rPr>
              <a:t>ГОП</a:t>
            </a:r>
          </a:p>
        </p:txBody>
      </p:sp>
      <p:sp>
        <p:nvSpPr>
          <p:cNvPr id="191" name="Text Box 56"/>
          <p:cNvSpPr txBox="1">
            <a:spLocks noChangeArrowheads="1"/>
          </p:cNvSpPr>
          <p:nvPr/>
        </p:nvSpPr>
        <p:spPr bwMode="auto">
          <a:xfrm>
            <a:off x="8062913" y="4845844"/>
            <a:ext cx="720725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 err="1">
                <a:solidFill>
                  <a:srgbClr val="FF0000"/>
                </a:solidFill>
                <a:cs typeface="Times New Roman" pitchFamily="18" charset="0"/>
              </a:rPr>
              <a:t>ДГЭАс</a:t>
            </a:r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4" name="Text Box 56"/>
          <p:cNvSpPr txBox="1">
            <a:spLocks noChangeArrowheads="1"/>
          </p:cNvSpPr>
          <p:nvPr/>
        </p:nvSpPr>
        <p:spPr bwMode="auto">
          <a:xfrm>
            <a:off x="7923213" y="4291628"/>
            <a:ext cx="860425" cy="4333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Лептин</a:t>
            </a:r>
          </a:p>
        </p:txBody>
      </p:sp>
      <p:sp>
        <p:nvSpPr>
          <p:cNvPr id="196" name="Text Box 56"/>
          <p:cNvSpPr txBox="1">
            <a:spLocks noChangeArrowheads="1"/>
          </p:cNvSpPr>
          <p:nvPr/>
        </p:nvSpPr>
        <p:spPr bwMode="auto">
          <a:xfrm>
            <a:off x="6919912" y="5405438"/>
            <a:ext cx="720725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АМГ</a:t>
            </a:r>
          </a:p>
        </p:txBody>
      </p:sp>
      <p:sp>
        <p:nvSpPr>
          <p:cNvPr id="197" name="Text Box 56"/>
          <p:cNvSpPr txBox="1">
            <a:spLocks noChangeArrowheads="1"/>
          </p:cNvSpPr>
          <p:nvPr/>
        </p:nvSpPr>
        <p:spPr bwMode="auto">
          <a:xfrm>
            <a:off x="6097722" y="5822156"/>
            <a:ext cx="966787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 err="1">
                <a:solidFill>
                  <a:srgbClr val="FF0000"/>
                </a:solidFill>
                <a:cs typeface="Times New Roman" pitchFamily="18" charset="0"/>
              </a:rPr>
              <a:t>Ингибин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 В</a:t>
            </a:r>
          </a:p>
        </p:txBody>
      </p:sp>
      <p:sp>
        <p:nvSpPr>
          <p:cNvPr id="201" name="Text Box 72"/>
          <p:cNvSpPr txBox="1">
            <a:spLocks noChangeArrowheads="1"/>
          </p:cNvSpPr>
          <p:nvPr/>
        </p:nvSpPr>
        <p:spPr bwMode="auto">
          <a:xfrm>
            <a:off x="8018463" y="3673475"/>
            <a:ext cx="882650" cy="479425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МРТ</a:t>
            </a:r>
          </a:p>
        </p:txBody>
      </p:sp>
    </p:spTree>
    <p:extLst>
      <p:ext uri="{BB962C8B-B14F-4D97-AF65-F5344CB8AC3E}">
        <p14:creationId xmlns:p14="http://schemas.microsoft.com/office/powerpoint/2010/main" val="22544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55" grpId="0" animBg="1"/>
      <p:bldP spid="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3864527" y="5538774"/>
            <a:ext cx="4143404" cy="1130585"/>
          </a:xfrm>
          <a:prstGeom prst="roundRect">
            <a:avLst/>
          </a:prstGeom>
          <a:gradFill flip="none" rotWithShape="1">
            <a:gsLst>
              <a:gs pos="0">
                <a:srgbClr val="F7BD19">
                  <a:shade val="30000"/>
                  <a:satMod val="115000"/>
                </a:srgbClr>
              </a:gs>
              <a:gs pos="50000">
                <a:srgbClr val="F7BD19">
                  <a:shade val="67500"/>
                  <a:satMod val="115000"/>
                </a:srgbClr>
              </a:gs>
              <a:gs pos="100000">
                <a:srgbClr val="F7BD1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8"/>
          <p:cNvGrpSpPr/>
          <p:nvPr/>
        </p:nvGrpSpPr>
        <p:grpSpPr>
          <a:xfrm>
            <a:off x="4777483" y="1108126"/>
            <a:ext cx="4284445" cy="1169551"/>
            <a:chOff x="4300419" y="906284"/>
            <a:chExt cx="4929222" cy="173435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300419" y="906284"/>
              <a:ext cx="4929222" cy="1734357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gray">
            <a:xfrm>
              <a:off x="4429124" y="1071546"/>
              <a:ext cx="4572032" cy="43259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534988" lvl="0" algn="just"/>
              <a:endParaRPr lang="ru-RU" sz="1600" b="1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Oval 3"/>
          <p:cNvSpPr>
            <a:spLocks noChangeArrowheads="1"/>
          </p:cNvSpPr>
          <p:nvPr/>
        </p:nvSpPr>
        <p:spPr bwMode="gray">
          <a:xfrm>
            <a:off x="723872" y="1295384"/>
            <a:ext cx="4208168" cy="4243391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gray">
          <a:xfrm>
            <a:off x="1366814" y="2224078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5" name="Рисунок 4" descr="anorex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128" y="2509830"/>
            <a:ext cx="2214578" cy="2158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59632" y="669588"/>
            <a:ext cx="4357718" cy="41276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en-US" sz="18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</a:br>
            <a:endParaRPr lang="en-US" sz="18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8971" y="129806"/>
            <a:ext cx="8229600" cy="9144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Критерии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НЕРВНОЙ АНОРЕКСИИ </a:t>
            </a:r>
            <a:r>
              <a:rPr lang="ru-RU" sz="2400" dirty="0"/>
              <a:t>(</a:t>
            </a:r>
            <a:r>
              <a:rPr lang="en-US" sz="2400" dirty="0"/>
              <a:t>F 50</a:t>
            </a:r>
            <a:r>
              <a:rPr lang="ru-RU" sz="2400" dirty="0"/>
              <a:t>.0 по МКБ Х)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382939" y="1044206"/>
            <a:ext cx="1466850" cy="1447800"/>
            <a:chOff x="708" y="2203"/>
            <a:chExt cx="751" cy="741"/>
          </a:xfrm>
        </p:grpSpPr>
        <p:sp>
          <p:nvSpPr>
            <p:cNvPr id="9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11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4121247" y="2491841"/>
            <a:ext cx="1466850" cy="1447800"/>
            <a:chOff x="708" y="2203"/>
            <a:chExt cx="751" cy="741"/>
          </a:xfrm>
        </p:grpSpPr>
        <p:sp>
          <p:nvSpPr>
            <p:cNvPr id="12" name="Oval 1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19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825463" y="3960263"/>
            <a:ext cx="1466850" cy="1447800"/>
            <a:chOff x="708" y="2203"/>
            <a:chExt cx="751" cy="741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" name="Picture 15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17" name="Oval 14"/>
          <p:cNvSpPr>
            <a:spLocks noChangeArrowheads="1"/>
          </p:cNvSpPr>
          <p:nvPr/>
        </p:nvSpPr>
        <p:spPr bwMode="gray">
          <a:xfrm>
            <a:off x="2466039" y="4976050"/>
            <a:ext cx="1398488" cy="1385277"/>
          </a:xfrm>
          <a:prstGeom prst="ellipse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dirty="0">
                <a:solidFill>
                  <a:schemeClr val="bg1"/>
                </a:solidFill>
              </a:rPr>
              <a:t>   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24333" y="1154768"/>
            <a:ext cx="42196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Искажение образа своего тела принимает психопатологическую форму, при которой страх перед ожирением сохраняется в качестве навязчивой и/или сверхценной идеи и больной считает допустимым для себя лишь низкий вес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gray">
          <a:xfrm>
            <a:off x="3326508" y="1447157"/>
            <a:ext cx="14509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sz="3200" b="1" dirty="0">
                <a:solidFill>
                  <a:srgbClr val="F8F8F8"/>
                </a:solidFill>
                <a:cs typeface="Arial" charset="0"/>
              </a:rPr>
              <a:t>1</a:t>
            </a:r>
            <a:endParaRPr lang="en-US" sz="32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gray">
          <a:xfrm>
            <a:off x="4117303" y="2921076"/>
            <a:ext cx="14509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sz="3200" b="1" dirty="0">
                <a:solidFill>
                  <a:srgbClr val="F8F8F8"/>
                </a:solidFill>
                <a:cs typeface="Arial" charset="0"/>
              </a:rPr>
              <a:t>2</a:t>
            </a:r>
            <a:endParaRPr lang="en-US" sz="32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9" name="Группа 23"/>
          <p:cNvGrpSpPr/>
          <p:nvPr/>
        </p:nvGrpSpPr>
        <p:grpSpPr>
          <a:xfrm>
            <a:off x="5558799" y="2675498"/>
            <a:ext cx="3503129" cy="1143008"/>
            <a:chOff x="6627065" y="4643446"/>
            <a:chExt cx="4357686" cy="1357322"/>
          </a:xfrm>
          <a:gradFill flip="none" rotWithShape="1">
            <a:gsLst>
              <a:gs pos="0">
                <a:srgbClr val="DCC5ED">
                  <a:shade val="30000"/>
                  <a:satMod val="115000"/>
                </a:srgbClr>
              </a:gs>
              <a:gs pos="50000">
                <a:srgbClr val="DCC5ED">
                  <a:shade val="67500"/>
                  <a:satMod val="115000"/>
                </a:srgbClr>
              </a:gs>
              <a:gs pos="100000">
                <a:srgbClr val="DCC5ED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627065" y="4643446"/>
              <a:ext cx="4357686" cy="1357322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gray">
            <a:xfrm>
              <a:off x="6782698" y="4714884"/>
              <a:ext cx="3994118" cy="69442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ru-RU" sz="1600" b="1" dirty="0"/>
                <a:t>Потеря веса вызывается самим пациентом </a:t>
              </a:r>
              <a:endParaRPr lang="en-US" sz="1600" b="1" dirty="0">
                <a:solidFill>
                  <a:srgbClr val="080808"/>
                </a:solidFill>
                <a:cs typeface="Arial" charset="0"/>
              </a:endParaRPr>
            </a:p>
          </p:txBody>
        </p:sp>
      </p:grpSp>
      <p:sp>
        <p:nvSpPr>
          <p:cNvPr id="27" name="Rectangle 12"/>
          <p:cNvSpPr>
            <a:spLocks noChangeArrowheads="1"/>
          </p:cNvSpPr>
          <p:nvPr/>
        </p:nvSpPr>
        <p:spPr bwMode="gray">
          <a:xfrm>
            <a:off x="3795706" y="4423036"/>
            <a:ext cx="14509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sz="3200" b="1" dirty="0">
                <a:solidFill>
                  <a:srgbClr val="F8F8F8"/>
                </a:solidFill>
                <a:cs typeface="Arial" charset="0"/>
              </a:rPr>
              <a:t>3</a:t>
            </a:r>
            <a:endParaRPr lang="en-US" sz="32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24" name="Группа 27"/>
          <p:cNvGrpSpPr/>
          <p:nvPr/>
        </p:nvGrpSpPr>
        <p:grpSpPr>
          <a:xfrm>
            <a:off x="5332504" y="4082464"/>
            <a:ext cx="3530826" cy="1265919"/>
            <a:chOff x="4861446" y="3000372"/>
            <a:chExt cx="4357687" cy="1571636"/>
          </a:xfr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861447" y="3000372"/>
              <a:ext cx="4357686" cy="1571636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gray">
            <a:xfrm>
              <a:off x="4861446" y="3214686"/>
              <a:ext cx="4357686" cy="33855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sz="1600" b="1" dirty="0">
                <a:solidFill>
                  <a:srgbClr val="080808"/>
                </a:solidFill>
                <a:cs typeface="Arial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404655" y="4146037"/>
            <a:ext cx="34586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Вес тела сохраняется пациентками на уровне как минимум на 15% ниже ожидаемого, ИМТ составляет 17,5 кг/м</a:t>
            </a:r>
            <a:r>
              <a:rPr lang="ru-RU" sz="1600" b="1" baseline="30000" dirty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или ниже</a:t>
            </a:r>
            <a:endParaRPr lang="en-US" sz="1600" b="1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gray">
          <a:xfrm>
            <a:off x="4051995" y="5668688"/>
            <a:ext cx="374441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Общее эндокринное расстройство, включающее ось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гипоталямус-гипофиз-яичники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, проявляющееся аменореей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8|2|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kAni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4664</TotalTime>
  <Words>1982</Words>
  <Application>Microsoft Office PowerPoint</Application>
  <PresentationFormat>Экран (4:3)</PresentationFormat>
  <Paragraphs>387</Paragraphs>
  <Slides>30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Arial</vt:lpstr>
      <vt:lpstr>Bookman Old Style</vt:lpstr>
      <vt:lpstr>Calibri</vt:lpstr>
      <vt:lpstr>Cambria</vt:lpstr>
      <vt:lpstr>Gill Sans MT</vt:lpstr>
      <vt:lpstr>Impact</vt:lpstr>
      <vt:lpstr>Source Sans Pro Black</vt:lpstr>
      <vt:lpstr>Times New Roman</vt:lpstr>
      <vt:lpstr>Wingdings</vt:lpstr>
      <vt:lpstr>Wingdings 3</vt:lpstr>
      <vt:lpstr>Начальная</vt:lpstr>
      <vt:lpstr>DokAni</vt:lpstr>
      <vt:lpstr>Презентация PowerPoint</vt:lpstr>
      <vt:lpstr>Соран Эфесский, Vвек н.э., «О женских болезнях» (Gynecaia)</vt:lpstr>
      <vt:lpstr>Ключевые моменты</vt:lpstr>
      <vt:lpstr>Презентация PowerPoint</vt:lpstr>
      <vt:lpstr>     Определение нерегулярных менструальных циклов у подростков (по  числу лет после менархе)  </vt:lpstr>
      <vt:lpstr>Олиго-аменорея II</vt:lpstr>
      <vt:lpstr>Презентация PowerPoint</vt:lpstr>
      <vt:lpstr>Презентация PowerPoint</vt:lpstr>
      <vt:lpstr>Критерии  НЕРВНОЙ АНОРЕКСИИ (F 50.0 по МКБ Х)</vt:lpstr>
      <vt:lpstr>Презентация PowerPoint</vt:lpstr>
      <vt:lpstr>Презентация PowerPoint</vt:lpstr>
      <vt:lpstr>«Атипичная» нервная анорексия</vt:lpstr>
      <vt:lpstr>Презентация PowerPoint</vt:lpstr>
      <vt:lpstr>Патогенез</vt:lpstr>
      <vt:lpstr>Презентация PowerPoint</vt:lpstr>
      <vt:lpstr>Динамика нервной анорексии (по Коркиной М. В., Цивилько М. А., Марилову В. В.) 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ЗГТ</vt:lpstr>
      <vt:lpstr>Рекомендации по проведению заместительной гормональной терапии (2023 г, Британское общество по изучению менопаузы и организация «Здоровье женщин» (Women's Health Concern)).  Nick Panay</vt:lpstr>
      <vt:lpstr>ЗГТ – какой назначить эстроген? Какой способ введения предпочтительнее? Vincenzina Bruni //16 World Congress of Gynecological Endocrinology, Italy, 2014</vt:lpstr>
      <vt:lpstr>ЗГТ – какой назначить эстроген? Какой способ введения предпочтительнее? Vincenzina Bruni 16 World Congress of Gynecological Endocrinology, Italy, 2014</vt:lpstr>
      <vt:lpstr>Трансдермальное введение эстрогенов позволяет: </vt:lpstr>
      <vt:lpstr>ЗГТ для подростков (эстрадиол – трансдермально; гестагены– per os)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Олигоменорея</dc:title>
  <dc:creator>V</dc:creator>
  <cp:lastModifiedBy>Вера Андреева</cp:lastModifiedBy>
  <cp:revision>190</cp:revision>
  <dcterms:created xsi:type="dcterms:W3CDTF">2021-08-31T06:26:01Z</dcterms:created>
  <dcterms:modified xsi:type="dcterms:W3CDTF">2025-05-10T12:26:05Z</dcterms:modified>
</cp:coreProperties>
</file>