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328" r:id="rId3"/>
    <p:sldId id="329" r:id="rId4"/>
    <p:sldId id="330" r:id="rId5"/>
    <p:sldId id="332" r:id="rId6"/>
    <p:sldId id="341" r:id="rId7"/>
    <p:sldId id="334" r:id="rId8"/>
    <p:sldId id="335" r:id="rId9"/>
    <p:sldId id="333" r:id="rId10"/>
    <p:sldId id="340" r:id="rId11"/>
    <p:sldId id="337" r:id="rId12"/>
    <p:sldId id="343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715"/>
  </p:normalViewPr>
  <p:slideViewPr>
    <p:cSldViewPr snapToGrid="0">
      <p:cViewPr varScale="1">
        <p:scale>
          <a:sx n="121" d="100"/>
          <a:sy n="121" d="100"/>
        </p:scale>
        <p:origin x="2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2A35C7-2A64-9344-9D1C-7091FA15883D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1509D1-1A6E-2A4C-AF65-665B535A1F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997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6DA800-9D30-BC0D-0710-D22E5C12F2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FC67346-04E9-1226-3392-6FD175402F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941DB9-8CCB-53B2-A2F9-F3A378479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4F97-A7D6-5543-A7DB-F1D796D8E4A2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A76EDD-40D7-E9AC-91FF-7F1DE4B0C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FF22B9-71E8-6819-8F56-8A1D06172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9E46D-DFB1-D447-ADA1-C9E6B25131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5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451E92-0B99-8A41-525B-8CBB635D9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89406FB-2613-3836-987C-086ED68CD1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212DD1D-45EE-3CEB-D6C2-7F83D970B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4F97-A7D6-5543-A7DB-F1D796D8E4A2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1CF3A54-D2A3-F7DF-15AD-2D3637FF6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DED835-5477-9C11-BC47-87F2BFDCC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9E46D-DFB1-D447-ADA1-C9E6B25131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20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C03BCD4-D876-F08B-FF60-E6C7C7090C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1BA924C-3E64-F2BF-4778-FBCEFA7575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6DDD306-9924-7B5F-9EEC-FCCBCA663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4F97-A7D6-5543-A7DB-F1D796D8E4A2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C77C0DD-1123-99DA-890B-FF9EAE77B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975D65-7D13-3B42-6D9E-C9281164C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9E46D-DFB1-D447-ADA1-C9E6B25131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818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0F6276-408D-9DCD-EE9A-E4122CA1E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47FE250-FEF0-4C24-48F1-E6F33821A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798E57-DB7A-D8FD-CB28-6A372CC84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4F97-A7D6-5543-A7DB-F1D796D8E4A2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3FF3BE8-35D7-10DB-9B08-AE3FA6560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ABF53C4-16A4-7CA9-E9AB-1F4A70973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9E46D-DFB1-D447-ADA1-C9E6B25131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37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84ED8E-5623-C1F1-4119-103245319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287FF47-97F8-32C9-8854-BB13CF434B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553EE8-7456-820E-E310-B31B9A0E5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4F97-A7D6-5543-A7DB-F1D796D8E4A2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65A0695-DDD4-14F4-89D7-D20828891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65712F-27A4-BE09-DEF0-3E3235AAE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9E46D-DFB1-D447-ADA1-C9E6B25131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813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99215F-DBAD-C5E7-9012-2A7DAB9ED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AB59000-B239-090D-8234-9C913A3D10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85318B3-CF55-C66D-3443-C969C4A19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4FBDC90-B2A4-049F-475F-0014E1D0D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4F97-A7D6-5543-A7DB-F1D796D8E4A2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29823BC-52CD-9652-4A7D-97EAA8759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667AD9E-F62E-35DB-49EA-981D05767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9E46D-DFB1-D447-ADA1-C9E6B25131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37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B417EF-E439-9E80-9BC8-EDC7C1BD7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106B640-78FB-97E0-8722-FD4798957A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DD14E22-6B2A-7958-08E8-CFD3EC8873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47899EB-CF3A-06D5-520E-AF4E402BA1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66EF05B-728E-C11D-3774-34F4F3DEDB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E24B8CE-43CC-F00A-6ACC-921FFB793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4F97-A7D6-5543-A7DB-F1D796D8E4A2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AC37646-31C5-9EF9-ECB2-87158A470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88DBF9C-09F1-F0BD-9132-7EE98D0F4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9E46D-DFB1-D447-ADA1-C9E6B25131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025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57BAE4-7ACB-C09C-23E3-3E7F5E93E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991D49D-5E81-1A1C-DC1D-F645AB4BE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4F97-A7D6-5543-A7DB-F1D796D8E4A2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96F684D-2E6F-1ECD-A0F1-D419B2325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3923461-CCF5-3498-5D62-C9004B640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9E46D-DFB1-D447-ADA1-C9E6B25131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811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112DB25-7CBD-D90A-8FDC-98D1A131E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4F97-A7D6-5543-A7DB-F1D796D8E4A2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D465DE0-2452-6D76-80D7-D8CCA3C21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1414FCB-2713-9530-6815-F018696A3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9E46D-DFB1-D447-ADA1-C9E6B25131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226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34D14B-4031-CA13-8DAE-6B49C74E2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4D5643-02E2-5A5C-16B7-FF1760745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CF53A29-4414-81F5-BCB9-0222244C86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FD94237-B168-7145-DA6B-6ACB81015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4F97-A7D6-5543-A7DB-F1D796D8E4A2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A9EB667-AD4F-570C-E971-8F544315B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C8C6FC7-829F-4115-7F72-9F422CDDB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9E46D-DFB1-D447-ADA1-C9E6B25131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969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28BCC2-1B5A-8A5A-A8BD-B2E14C8A0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7F7B6E2-315F-09F8-313E-A92308A947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542DE7A-5DCA-7360-52F1-1D1DF01FC5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270FD59-DE18-8327-8D91-E529B18AC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4F97-A7D6-5543-A7DB-F1D796D8E4A2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DF50086-A3E0-58C8-9C5B-C6E8EF78F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2FCD54D-310C-7E49-67D6-D363C998B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9E46D-DFB1-D447-ADA1-C9E6B25131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2363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328027-F5BD-E397-3CE7-6415832B4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4464181-EFFE-5DF4-7070-E589977578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B88CD01-B7C0-E3BE-4C4D-3EF46F0760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B4F97-A7D6-5543-A7DB-F1D796D8E4A2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722290-A3FC-563E-42B7-881D1595D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BD15957-4861-090A-67F7-4E0BE07FC2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9E46D-DFB1-D447-ADA1-C9E6B25131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898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0BA2627-05ED-2C8D-32D6-2FEA806956E9}"/>
              </a:ext>
            </a:extLst>
          </p:cNvPr>
          <p:cNvSpPr txBox="1"/>
          <p:nvPr/>
        </p:nvSpPr>
        <p:spPr>
          <a:xfrm>
            <a:off x="8065477" y="4190835"/>
            <a:ext cx="375803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800" b="1" dirty="0">
                <a:latin typeface="+mn-lt"/>
              </a:rPr>
              <a:t>ФГБОУ ВО </a:t>
            </a:r>
            <a:r>
              <a:rPr lang="ru-RU" altLang="ru-RU" sz="1800" b="1" dirty="0" err="1">
                <a:latin typeface="+mn-lt"/>
              </a:rPr>
              <a:t>КемГМУ</a:t>
            </a:r>
            <a:r>
              <a:rPr lang="ru-RU" altLang="ru-RU" sz="1800" b="1" dirty="0">
                <a:latin typeface="+mn-lt"/>
              </a:rPr>
              <a:t> МЗ России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800" b="1" dirty="0">
                <a:latin typeface="+mn-lt"/>
              </a:rPr>
              <a:t>каф. акушерства и гинекологии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800" b="1" dirty="0">
                <a:latin typeface="+mn-lt"/>
              </a:rPr>
              <a:t>им. профессора Г.А. Ушаковой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800" b="1" dirty="0">
                <a:latin typeface="+mn-lt"/>
              </a:rPr>
              <a:t>д.м.н., доцент, профессор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800" b="1" dirty="0" err="1">
                <a:latin typeface="+mn-lt"/>
              </a:rPr>
              <a:t>Елгина</a:t>
            </a:r>
            <a:r>
              <a:rPr lang="ru-RU" altLang="ru-RU" sz="1800" b="1" dirty="0">
                <a:latin typeface="+mn-lt"/>
              </a:rPr>
              <a:t> Светлана Ивановна</a:t>
            </a: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A4BD96-274A-F7DD-4DA1-F97BEABD8129}"/>
              </a:ext>
            </a:extLst>
          </p:cNvPr>
          <p:cNvSpPr txBox="1"/>
          <p:nvPr/>
        </p:nvSpPr>
        <p:spPr>
          <a:xfrm>
            <a:off x="1676400" y="2667165"/>
            <a:ext cx="9650921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ИНДЕКС МАССЫ ТЕЛА И МЕНСТРУАЛЬНЫЙ ЦИКЛ: КАКАЯ ВЗАИМОСВЯЗЬ </a:t>
            </a:r>
            <a:endParaRPr lang="ru-RU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b="1" dirty="0">
              <a:effectLst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AA62C4-C4BC-7A29-A82A-1057A5714FE7}"/>
              </a:ext>
            </a:extLst>
          </p:cNvPr>
          <p:cNvSpPr txBox="1"/>
          <p:nvPr/>
        </p:nvSpPr>
        <p:spPr>
          <a:xfrm>
            <a:off x="1729153" y="5779477"/>
            <a:ext cx="95981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" sz="1800" b="1" dirty="0">
                <a:effectLst/>
                <a:ea typeface="Calibri" panose="020F0502020204030204" pitchFamily="34" charset="0"/>
              </a:rPr>
              <a:t>VIII </a:t>
            </a:r>
            <a:r>
              <a:rPr lang="ru-RU" sz="1800" b="1" dirty="0">
                <a:effectLst/>
                <a:ea typeface="Calibri" panose="020F0502020204030204" pitchFamily="34" charset="0"/>
              </a:rPr>
              <a:t>Научно-практическая конференция с международным участием </a:t>
            </a:r>
          </a:p>
          <a:p>
            <a:pPr algn="ctr"/>
            <a:r>
              <a:rPr lang="ru-RU" sz="1800" b="1" dirty="0">
                <a:effectLst/>
                <a:ea typeface="Calibri" panose="020F0502020204030204" pitchFamily="34" charset="0"/>
              </a:rPr>
              <a:t>«Детская гинекология как пример эффективного  междисциплинарного  взаимодействия» </a:t>
            </a:r>
          </a:p>
          <a:p>
            <a:pPr algn="ctr"/>
            <a:r>
              <a:rPr lang="ru-RU" b="1" dirty="0"/>
              <a:t>Донецк, 3 апреля 2025 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932DDAD-4EC7-55A5-C170-80F5605479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059" y="521574"/>
            <a:ext cx="2221726" cy="157685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80703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1030342-479F-F85C-347E-079BBD5FD5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4807" y="1644158"/>
            <a:ext cx="9022081" cy="397877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7BDC966-7464-E1CE-DE30-ABE3FDBD9FAA}"/>
              </a:ext>
            </a:extLst>
          </p:cNvPr>
          <p:cNvSpPr txBox="1"/>
          <p:nvPr/>
        </p:nvSpPr>
        <p:spPr>
          <a:xfrm>
            <a:off x="1119554" y="752298"/>
            <a:ext cx="995289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остоверности статистических данных более чем 99% (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≤0,01).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843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7C5300D-F2FE-2527-4B27-03429A05F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438" y="457200"/>
            <a:ext cx="5729654" cy="5943599"/>
          </a:xfrm>
        </p:spPr>
        <p:txBody>
          <a:bodyPr>
            <a:normAutofit/>
          </a:bodyPr>
          <a:lstStyle/>
          <a:p>
            <a:pPr indent="180340" algn="just">
              <a:lnSpc>
                <a:spcPct val="150000"/>
              </a:lnSpc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Таким образом, при сопоставлении и оценке полученных данных, мы прослеживаем зависимость между показателем ИМТ и изменением характеристик менструального цикла у женщин репродуктивного возраста: как существенное увеличение, так и значительный дефицит массы тела ассоциируется с нарушениями продолжительности менструации, длительности менструального цикла и дисменореи.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Picture 4" descr="Picture background">
            <a:extLst>
              <a:ext uri="{FF2B5EF4-FFF2-40B4-BE49-F238E27FC236}">
                <a16:creationId xmlns:a16="http://schemas.microsoft.com/office/drawing/2014/main" id="{2901CF41-9E81-0274-FBDB-14290E06AE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0700" y="966116"/>
            <a:ext cx="435133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09113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AB98F0-1DF0-48EF-AAB1-AA37CBBEC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000" b="1" dirty="0"/>
              <a:t>Благодарю за внимание!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B19AEC71-8695-8B83-7024-A18BBF5EC3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33660" y="1825625"/>
            <a:ext cx="512468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972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511DEEA-9315-2B60-7353-7DAA4AB32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5010"/>
            <a:ext cx="10515600" cy="929298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Индекс массы тела (ИМТ) – величина, позволяющая определить в каком соотношении находятся вес и рост человека, и понять в какой категории он находиться, является ли масса недостаточной, нормальной, избыточной или имеется ожирение. </a:t>
            </a:r>
            <a:endParaRPr lang="ru-RU" sz="2400" dirty="0"/>
          </a:p>
        </p:txBody>
      </p:sp>
      <p:pic>
        <p:nvPicPr>
          <p:cNvPr id="1026" name="Picture 2" descr="Picture background">
            <a:extLst>
              <a:ext uri="{FF2B5EF4-FFF2-40B4-BE49-F238E27FC236}">
                <a16:creationId xmlns:a16="http://schemas.microsoft.com/office/drawing/2014/main" id="{8BBEF894-5C3B-367E-3715-B438800E7E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307" y="2536451"/>
            <a:ext cx="9155723" cy="4321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8159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91554D5-D209-4B5F-0A6E-30311A883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6855" y="363415"/>
            <a:ext cx="9976944" cy="6237082"/>
          </a:xfrm>
        </p:spPr>
        <p:txBody>
          <a:bodyPr>
            <a:normAutofit/>
          </a:bodyPr>
          <a:lstStyle/>
          <a:p>
            <a:pPr indent="0" algn="just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Ожирение – это проблема общественного здравоохранения и экономики, распространенная по всему миру. Исследования показали, что ожирение вызывает многие гинекологические и акушерские проблемы, такие как 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ановуляция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нарушение менструального цикла, бесплодие,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гестационный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сахарный диабет, неблагоприятные исходы беременности. 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пациентов с ожирением повышается риск развития инсулинорезистентности. Повышенный уровень инсулина вызывает выработку андрогенов в строме яичников. Избыток мужских гормонов препятствует выходу созревающих яйцеклеток из фолликула, что приводит к нерегулярным менструациям, отсутствию овуляции или к нарушению ее процессов. Снижается функциональность яичников: нарушается поддержание ими правильного гормонального баланса.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Ожирение ассоциируется также с повышенной продукцией эстрогенов, т.к. при избыточном весе жировая ткань сама продуцирует данные гормоны. На сегодняшний день доказана взаимосвязь ожирения и развития гиперпластических процессов эндометрия, в том числе рака эндометрия и молочных желез.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Высокий уровень стероидов и эстрогенов приводит к сбою в работе гипоталамуса и гипофиза, что в свою очередь приводит к повышению уровня пролактина. Высокий уровень этого гормона тормозит развитие эндометрия в матке, как следствие меняется характер выделений, они становятся скудными, вплоть до аменореи. 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Женщины с недостаточным весом также могут иметь нарушения менструального цикла. Голод, экстремальные физические нагрузки и стресс могут вызывать сбои в работе гипоталамуса. Дефицит массы тела приводит к остановке продуцирования эстрогенов. Недостаток жировой ткани не позволяет клеткам преобразовывать холестерин в дополнительный эстроген, все это способствует нарушению менструального цикла и овуляции. 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Стрелка вправо 3">
            <a:extLst>
              <a:ext uri="{FF2B5EF4-FFF2-40B4-BE49-F238E27FC236}">
                <a16:creationId xmlns:a16="http://schemas.microsoft.com/office/drawing/2014/main" id="{FF6BF9FD-A7F2-3E89-57AE-F01996A3397C}"/>
              </a:ext>
            </a:extLst>
          </p:cNvPr>
          <p:cNvSpPr/>
          <p:nvPr/>
        </p:nvSpPr>
        <p:spPr>
          <a:xfrm>
            <a:off x="178676" y="36341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>
            <a:extLst>
              <a:ext uri="{FF2B5EF4-FFF2-40B4-BE49-F238E27FC236}">
                <a16:creationId xmlns:a16="http://schemas.microsoft.com/office/drawing/2014/main" id="{432550CC-9718-16A4-D482-BAFF0B9C1C8C}"/>
              </a:ext>
            </a:extLst>
          </p:cNvPr>
          <p:cNvSpPr/>
          <p:nvPr/>
        </p:nvSpPr>
        <p:spPr>
          <a:xfrm>
            <a:off x="178676" y="139868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>
            <a:extLst>
              <a:ext uri="{FF2B5EF4-FFF2-40B4-BE49-F238E27FC236}">
                <a16:creationId xmlns:a16="http://schemas.microsoft.com/office/drawing/2014/main" id="{90A0BF57-D38D-517D-1833-021F1D9CB5BB}"/>
              </a:ext>
            </a:extLst>
          </p:cNvPr>
          <p:cNvSpPr/>
          <p:nvPr/>
        </p:nvSpPr>
        <p:spPr>
          <a:xfrm>
            <a:off x="178676" y="280707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>
            <a:extLst>
              <a:ext uri="{FF2B5EF4-FFF2-40B4-BE49-F238E27FC236}">
                <a16:creationId xmlns:a16="http://schemas.microsoft.com/office/drawing/2014/main" id="{6C85CD52-B484-A24F-5B5C-24E62B61AB61}"/>
              </a:ext>
            </a:extLst>
          </p:cNvPr>
          <p:cNvSpPr/>
          <p:nvPr/>
        </p:nvSpPr>
        <p:spPr>
          <a:xfrm>
            <a:off x="178676" y="386861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>
            <a:extLst>
              <a:ext uri="{FF2B5EF4-FFF2-40B4-BE49-F238E27FC236}">
                <a16:creationId xmlns:a16="http://schemas.microsoft.com/office/drawing/2014/main" id="{492E680E-ACBA-C127-E4E8-580ABF555930}"/>
              </a:ext>
            </a:extLst>
          </p:cNvPr>
          <p:cNvSpPr/>
          <p:nvPr/>
        </p:nvSpPr>
        <p:spPr>
          <a:xfrm>
            <a:off x="178676" y="503971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488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005F490-C889-4CB5-5503-1E93753D1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5784" y="1043354"/>
            <a:ext cx="10498015" cy="5133609"/>
          </a:xfrm>
        </p:spPr>
        <p:txBody>
          <a:bodyPr>
            <a:normAutofit fontScale="85000" lnSpcReduction="20000"/>
          </a:bodyPr>
          <a:lstStyle/>
          <a:p>
            <a:pPr indent="457200">
              <a:lnSpc>
                <a:spcPct val="150000"/>
              </a:lnSpc>
            </a:pP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Цель исследования: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оценить влияние индекса массы тела на менструальный цикл у женщин репродуктивного возраста. Установить зависимость между показателем ИМТ и основными показателями менструального цикла (продолжительности менструации, длительности, регулярности, болезненности менструального цикла). </a:t>
            </a:r>
          </a:p>
          <a:p>
            <a:pPr indent="457200" algn="just">
              <a:lnSpc>
                <a:spcPct val="150000"/>
              </a:lnSpc>
            </a:pP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Материалы и методы исследования.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Проведено анонимное анкетирование в формате 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Google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форма»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150 женщин возрастной категории от 18 до 35 лет. Средний возраст женщин составил 22±</a:t>
            </a:r>
            <a:r>
              <a:rPr lang="ru-RU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 лет. В исследовании не были включены женщины, принимающие гормональную контрацепцию, имеющие соматические заболевания, эндокринную патологию, установленную на момент исследования.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Обработка данных проведена с применением программы Microsoft Excel.</a:t>
            </a:r>
          </a:p>
          <a:p>
            <a:pPr indent="247650" algn="just">
              <a:lnSpc>
                <a:spcPts val="1620"/>
              </a:lnSpc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1727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0D6CA8C-AD2E-C421-35DC-120B35184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9090"/>
            <a:ext cx="5398477" cy="5538951"/>
          </a:xfrm>
        </p:spPr>
        <p:txBody>
          <a:bodyPr>
            <a:normAutofit fontScale="55000" lnSpcReduction="20000"/>
          </a:bodyPr>
          <a:lstStyle/>
          <a:p>
            <a:pPr indent="247650" algn="just">
              <a:lnSpc>
                <a:spcPct val="150000"/>
              </a:lnSpc>
            </a:pPr>
            <a:r>
              <a:rPr lang="ru-RU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Средний возраст женщин с ИМТ в пределах нормы составил 20±2 года, с избытком веса и ожирением – 25± 5 лет, с дефицитом – 24±2 года (р&gt;0,05).  </a:t>
            </a:r>
            <a:endParaRPr lang="ru-RU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47650" algn="just">
              <a:lnSpc>
                <a:spcPct val="150000"/>
              </a:lnSpc>
            </a:pPr>
            <a:r>
              <a:rPr lang="ru-RU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Женщин с нормальным весом (ИМТ в пределах нормы) оказалось большинство – 89 (59%). Количество женщин с ИМТ &gt;25 кг/м² составило 37 (24,7%) человек, среди которых избыточный вес имели 20 (54,0%) женщин; ожирение – 17 (46,0%). Количество исследуемых с дефицитом веса составило 24 (16,0%) женщины.</a:t>
            </a:r>
            <a:endParaRPr lang="ru-RU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B9C703C-C7E9-6810-E152-4CEE4C907E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6019" y="1201615"/>
            <a:ext cx="3509010" cy="2982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DD26162-E979-8B30-F45F-1E5F8D231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415" y="1395046"/>
            <a:ext cx="10521462" cy="450166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Анализ менструальной функции среди женщин с нормальным индексом массы тела (ИМТ) показал, что 18 (20,0%) респонденток отметили нерегулярность менструального цикла, в то время как 71 (80,0%) женщина не зафиксировали никаких нарушений. У 27 (30,0%)</a:t>
            </a:r>
            <a:r>
              <a:rPr lang="ru-RU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женщин наблюдалась тенденция к укорочению менструального кровотечения, продолжительность которого составила менее 4,5 дней. У 62 (70,0%) респонденток была установлена нормальная продолжительность менструаций. Случаев длительных менструальных кровотечений, превышающих 8 дней, не было выявлено. 27 (30,0%)</a:t>
            </a:r>
            <a:r>
              <a:rPr lang="ru-RU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опрошенных женщин указали на наличие болевого синдрома во время менструации, требующего медикаментозной терапии.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9131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216BCFB-8935-D56F-FD82-6869B933C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3322" y="1066800"/>
            <a:ext cx="9970477" cy="53340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Среди женщин с избыточной массой тела 12 (60,0%) респонденток отметили нерегулярный менструальный цикл. 8 (40%) женщин не зафиксировали подобных нарушений. Среди женщин, предъявивших жалобы на тенденцию к укорочению длительности менструальных кровотечений (менее 4,5 дней), таковых оказалось 7 (35,0%) респонденток, в то время как 13 (65,0%) человек сообщили о нормальной продолжительности менструаций, находящейся в диапазоне от 4,5 до 8 дней. Длительные менструальные кровотечения, продолжительность которых превышала 8 дней, не были выявлены. Дополнительно, 7 (35,0%)</a:t>
            </a:r>
            <a:r>
              <a:rPr lang="ru-RU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опрошенных указали на наличие болевого синдрома в период менструации, требующего медикаментозного лечения.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8165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799848B-6094-6C8E-589B-B652C662D2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2646" y="1137139"/>
            <a:ext cx="10204938" cy="556736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 (82,0%) женщин с ожирением страдали нерегулярным менструальным циклом, в то время как регулярный менструальный цикл наблюдался у 3 (18,0%) женщин. Тенденцию к укорочению продолжительности менструаций (менее 4,5 дней) отметили 5 (24,0%) респонденток, тогда как у 9 (47,0%) женщин нормальная длительность менструаций находилась в пределах от 4,5 до 8 дней. Продолжительные менструальные кровотечения (более 8 дней) наблюдались у 6 (29,0%) опрошенных. 13 (65,0%) анкетированных сообщили о наличии болевого синдрома в период менструации, так же как у пациенток с дефицитов веса и избыточным весом, требующим медикаментозного лечения.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3066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4D7B9D7-4133-BF28-5BF8-3292E3116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1630" y="1055077"/>
            <a:ext cx="10298723" cy="4747845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Среди женщин с индексом массы тела (ИМТ), находящимся ниже нормы, было установлено, что 18 респонденток (75,0%) отмечали нерегулярный менструальный цикл, и только 6 (25,0%) – указали на отсутствие подобных нарушений. 10 (42,0%)</a:t>
            </a:r>
            <a:r>
              <a:rPr lang="ru-RU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женщин имели тенденцию к укорочению длительности менструации, которое составило менее 4,5 дней. У 13 (54,0%) -</a:t>
            </a:r>
            <a:r>
              <a:rPr lang="ru-RU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длительность менструальных кровотечений варьировала от 4,5 до 8 дней. У 1 (4,0%) женщины наблюдались менструации, превышающие 8 дней. 15 (62,0%) опрошенных с дефицитом массы тела сообщили о наличии болевых симптомов во время менструации, в связи с чем они принимали спазмолитики или обезболивающие средства.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96165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1046</Words>
  <Application>Microsoft Macintosh PowerPoint</Application>
  <PresentationFormat>Широкоэкранный</PresentationFormat>
  <Paragraphs>28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Microsoft Office User</cp:lastModifiedBy>
  <cp:revision>32</cp:revision>
  <dcterms:created xsi:type="dcterms:W3CDTF">2024-10-27T08:36:18Z</dcterms:created>
  <dcterms:modified xsi:type="dcterms:W3CDTF">2025-03-12T12:47:15Z</dcterms:modified>
</cp:coreProperties>
</file>