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13" r:id="rId3"/>
    <p:sldId id="339" r:id="rId4"/>
    <p:sldId id="342" r:id="rId5"/>
    <p:sldId id="415" r:id="rId6"/>
    <p:sldId id="416" r:id="rId7"/>
    <p:sldId id="409" r:id="rId8"/>
    <p:sldId id="418" r:id="rId9"/>
    <p:sldId id="417" r:id="rId10"/>
    <p:sldId id="344" r:id="rId11"/>
    <p:sldId id="297" r:id="rId12"/>
    <p:sldId id="345" r:id="rId13"/>
    <p:sldId id="420" r:id="rId14"/>
    <p:sldId id="422" r:id="rId15"/>
    <p:sldId id="424" r:id="rId16"/>
    <p:sldId id="426" r:id="rId17"/>
    <p:sldId id="427" r:id="rId18"/>
    <p:sldId id="421" r:id="rId19"/>
    <p:sldId id="366" r:id="rId20"/>
    <p:sldId id="410" r:id="rId21"/>
    <p:sldId id="428" r:id="rId22"/>
    <p:sldId id="391" r:id="rId23"/>
    <p:sldId id="390" r:id="rId24"/>
    <p:sldId id="430" r:id="rId25"/>
    <p:sldId id="302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CFDDB"/>
    <a:srgbClr val="00FF00"/>
    <a:srgbClr val="0000FF"/>
    <a:srgbClr val="FF0066"/>
    <a:srgbClr val="FF3300"/>
    <a:srgbClr val="00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4660"/>
  </p:normalViewPr>
  <p:slideViewPr>
    <p:cSldViewPr>
      <p:cViewPr>
        <p:scale>
          <a:sx n="70" d="100"/>
          <a:sy n="70" d="100"/>
        </p:scale>
        <p:origin x="-1362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848872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ОПЫТ НОРМАЛИЗАЦИИ МИКРОБИОТЫ ВЛАГАЛИЩА У МОЛОДЫХ ЖЕНЩИН С НАРУШЕНИЕМ МЕНСТРУАЛЬНОЙ ФУНКЦИИ</a:t>
            </a:r>
            <a:r>
              <a:rPr lang="uk-UA" sz="3600" dirty="0" smtClean="0">
                <a:solidFill>
                  <a:srgbClr val="FF0000"/>
                </a:solidFill>
              </a:rPr>
              <a:t> НА ФОНЕ  ХРОНИЧЕСКОЙ ПАТОЛОГИИ ГЕПАТОБИЛИАРНОЙ СИСТЕМЫ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300" b="1" dirty="0" smtClean="0"/>
              <a:t/>
            </a:r>
            <a:br>
              <a:rPr lang="ru-RU" sz="3300" b="1" dirty="0" smtClean="0"/>
            </a:br>
            <a:r>
              <a:rPr lang="ru-RU" sz="3300" b="1" dirty="0" smtClean="0"/>
              <a:t/>
            </a:r>
            <a:br>
              <a:rPr lang="ru-RU" sz="3300" b="1" dirty="0" smtClean="0"/>
            </a:br>
            <a:r>
              <a:rPr lang="ru-RU" sz="3300" b="1" dirty="0" smtClean="0"/>
              <a:t/>
            </a:r>
            <a:br>
              <a:rPr lang="ru-RU" sz="3300" b="1" dirty="0" smtClean="0"/>
            </a:br>
            <a:r>
              <a:rPr lang="ru-RU" sz="3300" b="1" dirty="0" smtClean="0"/>
              <a:t/>
            </a:r>
            <a:br>
              <a:rPr lang="ru-RU" sz="3300" b="1" dirty="0" smtClean="0"/>
            </a:br>
            <a:r>
              <a:rPr lang="ru-RU" sz="2400" b="1" dirty="0" smtClean="0"/>
              <a:t>Луганск - 2025</a:t>
            </a:r>
            <a:r>
              <a:rPr lang="ru-RU" sz="3300" b="1" dirty="0" smtClean="0">
                <a:solidFill>
                  <a:srgbClr val="FF0000"/>
                </a:solidFill>
              </a:rPr>
              <a:t/>
            </a:r>
            <a:br>
              <a:rPr lang="ru-RU" sz="3300" b="1" dirty="0" smtClean="0">
                <a:solidFill>
                  <a:srgbClr val="FF0000"/>
                </a:solidFill>
              </a:rPr>
            </a:br>
            <a:endParaRPr lang="ru-RU" sz="3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8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700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702" name="AutoShape 6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704" name="AutoShape 8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706" name="AutoShape 10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9708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490758"/>
            <a:ext cx="2160240" cy="2099033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347741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  РАБОТЫ</a:t>
            </a:r>
            <a:endParaRPr lang="ru-RU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7416824" cy="604867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600" dirty="0" smtClean="0"/>
              <a:t>Изучение эффективности </a:t>
            </a:r>
            <a:r>
              <a:rPr lang="ru-RU" sz="3600" b="1" dirty="0" err="1" smtClean="0"/>
              <a:t>лактодепантола</a:t>
            </a:r>
            <a:r>
              <a:rPr lang="ru-RU" sz="3600" dirty="0" smtClean="0"/>
              <a:t>  для коррекции </a:t>
            </a:r>
            <a:r>
              <a:rPr lang="ru-RU" sz="3600" b="1" dirty="0" err="1" smtClean="0"/>
              <a:t>микробиоты</a:t>
            </a:r>
            <a:r>
              <a:rPr lang="ru-RU" sz="3600" b="1" dirty="0" smtClean="0"/>
              <a:t> влагалища </a:t>
            </a:r>
            <a:r>
              <a:rPr lang="ru-RU" sz="3600" dirty="0" smtClean="0"/>
              <a:t>у молодых женщин с нарушением менструальной функции                               </a:t>
            </a:r>
            <a:r>
              <a:rPr lang="uk-UA" sz="3600" dirty="0" smtClean="0"/>
              <a:t>на </a:t>
            </a:r>
            <a:r>
              <a:rPr lang="uk-UA" sz="3600" dirty="0" err="1" smtClean="0"/>
              <a:t>фоне</a:t>
            </a:r>
            <a:r>
              <a:rPr lang="uk-UA" sz="3600" dirty="0" smtClean="0"/>
              <a:t>  </a:t>
            </a:r>
            <a:r>
              <a:rPr lang="ru-RU" sz="3600" dirty="0" smtClean="0"/>
              <a:t>ХП ГБС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0" name="AutoShape 6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2" name="AutoShape 8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06" name="Picture 2" descr="Лактодепантол суппозитории вагинальные 100 мг 10 ш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327326"/>
            <a:ext cx="3530674" cy="35306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482453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 А Т Е Р И А Л                                                         </a:t>
            </a:r>
          </a:p>
          <a:p>
            <a:pPr marL="0" lvl="0" indent="0" algn="ctr">
              <a:spcBef>
                <a:spcPct val="0"/>
              </a:spcBef>
              <a:buNone/>
              <a:defRPr/>
            </a:pPr>
            <a:endParaRPr lang="ru-RU" sz="3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  М Е Т О Д Ы</a:t>
            </a:r>
          </a:p>
          <a:p>
            <a:pPr marL="0" lvl="0" indent="0" algn="ctr">
              <a:spcBef>
                <a:spcPct val="0"/>
              </a:spcBef>
              <a:buNone/>
              <a:defRPr/>
            </a:pPr>
            <a:endParaRPr lang="ru-RU" sz="3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С С Л Е Д О В А Н И Я</a:t>
            </a:r>
          </a:p>
        </p:txBody>
      </p:sp>
      <p:pic>
        <p:nvPicPr>
          <p:cNvPr id="20482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005064"/>
            <a:ext cx="3806368" cy="25426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408712"/>
          </a:xfrm>
          <a:solidFill>
            <a:srgbClr val="FCFDDB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Под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нашим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наблюдением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находились 46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пациенток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возрасте от 19  до 29 лет (средний возраст 24±1,8 года), обратившиеся в клинику с целью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прегравидарной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подготовки.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Основной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жалобой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них был рецидивирующий вагинальный кандидоз.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 пациентки имели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нарушения менструального цикла по типу обильных менструальных кровотечений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при этом 25 из них с целью уменьшения объема кровопотери принимали гормональные препараты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диеногест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дидрогестерон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фиксированные сочетания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прогестагенов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эстрогена). 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Причиной АМК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были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овуляторная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дисфункция (18),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аденомиоз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матки (22),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эндометриальный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фактор (6) по классификации 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PALM-COEJN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408712"/>
          </a:xfrm>
          <a:solidFill>
            <a:srgbClr val="FCFDDB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Сопутствующая хроническая патология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Хронический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некалькулезный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холецистит диагностирован у 39  (84,8%); жировой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гепатоз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11 (23,9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%), хронический неспецифический реактивный гепатит - у 3 (6,5%), хронический токсический гепатит - у 1 (2,2%). В ряде случаев патология была сочетанной. </a:t>
            </a:r>
          </a:p>
          <a:p>
            <a:pPr algn="just"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Хроническая патология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дигестивной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системы (гастроптоз,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гипацидный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гастрит, панкреатит, колит) выявлена у 28 (60,9%); </a:t>
            </a:r>
          </a:p>
          <a:p>
            <a:pPr algn="just">
              <a:buFontTx/>
              <a:buChar char="-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ЛОР-патология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синуиты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декомпенсированный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тонзиллит) - у 10 (21,7%). </a:t>
            </a:r>
          </a:p>
          <a:p>
            <a:pPr algn="just"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частые ОРВИ – у 65,7%, причем не только в осенне-зимний период, но и летом; у половины это сопровождалось проявлениями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nasalis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labialis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6264696"/>
          </a:xfrm>
          <a:solidFill>
            <a:srgbClr val="FCFDDB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Клиническая картина ХП ГБС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 ряда пациенток на момент обследования характеризовалась наличием тяжести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области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эпигастрия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 правого подреберья,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обложенности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языка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желтоватым или грязным налетом. Характерными были бледность кожи, нечасто -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субиктеричность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склер; в ряде случаев имела место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лимфаденопатия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диспептические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явления.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Телеангиоэктазии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выявлены в 17,2%, умеренно выраженная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пальмарная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эритема – в 10,1% случаев.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 каждой пятой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пациентки отмечены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слабо положительные симптомы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Кера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Ортнера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 у некоторых - положительные пробы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Даниньи-Ашнера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глазо-сердечный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рефлекс) Чермака-Геринга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сино-каротидный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рефлекс). Чувствительность при пальпации толстой кишки определялась у 19,6% пациенток.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6153547"/>
          </a:xfrm>
          <a:solidFill>
            <a:srgbClr val="FCFDDB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 данным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ультразвукового исследования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повышение плотности печени определялось у 30,4% пациенток, неравномерность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эхоструктуры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у  15,2%. </a:t>
            </a:r>
          </a:p>
          <a:p>
            <a:pPr algn="just">
              <a:spcBef>
                <a:spcPts val="0"/>
              </a:spcBef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 ряда пациенток было выявлено повышение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эхоплотности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поджелудочной железы и нечеткость ее контуров. </a:t>
            </a:r>
          </a:p>
          <a:p>
            <a:pPr algn="just">
              <a:spcBef>
                <a:spcPts val="0"/>
              </a:spcBef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Утолщение стенки желчного пузыря до 3-5 мм отмечено у всех пациенток с диагнозом хронического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некалькулезного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холецистита, у каждой третьей - наличие перетяжек (спаек) и детрита («замазки»).</a:t>
            </a:r>
          </a:p>
          <a:p>
            <a:pPr algn="just">
              <a:spcBef>
                <a:spcPts val="0"/>
              </a:spcBef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Пациентки с вирусным поражением печени и осложнениями (фиброз, цирроз печени, карцинома печени) в исследование не включались.</a:t>
            </a:r>
          </a:p>
          <a:p>
            <a:pPr algn="just">
              <a:spcBef>
                <a:spcPts val="0"/>
              </a:spcBef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Показательно, что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женщины не предъявляли целенаправленно жалоб на состояние </a:t>
            </a:r>
            <a:r>
              <a:rPr lang="ru-RU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гепатобилиарной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системы. </a:t>
            </a:r>
            <a:endParaRPr lang="ru-RU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192688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273050" indent="-273050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Одновременно с этим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половина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пациенток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предъявляли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жалобы на общую слабость и повышенную утомляемость, которые не ликвидировалась после сна, отпуска и отдыха, недомогание, снижение настроения и работоспособности. Характерными у них были эмоциональная лабильность, раздражительность, недостаточная концентрация внимания, снижение памяти, нарушение формулы сна. </a:t>
            </a:r>
          </a:p>
          <a:p>
            <a:pPr marL="273050" indent="-273050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Все наблюдаемые женщины постоянно проживали в 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ЛНР в экологически неблагоприятных регионах,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а с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2014 года -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условиях локального вооруженного конфликта,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подвергаясь </a:t>
            </a:r>
            <a:r>
              <a:rPr lang="ru-RU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хрониострессу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связанному с политическими, социальными и финансово-экономическими трудностями в республике и за ее пределы не выезжали. </a:t>
            </a:r>
          </a:p>
          <a:p>
            <a:pPr marL="273050" indent="-273050" algn="just">
              <a:buNone/>
            </a:pP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408712"/>
          </a:xfrm>
          <a:solidFill>
            <a:srgbClr val="FCFDDB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Все женщины были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разделены на 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две группы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рандомизированные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по возрасту и клиническим проявлениям заболеваний.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Пациентки первой группы (24 женщины) на ночь получали один суппозиторий </a:t>
            </a:r>
            <a:r>
              <a:rPr lang="uk-UA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Лактодепантол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интравагинально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на протяжении 10 дней 1-2 раза в год, а  пациентки второй группы (22 женщины) для  нормализации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микробиоты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влагалища традиционно использовали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Лактожиналь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Все пациентки подвергались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общеклиническому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гинекологическому, инструментальному, микробиологическому и лабораторному обследованию, которое 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роводили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динамике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(в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течение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1-1,5 лет). </a:t>
            </a:r>
          </a:p>
          <a:p>
            <a:pPr algn="just"/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Полученные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данные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обработаны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методами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вариационной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статистики. </a:t>
            </a:r>
          </a:p>
          <a:p>
            <a:pPr algn="just"/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ПОЛУЧЕННЫЕ РЕЗУЛЬТАТЫ                     И ИХ ОБСУЖДЕНИЕ</a:t>
            </a:r>
            <a:endParaRPr lang="ru-RU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Удовика Наталья Алексеевна </a:t>
            </a:r>
          </a:p>
          <a:p>
            <a:pPr lvl="0">
              <a:buNone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Заведующая кафедрой акушерства и гинекологии ФГБОУ ВО ЛНР им.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Свт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Луки Минздрава России,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к.мед.н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., доцент</a:t>
            </a:r>
          </a:p>
          <a:p>
            <a:pPr lvl="0">
              <a:buNone/>
            </a:pP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Перевознюк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Карина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Сергеевна</a:t>
            </a:r>
          </a:p>
          <a:p>
            <a:pPr lvl="0">
              <a:buNone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Ассистент кафедры акушерства и гинекологии ФГБОУ ВО ЛНР им.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Свт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Луки Минздрава России</a:t>
            </a:r>
          </a:p>
          <a:p>
            <a:pPr>
              <a:buNone/>
            </a:pPr>
            <a:endParaRPr lang="en-US" sz="2800" b="1" dirty="0" smtClean="0"/>
          </a:p>
        </p:txBody>
      </p:sp>
      <p:pic>
        <p:nvPicPr>
          <p:cNvPr id="38914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4153638"/>
            <a:ext cx="3553130" cy="24437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480720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Установлено,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88,9%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пациенток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первой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группы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протяжении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первого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диспансерного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наблюдения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отмечена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стойкая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ремиссия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вагинитов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в том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числе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вагинального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кандидоза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отсутствие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жалоб на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патологические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выделения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преобладание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мазках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нормальной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микрофлоры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рН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формирует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соответствующее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качество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социальной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жизни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пациенток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Часть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пациенток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течение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отказалась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приема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гормональных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контрацептивов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признаков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ЖДА у них не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отмечалось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Нормализация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микрофлоры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влагалища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по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мнению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способствовала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существенному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улучшению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общего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состояния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Остальные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остальные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женщины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первой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группы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продолжали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прием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гормональных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препаратов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купирования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обильных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менструаций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состояние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гепатобилиарной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системы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у них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было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вне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обострения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3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480720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второй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группе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каждой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четвертой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женщины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фоне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приема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гормональных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препаратов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купирования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обильных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менструаций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течение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7-9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месяцев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диспансерного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наблюдения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появились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неприятные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выделения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влагалища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потребовало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применения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дополнительных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препаратов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в том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числе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пероральных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противокандидозным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эффектом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этом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35%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случаев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пациентки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отмечали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тяжесть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области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правого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подреберья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горечь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рту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также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общее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недомогание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вследствие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этих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появившихся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симптомов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endParaRPr lang="uk-UA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336704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514350" indent="-514350" algn="just">
              <a:spcBef>
                <a:spcPts val="0"/>
              </a:spcBef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молодых женщин с нарушениями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менструальной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функции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фоне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сопутствующей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хронической патологии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гепатобилиарной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системы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проживающих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экологически неблагоприятных условиях ЛНР,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существует риск применения оральных гормональных препаратов с целью снижения кровопотери во время менструаций.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spcBef>
                <a:spcPts val="0"/>
              </a:spcBef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результате этого, данные пациентки сталкиваются с нарушением вагинальной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микробиоты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 в ряде случаев не исключено, что нарушение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микробиоты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впервые выявляет патологию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гепатобилиарной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системы, и, возможно, обильные менструальные кровотечения, что нужно изучать далее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20872" y="4581128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336704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514350" indent="-514350" algn="just">
              <a:spcBef>
                <a:spcPts val="0"/>
              </a:spcBef>
              <a:buFont typeface="+mj-lt"/>
              <a:buAutoNum type="arabicPeriod" startAt="3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Особый интерес представляет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изучение патогенетической взаимосвязи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между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состоянием ГБС и </a:t>
            </a:r>
            <a:r>
              <a:rPr lang="ru-RU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дисбиотическим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процессом,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которая дополняется в определенной степени еще 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ее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влиянием на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репродуктивную систему,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что нужно учитывать при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разработке программы </a:t>
            </a:r>
            <a:r>
              <a:rPr lang="ru-RU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прегравидарной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подготовки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 startAt="3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Полученные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данные в работе 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подтверждают эффективность </a:t>
            </a:r>
            <a:r>
              <a:rPr lang="ru-RU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лактодепантола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данной категории пациенток, так как он способствует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улучшению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качества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жизни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счет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снижения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риска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вульвовагинального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кандидоза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следствие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необходимости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перорального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применения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противокандидозных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препаратов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которые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могут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негативно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влиять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исходно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скомпроментированную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гепатобилиарную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систему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 startAt="3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Исследование целесообразно продолжать. </a:t>
            </a:r>
          </a:p>
        </p:txBody>
      </p:sp>
      <p:pic>
        <p:nvPicPr>
          <p:cNvPr id="23554" name="Picture 2" descr="Кремль объединит ДНР и ЛНР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20872" y="4581128"/>
            <a:ext cx="3744415" cy="1944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0638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755577" y="476672"/>
            <a:ext cx="7934886" cy="5688632"/>
          </a:xfrm>
          <a:prstGeom prst="rect">
            <a:avLst/>
          </a:prstGeom>
          <a:solidFill>
            <a:srgbClr val="FCFDDB"/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AutoShape 2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0" name="AutoShape 6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2" name="AutoShape 8" descr="https://avatars.mds.yandex.net/i?id=23f1b786a0fe4350294e82f4b0c4c9244a5c3efb-10805295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4" name="AutoShape 10" descr="Картинки демография населения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6" name="AutoShape 12" descr="Картинки демография населения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8" name="AutoShape 14" descr="https://avatars.mds.yandex.net/i?id=030e2ee52061d70d1cba895e194b6b52f9a4a01d-10928869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60" name="AutoShape 16" descr="https://avatars.mds.yandex.net/i?id=030e2ee52061d70d1cba895e194b6b52f9a4a01d-10928869-images-thumbs&amp;n=13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205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АКТУАЛЬНОСТЬ  ПРОБЛЕМЫ</a:t>
            </a:r>
          </a:p>
          <a:p>
            <a:pPr algn="ctr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(замкнутый круг)</a:t>
            </a:r>
          </a:p>
          <a:p>
            <a:pPr algn="ctr">
              <a:buNone/>
            </a:pPr>
            <a:endParaRPr lang="ru-RU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996952"/>
            <a:ext cx="2952328" cy="30851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496944" cy="640871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Микробиота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влагалища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 (микрофлора влагалища, вагинальный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микробиоценоз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) — это совокупность микроорганизмов, обитающих во влагалище. </a:t>
            </a:r>
          </a:p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На состав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микробиоты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влагалища влияют анатомические и физиологические особенности, в том числе гинекологические и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экстрагенитальные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заболевания, гормональный фон, средства контрацепции, гигиенические навыки, беременность. </a:t>
            </a:r>
          </a:p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При этом 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дисбаланс </a:t>
            </a:r>
            <a:r>
              <a:rPr lang="ru-RU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микробиоты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влагалища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 может привести к бесплодию, самопроизвольному аборту и преждевременным родам, послеродовым осложнениям, воспалительным заболеваниям органов малого таза. </a:t>
            </a:r>
          </a:p>
          <a:p>
            <a:pPr algn="just"/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496944" cy="640871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Микробиота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влагалища тесно связана с кишечником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Имеется исследование, где указано, у 6 из 10 женщин с нарушением микрофлоры влагалища аналогичные процессы наблюдаются в кишечнике.</a:t>
            </a:r>
          </a:p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Такой 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единый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дисбиотический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процесс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нередко нами наблюдался у молодых женщин с хронической патологией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гепатобилиарной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системы (ХП ГБС). При этом тяжесть патологии печени и желчевыводящих путей не всегда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коррелировала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с выраженностью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дисбиоза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влагалища.</a:t>
            </a:r>
          </a:p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Наш интерес к данной проблеме возрастает, потому  что имеющаяся взаимосвязь между 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состоянием ГБС и  </a:t>
            </a:r>
            <a:r>
              <a:rPr lang="ru-RU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дисбиотическим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процессом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дополняется в определенной степени еще и их влиянием на 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репродуктивную систему.</a:t>
            </a:r>
          </a:p>
          <a:p>
            <a:pPr algn="just"/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496944" cy="6408712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Так, имеются данные, указывающие на то, что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микробный </a:t>
            </a:r>
            <a:r>
              <a:rPr lang="ru-RU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дисбиоз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кишечника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может привести к 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повышению уровня 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инсулина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из-за чего возникают 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проблемы с менструацией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аномальные маточные кровотечения (АМК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поскольку на фоне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инсулинорезистентности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повышается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выработка андрогенов и нарушается естественный баланс между уровнем эстрогенов и прогестерона.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 другой стороны,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АМК оказывают негативное влияние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на физическое, эмоциональное, социальное и материальное благополучие женщин, приводя к 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развитию железодефицитной анемии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(ЖДА), существенно снижая качество жизни и повышая расходы на средства гигиены</a:t>
            </a:r>
            <a:r>
              <a:rPr lang="ru-RU" sz="2800" dirty="0" smtClean="0"/>
              <a:t>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424936" cy="6192688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других работах показано, что при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пролиферативных заболеваниях матки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состояние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ГБС нередко нарушено,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также связано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 избытком в крови половых стероидов, неблагоприятно влияющих на функцию печени и желчевыводящих путей.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Исходя из этого,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нами было предположено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что сдвиги менструального цикла у молодых женщин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могут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быть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сопряжены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наличием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патологии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ГБС.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первично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вторично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практике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достаточно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трудно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дифференцировать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,.  </a:t>
            </a:r>
            <a:endParaRPr lang="uk-UA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Как показали наши исследования, пациентки с ХП ГБС нередко страдают астенией, поэтому нарушения менструального цикла они переживают более эмоционально, в виде хронического стресса, что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нередко сопряжено с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дисбиозом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влагалища. </a:t>
            </a:r>
          </a:p>
        </p:txBody>
      </p:sp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424936" cy="6192688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Следует отметить, что пациентки с </a:t>
            </a: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АМК нередко используют гормональные препараты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для уменьшения объема кровопотери, что в свою очередь также неблагоприятно при хронической патологии печени и желчевыводящих путей. 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Поэтому, при рецидивах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дисбиоза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влагалища у молодых женщин с обильными менструациями, принимающими гормональные препараты для уменьшения объема кровопотери, при разработке методов коррекции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микробиоты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необходимо учитывать состояние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гепатобилиарной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системы и взаимосвязанность данных состояний.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 это целью наше внимание привлек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лактодепантол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424936" cy="6192688"/>
          </a:xfrm>
          <a:solidFill>
            <a:srgbClr val="FCFDDB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uk-UA" sz="2600" b="1" dirty="0" err="1" smtClean="0">
                <a:latin typeface="Times New Roman" pitchFamily="18" charset="0"/>
                <a:cs typeface="Times New Roman" pitchFamily="18" charset="0"/>
              </a:rPr>
              <a:t>Лактодепантол</a:t>
            </a:r>
            <a:r>
              <a:rPr lang="uk-UA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содержит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молочную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кислоту,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являющуюся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естественным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продуктом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жизнедеятельности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молочнокислых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бактерий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влагалища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и 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обеспечивающий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рН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влагалищного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секрета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диапазоне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3,5‑4,5;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способствует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подавлению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роста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кислоточувствительной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патогенной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условно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патогенной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флоры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Вагинальные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суппозитории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b="1" dirty="0" err="1" smtClean="0">
                <a:latin typeface="Times New Roman" pitchFamily="18" charset="0"/>
                <a:cs typeface="Times New Roman" pitchFamily="18" charset="0"/>
              </a:rPr>
              <a:t>Лактодепантол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производятся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России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импортозамещение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доступны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аптечной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сети,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финансово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приемлемы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достаточно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комфортны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применении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и не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имеют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противопоказаний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; не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отягощают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состояние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гепатобилиарной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системы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особенно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важно в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случае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применения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пациентками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гормональных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препаратов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уменьшения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гормональных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препаратов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 err="1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9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11345</TotalTime>
  <Words>1450</Words>
  <Application>Microsoft Office PowerPoint</Application>
  <PresentationFormat>Экран (4:3)</PresentationFormat>
  <Paragraphs>75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ОПЫТ НОРМАЛИЗАЦИИ МИКРОБИОТЫ ВЛАГАЛИЩА У МОЛОДЫХ ЖЕНЩИН С НАРУШЕНИЕМ МЕНСТРУАЛЬНОЙ ФУНКЦИИ НА ФОНЕ  ХРОНИЧЕСКОЙ ПАТОЛОГИИ ГЕПАТОБИЛИАРНОЙ СИСТЕМЫ      Луганск - 2025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Наталья</cp:lastModifiedBy>
  <cp:revision>564</cp:revision>
  <dcterms:created xsi:type="dcterms:W3CDTF">2020-09-15T14:02:41Z</dcterms:created>
  <dcterms:modified xsi:type="dcterms:W3CDTF">2025-10-02T02:07:53Z</dcterms:modified>
</cp:coreProperties>
</file>