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44" r:id="rId3"/>
    <p:sldId id="345" r:id="rId4"/>
    <p:sldId id="342" r:id="rId5"/>
    <p:sldId id="343" r:id="rId6"/>
    <p:sldId id="312" r:id="rId7"/>
    <p:sldId id="315" r:id="rId8"/>
    <p:sldId id="314" r:id="rId9"/>
    <p:sldId id="319" r:id="rId10"/>
    <p:sldId id="336" r:id="rId11"/>
    <p:sldId id="335" r:id="rId12"/>
    <p:sldId id="353" r:id="rId13"/>
    <p:sldId id="346" r:id="rId14"/>
    <p:sldId id="347" r:id="rId15"/>
    <p:sldId id="348" r:id="rId16"/>
    <p:sldId id="337" r:id="rId17"/>
    <p:sldId id="350" r:id="rId18"/>
    <p:sldId id="349" r:id="rId19"/>
    <p:sldId id="352" r:id="rId20"/>
    <p:sldId id="351" r:id="rId21"/>
    <p:sldId id="35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DA48E-07E5-43BB-A96B-AEDC6468EC52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2BC10-1BD1-4AB5-B49C-5FA1FD78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8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D87A-3DCB-4DEE-8241-4EF995E390D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1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Вместе с тем грибы рода </a:t>
            </a:r>
            <a:r>
              <a:rPr lang="ru-RU" altLang="ru-RU" dirty="0" err="1"/>
              <a:t>Candida</a:t>
            </a:r>
            <a:r>
              <a:rPr lang="ru-RU" altLang="ru-RU" dirty="0"/>
              <a:t> входят в состав нормальной микрофлоры влагалища и не вызывают заболевание. Так, 10–20 % женщин являются </a:t>
            </a:r>
            <a:r>
              <a:rPr lang="ru-RU" altLang="ru-RU" dirty="0" err="1"/>
              <a:t>кандидоносителями</a:t>
            </a:r>
            <a:r>
              <a:rPr lang="ru-RU" altLang="ru-RU" dirty="0"/>
              <a:t> (</a:t>
            </a:r>
            <a:r>
              <a:rPr lang="ru-RU" altLang="ru-RU" dirty="0" err="1"/>
              <a:t>отутствие</a:t>
            </a:r>
            <a:r>
              <a:rPr lang="ru-RU" altLang="ru-RU" dirty="0"/>
              <a:t> жалоб больных и клинических проявлений заболевания, дрожжеподобные грибы выявляются в низком титре (менее 103 КОЕ/мл). Однако следует помнить о том, что под воздействием определенных экзо- и эндогенных факторов </a:t>
            </a:r>
            <a:r>
              <a:rPr lang="ru-RU" altLang="ru-RU" dirty="0" err="1"/>
              <a:t>кандидоносительство</a:t>
            </a:r>
            <a:r>
              <a:rPr lang="ru-RU" altLang="ru-RU" dirty="0"/>
              <a:t> может переходить в клинически выраженную форму и вызывать заболевание.</a:t>
            </a:r>
            <a:br>
              <a:rPr lang="ru-RU" altLang="ru-RU" dirty="0"/>
            </a:br>
            <a:br>
              <a:rPr lang="ru-RU" altLang="ru-RU" dirty="0"/>
            </a:b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657AD1-5164-4AA7-9D4A-2418CE0C9D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D87A-3DCB-4DEE-8241-4EF995E390D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91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E8231-B53A-4568-A51E-BB6F5F6175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Г</a:t>
            </a:r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93B39D8F-EAF9-CB43-91F4-CD527FFEC44A}" type="slidenum">
              <a:rPr lang="ru-RU" altLang="ru-RU">
                <a:latin typeface="Calibri" charset="0"/>
              </a:rPr>
              <a:pPr/>
              <a:t>21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6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501-CF70-49C3-BCBC-5110670C7081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A23E-B426-4A51-B00E-CBFCF066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0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501-CF70-49C3-BCBC-5110670C7081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A23E-B426-4A51-B00E-CBFCF066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5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501-CF70-49C3-BCBC-5110670C7081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A23E-B426-4A51-B00E-CBFCF066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2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31800" y="1196975"/>
            <a:ext cx="11135784" cy="48958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6137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501-CF70-49C3-BCBC-5110670C7081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A23E-B426-4A51-B00E-CBFCF066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3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501-CF70-49C3-BCBC-5110670C7081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A23E-B426-4A51-B00E-CBFCF066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2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501-CF70-49C3-BCBC-5110670C7081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A23E-B426-4A51-B00E-CBFCF066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1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501-CF70-49C3-BCBC-5110670C7081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A23E-B426-4A51-B00E-CBFCF066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6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501-CF70-49C3-BCBC-5110670C7081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A23E-B426-4A51-B00E-CBFCF066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0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501-CF70-49C3-BCBC-5110670C7081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A23E-B426-4A51-B00E-CBFCF066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4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501-CF70-49C3-BCBC-5110670C7081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A23E-B426-4A51-B00E-CBFCF066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9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6501-CF70-49C3-BCBC-5110670C7081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A23E-B426-4A51-B00E-CBFCF066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8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6501-CF70-49C3-BCBC-5110670C7081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A23E-B426-4A51-B00E-CBFCF0668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1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4BDED0-6548-0D19-E678-CB1567D76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Профессор Андреева Вера Олеговна ФГБОУ ВО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РостГМУ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Ростов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-на-Дону)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94F5C56-D74D-B79B-E00F-BE464EF01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ЧАПИНА — ЛИПШЮТЦА ОСТРАЯ ЯЗВА ВУЛЬВЫ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ДЕВОЧКИ – ДИАГНОСТИКА И ЛЕЧЕНИЕ</a:t>
            </a:r>
            <a:br>
              <a:rPr lang="ru-RU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85696-D9F7-4E94-DD23-F023455E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ДИАГНОСТИЧЕСКИЕ КРИТЕРИИ ОСТРОЙ ЯЗВЫ ВУЛЬВЫ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E05040-4FD2-6FFC-344B-E44A25BC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8619" y="1082938"/>
            <a:ext cx="4985083" cy="823912"/>
          </a:xfrm>
        </p:spPr>
        <p:txBody>
          <a:bodyPr/>
          <a:lstStyle/>
          <a:p>
            <a:r>
              <a:rPr lang="ru-RU" b="1" dirty="0"/>
              <a:t>БОЛЬШИЕ КРИТЕРИИ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7F9A05-8A6C-15C3-D5A5-C18F40E96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2947" y="2382613"/>
            <a:ext cx="4985083" cy="368458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0" dirty="0">
                <a:solidFill>
                  <a:srgbClr val="1B1B1B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Возраст &lt; 20 лет</a:t>
            </a:r>
            <a:endParaRPr lang="ru-RU" sz="2000" kern="1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0" dirty="0">
                <a:solidFill>
                  <a:srgbClr val="1B1B1B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Первая вспышка острой генитальной язвы</a:t>
            </a:r>
            <a:endParaRPr lang="ru-RU" sz="2000" kern="1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0" dirty="0">
                <a:solidFill>
                  <a:srgbClr val="1B1B1B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Отсутствие сексуальных контактов в течение предыдущих трех месяцев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или пациентка никогда их не имела</a:t>
            </a:r>
            <a:endParaRPr lang="ru-RU" sz="2000" kern="1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0" dirty="0">
                <a:solidFill>
                  <a:srgbClr val="1B1B1B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Исключение иммунодефицита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2DA109-C22D-4DDC-6090-CA7877666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21759" y="1068870"/>
            <a:ext cx="5000336" cy="823912"/>
          </a:xfrm>
        </p:spPr>
        <p:txBody>
          <a:bodyPr/>
          <a:lstStyle/>
          <a:p>
            <a:r>
              <a:rPr lang="ru-RU" b="1" dirty="0"/>
              <a:t>МАЛЫЕ КРИТЕРИИ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479DCA-D145-132C-57CD-17004DD62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5336" y="1953678"/>
            <a:ext cx="5241904" cy="368458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дискретная болезненная язва (язвы) с фибринозным и/или некротическим центром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локализацию язвы на уровне преддверия или малых половых губ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«поцелуйный рисунок», симметричные зеркальные поражения вульвы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системной инфекции минимум за 2–4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развития язвы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гриппоподобные симптомы;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C2D72-CA2C-23C1-6674-6A884016B4CE}"/>
              </a:ext>
            </a:extLst>
          </p:cNvPr>
          <p:cNvSpPr txBox="1"/>
          <p:nvPr/>
        </p:nvSpPr>
        <p:spPr>
          <a:xfrm>
            <a:off x="735421" y="5803314"/>
            <a:ext cx="51589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Для установления диагноза язвы вульвы необходимо наличие всех основных критериев и одного или двух малых</a:t>
            </a:r>
          </a:p>
        </p:txBody>
      </p:sp>
      <p:pic>
        <p:nvPicPr>
          <p:cNvPr id="11" name="Рисунок 10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746C1F01-9809-DE0A-E4F1-3885B8B10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41" y="59413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8B52A-BD90-5895-A25E-9BFF026A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71" y="280337"/>
            <a:ext cx="10124025" cy="1092812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br>
              <a:rPr lang="ru-RU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70342-878B-C729-6C1E-89CE8401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867" y="1322363"/>
            <a:ext cx="10124025" cy="5303519"/>
          </a:xfrm>
        </p:spPr>
        <p:txBody>
          <a:bodyPr>
            <a:normAutofit fontScale="77500" lnSpcReduction="20000"/>
          </a:bodyPr>
          <a:lstStyle/>
          <a:p>
            <a:pPr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ИППП (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генитальный герпес, сифилис, ВИЧ-инфекция);</a:t>
            </a:r>
          </a:p>
          <a:p>
            <a:pPr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другие инфекции: дифтерия, туберкулез кожи;</a:t>
            </a:r>
          </a:p>
          <a:p>
            <a:pPr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аутоиммунные заболевания (болезнь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Бехчета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болезнь Крона,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пемфигоид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вульвы, гангренозная пиодермия);</a:t>
            </a:r>
          </a:p>
          <a:p>
            <a:pPr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травмы гениталий (в том числе, сексуальное насилие);</a:t>
            </a:r>
          </a:p>
          <a:p>
            <a:pPr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опухоли вульвы (плоскоклеточная карцинома,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эритроплазия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Кейра, рак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Педжета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вульвы);</a:t>
            </a:r>
          </a:p>
          <a:p>
            <a:pPr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лекарственные реакции (синдром Стивена-Джонсона, токсический эпидермальный некролиз,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метотрексатные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язвы и пр.).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981F3F6-4AA0-3B8A-12A4-FDC7DE2F0BE8}"/>
              </a:ext>
            </a:extLst>
          </p:cNvPr>
          <p:cNvSpPr txBox="1">
            <a:spLocks/>
          </p:cNvSpPr>
          <p:nvPr/>
        </p:nvSpPr>
        <p:spPr>
          <a:xfrm>
            <a:off x="2081184" y="224065"/>
            <a:ext cx="9807319" cy="1092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D7DA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3261" y="461109"/>
            <a:ext cx="9401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Острая язва вульвы у девочки –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дифференциальная диагностика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437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Острая язва вульвы – формы заболевания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003" y="1280160"/>
            <a:ext cx="10124025" cy="4896803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острая</a:t>
            </a:r>
            <a:r>
              <a:rPr lang="ru-RU" dirty="0"/>
              <a:t> (типичная) - проявляется единичной или множественными сильно болезненными некротическими язвами, располагающимися на фоне отечной, несколько покрасневшей слизистой оболочки вульвы и половых губ. , </a:t>
            </a:r>
          </a:p>
          <a:p>
            <a:r>
              <a:rPr lang="ru-RU" b="1" dirty="0">
                <a:solidFill>
                  <a:srgbClr val="FF0000"/>
                </a:solidFill>
              </a:rPr>
              <a:t>милиарная</a:t>
            </a:r>
            <a:r>
              <a:rPr lang="ru-RU" dirty="0"/>
              <a:t>, </a:t>
            </a:r>
          </a:p>
          <a:p>
            <a:r>
              <a:rPr lang="ru-RU" b="1" dirty="0">
                <a:solidFill>
                  <a:srgbClr val="FF0000"/>
                </a:solidFill>
              </a:rPr>
              <a:t>гангренозная</a:t>
            </a:r>
            <a:r>
              <a:rPr lang="ru-RU" dirty="0"/>
              <a:t> - проявляется единственной </a:t>
            </a:r>
            <a:r>
              <a:rPr lang="ru-RU" dirty="0" err="1"/>
              <a:t>шанкриформной</a:t>
            </a:r>
            <a:r>
              <a:rPr lang="ru-RU" dirty="0"/>
              <a:t> некротической язвой до 3 см в диаметре, окружающие ткани резко </a:t>
            </a:r>
            <a:r>
              <a:rPr lang="ru-RU" dirty="0" err="1"/>
              <a:t>гиперемированы</a:t>
            </a:r>
            <a:r>
              <a:rPr lang="ru-RU" dirty="0"/>
              <a:t> и отечны. В острой стадии отмечаются высокая температура (до 40 °С), жгучие боли в области наружных половых органов. </a:t>
            </a:r>
            <a:r>
              <a:rPr lang="ru-RU" dirty="0" err="1"/>
              <a:t>Регионариые</a:t>
            </a:r>
            <a:r>
              <a:rPr lang="ru-RU" dirty="0"/>
              <a:t> лимфатические узлы увеличены, </a:t>
            </a:r>
          </a:p>
          <a:p>
            <a:r>
              <a:rPr lang="ru-RU" b="1" dirty="0">
                <a:solidFill>
                  <a:srgbClr val="FF0000"/>
                </a:solidFill>
              </a:rPr>
              <a:t>эрозивная,</a:t>
            </a:r>
            <a:r>
              <a:rPr lang="ru-RU" dirty="0"/>
              <a:t>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дифтероидная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КЛИНИЧЕСКАЯ КАРТИНА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81822" y="1389527"/>
            <a:ext cx="5839393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Заболевание начинается с общего недомогания, зуда в области гениталий, повышения температуры до 39-40°в течение нескольких дней. </a:t>
            </a:r>
          </a:p>
          <a:p>
            <a:r>
              <a:rPr lang="ru-RU" dirty="0"/>
              <a:t>Развитию язвы предшествует образование небольшой папулы с </a:t>
            </a:r>
            <a:r>
              <a:rPr lang="ru-RU" dirty="0" err="1"/>
              <a:t>пустулизацией</a:t>
            </a:r>
            <a:r>
              <a:rPr lang="ru-RU" dirty="0"/>
              <a:t> в центре </a:t>
            </a:r>
          </a:p>
          <a:p>
            <a:r>
              <a:rPr lang="ru-RU" dirty="0"/>
              <a:t>Появляется отек и болезненность, в области вульвы, где обнаруживаются одна или несколько язв.</a:t>
            </a:r>
          </a:p>
        </p:txBody>
      </p:sp>
      <p:pic>
        <p:nvPicPr>
          <p:cNvPr id="6" name="Picture 3" descr="C:\Users\VERA\Downloads\IMG_1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88" y="1246163"/>
            <a:ext cx="3046766" cy="31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883" y="238134"/>
            <a:ext cx="5711484" cy="1092812"/>
          </a:xfrm>
        </p:spPr>
        <p:txBody>
          <a:bodyPr/>
          <a:lstStyle/>
          <a:p>
            <a:r>
              <a:rPr lang="ru-RU" b="1" dirty="0"/>
              <a:t>Клинический случай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809957" y="1890029"/>
            <a:ext cx="617906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Пациентка Н. 2 лет обратилась в поликлинику НИИАП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27.10.2024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 с жалобами на боли в области вульвы, участок уплотнения в области левой малой половой губы.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 анамнеза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известно, что за 5 дней до этого -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 22.10.2024 отмечалось повышение температуры тела до </a:t>
            </a:r>
            <a:r>
              <a:rPr lang="ru-RU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фебрильных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цифр (38 </a:t>
            </a:r>
            <a:r>
              <a:rPr lang="ru-RU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гр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С). Осмотрена (см. фото), 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ыставлен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д-з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острая язва вульвы (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76.6). От предложенной госпитализации мать ребенка отказалась. От назначенной АБ-терапии – отказ. Проводилась местная терапия антисептиками.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45168" y="2506662"/>
            <a:ext cx="3187350" cy="4351338"/>
          </a:xfrm>
        </p:spPr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9" name="Picture 3" descr="C:\Users\VERA\Downloads\IMG_1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752600"/>
            <a:ext cx="3459494" cy="37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4548" y="1825625"/>
            <a:ext cx="7935480" cy="435133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С 29.10.2024 - изменение окраски вульвы – синюшно-черные очаги на фоне гиперемии, периодически появляющиеся гноевидные выделения из половых путей с примесью крови</a:t>
            </a:r>
            <a:r>
              <a:rPr lang="ru-RU" sz="2800" dirty="0"/>
              <a:t>.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Консультирована повторно гинекологом НИИАП 01.11.2024, выставлен </a:t>
            </a:r>
            <a:r>
              <a:rPr lang="ru-RU" sz="28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д-з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острая язва вульвы (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76.6). Направлена в гинекологическое отделение НИИАП для обследования и выработки дальнейшей лечебной тактики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C:\Users\VERA\Downloads\IMG_1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0" y="1772529"/>
            <a:ext cx="3096344" cy="413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50409" y="181863"/>
            <a:ext cx="10124025" cy="1092812"/>
          </a:xfrm>
        </p:spPr>
        <p:txBody>
          <a:bodyPr/>
          <a:lstStyle/>
          <a:p>
            <a:r>
              <a:rPr lang="ru-RU" b="1" dirty="0"/>
              <a:t>Клинический случай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29FE-49CE-4C47-B8D6-B58D415A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Клинический случай</a:t>
            </a:r>
            <a:endParaRPr lang="ru-RU" dirty="0"/>
          </a:p>
        </p:txBody>
      </p:sp>
      <p:pic>
        <p:nvPicPr>
          <p:cNvPr id="8" name="Picture 2" descr="C:\Users\Андреева\Downloads\IMG_9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560" y="1386839"/>
            <a:ext cx="4118267" cy="4979963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019799" y="302359"/>
            <a:ext cx="513588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Обоснование предварительного диагноза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больной 2 лет удовлетворительного питания правильного телосложения, на основании жалоб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боли в области вульвы, изменение окраски вульвы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синюшно-черные очаги на фоне гиперемии, гноевидное отделяемое с поверхности язвы с примесью крови,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данных анамнеза заболевания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продрома в виде повышения температуры тела до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фебрильных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цифр, образование очагов некроза с изъязвлением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сутки,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результатов гинекологического осмотра,  выявивших язвенно-некротические очаги на слизистой вульвы, поставлен 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предварительный диагноз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(код  по МКБ-Х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76.6): Острая язва вульвы </a:t>
            </a:r>
            <a:r>
              <a:rPr kumimoji="0" lang="ru-RU" sz="20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Липшютца-Чапина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Сопутствующий диагноз: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Осложнения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нет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96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57" y="357165"/>
            <a:ext cx="4932917" cy="109281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63040" y="1528354"/>
          <a:ext cx="10162901" cy="162850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76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4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21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29093"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ОАК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 err="1">
                          <a:latin typeface="Times New Roman"/>
                          <a:ea typeface="Times New Roman"/>
                        </a:rPr>
                        <a:t>Лейк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  (х10</a:t>
                      </a:r>
                      <a:r>
                        <a:rPr lang="ru-RU" sz="1600" b="1" spc="-15" baseline="30000" dirty="0"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/л)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 err="1">
                          <a:latin typeface="Times New Roman"/>
                          <a:ea typeface="Times New Roman"/>
                        </a:rPr>
                        <a:t>Нейтр%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 err="1">
                          <a:latin typeface="Times New Roman"/>
                          <a:ea typeface="Times New Roman"/>
                        </a:rPr>
                        <a:t>Лимф%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 err="1">
                          <a:latin typeface="Times New Roman"/>
                          <a:ea typeface="Times New Roman"/>
                        </a:rPr>
                        <a:t>Мон%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 err="1">
                          <a:latin typeface="Times New Roman"/>
                          <a:ea typeface="Times New Roman"/>
                        </a:rPr>
                        <a:t>Эоз%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>
                          <a:latin typeface="Times New Roman"/>
                          <a:ea typeface="Times New Roman"/>
                        </a:rPr>
                        <a:t>Баз %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>
                          <a:latin typeface="Times New Roman"/>
                          <a:ea typeface="Times New Roman"/>
                        </a:rPr>
                        <a:t>Эритр (х10</a:t>
                      </a:r>
                      <a:r>
                        <a:rPr lang="ru-RU" sz="1600" b="1" spc="-15" baseline="30000"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ru-RU" sz="1600" b="1" spc="-15">
                          <a:latin typeface="Times New Roman"/>
                          <a:ea typeface="Times New Roman"/>
                        </a:rPr>
                        <a:t>/л)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en-US" sz="1600" b="1" spc="-15">
                          <a:latin typeface="Times New Roman"/>
                          <a:ea typeface="Times New Roman"/>
                        </a:rPr>
                        <a:t>Hb</a:t>
                      </a:r>
                      <a:r>
                        <a:rPr lang="ru-RU" sz="1600" b="1" spc="-15">
                          <a:latin typeface="Times New Roman"/>
                          <a:ea typeface="Times New Roman"/>
                        </a:rPr>
                        <a:t> г/л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ct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Тромб (х10</a:t>
                      </a:r>
                      <a:r>
                        <a:rPr lang="ru-RU" sz="1600" b="1" spc="-15" baseline="30000" dirty="0"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/л)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СОЭ мм/ч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08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.2</a:t>
                      </a: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4,62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110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36,3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410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.2</a:t>
                      </a:r>
                      <a:r>
                        <a:rPr lang="en-US" sz="1600" b="1" spc="-15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63,5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8,8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4,7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4,86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116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39,3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latin typeface="Times New Roman"/>
                          <a:ea typeface="Times New Roman"/>
                        </a:rPr>
                        <a:t>330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endParaRPr lang="ru-RU" sz="1600" b="1" spc="-15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654935" algn="l"/>
                          <a:tab pos="4495800" algn="l"/>
                        </a:tabLst>
                      </a:pPr>
                      <a:r>
                        <a:rPr lang="ru-RU" sz="16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67840" y="3335443"/>
            <a:ext cx="9779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02.11.2024 – </a:t>
            </a:r>
            <a:r>
              <a:rPr lang="ru-RU" b="1" dirty="0">
                <a:solidFill>
                  <a:srgbClr val="FF0000"/>
                </a:solidFill>
              </a:rPr>
              <a:t>микроскопия вагинального мазка </a:t>
            </a:r>
            <a:r>
              <a:rPr lang="ru-RU" dirty="0"/>
              <a:t>– лейкоциты 0-1 в </a:t>
            </a:r>
            <a:r>
              <a:rPr lang="ru-RU" dirty="0" err="1"/>
              <a:t>п</a:t>
            </a:r>
            <a:r>
              <a:rPr lang="ru-RU" dirty="0"/>
              <a:t>/зрения</a:t>
            </a:r>
          </a:p>
          <a:p>
            <a:endParaRPr lang="ru-RU" dirty="0"/>
          </a:p>
          <a:p>
            <a:r>
              <a:rPr lang="ru-RU" dirty="0"/>
              <a:t>02.11.2024 – </a:t>
            </a:r>
            <a:r>
              <a:rPr lang="ru-RU" b="1" dirty="0">
                <a:solidFill>
                  <a:srgbClr val="FF0000"/>
                </a:solidFill>
              </a:rPr>
              <a:t>микробиологическое исследование вагинального мазка </a:t>
            </a:r>
            <a:r>
              <a:rPr lang="ru-RU" dirty="0"/>
              <a:t>– </a:t>
            </a:r>
            <a:r>
              <a:rPr lang="en-US" dirty="0"/>
              <a:t>pseudomonas </a:t>
            </a:r>
            <a:r>
              <a:rPr lang="en-US" dirty="0" err="1"/>
              <a:t>aeruginosa</a:t>
            </a:r>
            <a:r>
              <a:rPr lang="ru-RU" dirty="0"/>
              <a:t> 10*6. Чувствительность к </a:t>
            </a:r>
            <a:r>
              <a:rPr lang="ru-RU" dirty="0" err="1"/>
              <a:t>цефоперазону</a:t>
            </a:r>
            <a:r>
              <a:rPr lang="ru-RU" dirty="0"/>
              <a:t>/</a:t>
            </a:r>
            <a:r>
              <a:rPr lang="ru-RU" dirty="0" err="1"/>
              <a:t>сульбактаму</a:t>
            </a:r>
            <a:r>
              <a:rPr lang="ru-RU" dirty="0"/>
              <a:t>, </a:t>
            </a:r>
            <a:r>
              <a:rPr lang="ru-RU" dirty="0" err="1"/>
              <a:t>меропенему</a:t>
            </a:r>
            <a:endParaRPr lang="ru-RU" dirty="0"/>
          </a:p>
          <a:p>
            <a:endParaRPr lang="ru-RU" dirty="0"/>
          </a:p>
          <a:p>
            <a:r>
              <a:rPr lang="ru-RU" dirty="0"/>
              <a:t>08.11.2024 – </a:t>
            </a:r>
            <a:r>
              <a:rPr lang="ru-RU" b="1" dirty="0" err="1">
                <a:solidFill>
                  <a:srgbClr val="FF0000"/>
                </a:solidFill>
              </a:rPr>
              <a:t>прокальцитониновый</a:t>
            </a:r>
            <a:r>
              <a:rPr lang="ru-RU" b="1" dirty="0">
                <a:solidFill>
                  <a:srgbClr val="FF0000"/>
                </a:solidFill>
              </a:rPr>
              <a:t> тест </a:t>
            </a:r>
            <a:r>
              <a:rPr lang="ru-RU" dirty="0"/>
              <a:t>– менее 0,5 – отрицательный.  </a:t>
            </a:r>
          </a:p>
          <a:p>
            <a:endParaRPr lang="ru-RU" dirty="0"/>
          </a:p>
          <a:p>
            <a:r>
              <a:rPr lang="ru-RU" dirty="0"/>
              <a:t>13.11.2024 - </a:t>
            </a:r>
            <a:r>
              <a:rPr lang="ru-RU" b="1" dirty="0">
                <a:solidFill>
                  <a:srgbClr val="FF0000"/>
                </a:solidFill>
              </a:rPr>
              <a:t>ПЦР крови на вирусы</a:t>
            </a:r>
            <a:r>
              <a:rPr lang="ru-RU" dirty="0"/>
              <a:t> герпеса тип- 1,2 – отрицательно, вирусы герпеса тип 6 - положительно, ЦМВ, </a:t>
            </a:r>
            <a:r>
              <a:rPr lang="ru-RU" dirty="0" err="1"/>
              <a:t>Эпштейн-Барра</a:t>
            </a:r>
            <a:r>
              <a:rPr lang="ru-RU" dirty="0"/>
              <a:t> – отрицательно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5621" y="191624"/>
            <a:ext cx="5099540" cy="1030109"/>
          </a:xfrm>
        </p:spPr>
        <p:txBody>
          <a:bodyPr/>
          <a:lstStyle/>
          <a:p>
            <a:r>
              <a:rPr lang="ru-RU" b="1" dirty="0"/>
              <a:t>Клинический случай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888A1C-172C-34C8-1913-0BEEB9200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4920"/>
            <a:ext cx="5318760" cy="559308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91200" y="411478"/>
          <a:ext cx="6217920" cy="5341373"/>
        </p:xfrm>
        <a:graphic>
          <a:graphicData uri="http://schemas.openxmlformats.org/drawingml/2006/table">
            <a:tbl>
              <a:tblPr/>
              <a:tblGrid>
                <a:gridCol w="136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0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05.11.2024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09-00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Обход лечащего врача</a:t>
                      </a: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–  3 сутки пребывания в стационаре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 – 37,6◦С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– 38.6◦С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</a:rPr>
                        <a:t>ЧСС 82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Общее состояние средней тяжести. Жалобы на гиперемию вульвы и боли в области вульвы при мочеиспускании. Кожа и видимые слизистые чистые, физиологической окраски. 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Обследование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89535" indent="-38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ОАК 05.11.2024 – лейкоцитоз - 18,05, СОЭ 51 мм/час</a:t>
                      </a:r>
                    </a:p>
                    <a:p>
                      <a:pPr marL="21590" marR="89535" indent="-38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Консультация педиатра – 05.11.2024 – патологии со стороны внутренних органов не выявлено</a:t>
                      </a:r>
                      <a:endParaRPr lang="ru-RU" sz="1400" dirty="0">
                        <a:latin typeface="Calibri"/>
                      </a:endParaRPr>
                    </a:p>
                    <a:p>
                      <a:pPr marL="21590" marR="89535" indent="-38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Консультация дерматолога - 05.11.2024 –</a:t>
                      </a:r>
                      <a:r>
                        <a:rPr lang="ru-RU" sz="1400" u="sng" dirty="0">
                          <a:latin typeface="Times New Roman"/>
                        </a:rPr>
                        <a:t> Острая язва вульвы </a:t>
                      </a:r>
                      <a:r>
                        <a:rPr lang="ru-RU" sz="1400" u="sng" dirty="0" err="1">
                          <a:latin typeface="Times New Roman"/>
                        </a:rPr>
                        <a:t>Липшютца-Чапина</a:t>
                      </a:r>
                      <a:r>
                        <a:rPr lang="ru-RU" sz="1400" dirty="0">
                          <a:latin typeface="Times New Roman"/>
                        </a:rPr>
                        <a:t>.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Клинический диагноз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latin typeface="Times New Roman"/>
                        </a:rPr>
                        <a:t>Острая язва вульвы Липшютца-Чапина</a:t>
                      </a:r>
                      <a:r>
                        <a:rPr lang="ru-RU" sz="1400">
                          <a:latin typeface="Times New Roman"/>
                        </a:rPr>
                        <a:t>. (код  по МКБ-Х – </a:t>
                      </a:r>
                      <a:r>
                        <a:rPr lang="en-US" sz="1400">
                          <a:latin typeface="Times New Roman"/>
                        </a:rPr>
                        <a:t>N</a:t>
                      </a:r>
                      <a:r>
                        <a:rPr lang="ru-RU" sz="1400">
                          <a:latin typeface="Times New Roman"/>
                        </a:rPr>
                        <a:t>76.6):</a:t>
                      </a:r>
                      <a:endParaRPr lang="ru-RU" sz="1400">
                        <a:latin typeface="Calibri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4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Рекомендации: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Санация вульвы раствором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Хлоргексидина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– 20,0 на 1 процедуру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Акридер-гента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крем 2 раза в день– мазь – на очаги гиперемии– 7 дней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Фукорцин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– 2 раза в день – 7 дней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Цефазолин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0,2 г *3 раза в день в/м;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Преднизолон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15 мг в/м – 5 дней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Свечи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Виферон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500.000*2 раза в день ректально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5" marR="6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1880381" y="0"/>
            <a:ext cx="5099540" cy="1030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D7DA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Клинический случай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D7DA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888A1C-172C-34C8-1913-0BEEB9200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34" y="0"/>
            <a:ext cx="51435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1" y="1582564"/>
            <a:ext cx="60045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Проведенное лечение: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цефаперазон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сульбактам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1,4 г на курс, раствор натрия хлорида 0,9%- 700 мл на курс,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преднизолон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105 мг на курс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санация вульвы раствором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мирамистина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40,0 на 1 промывание, раствор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Повидон-Йод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– 4 дня, мазь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Тридерм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7 дней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E2A1E48-C2DF-C0BB-5F19-E648069889DF}"/>
              </a:ext>
            </a:extLst>
          </p:cNvPr>
          <p:cNvSpPr txBox="1"/>
          <p:nvPr/>
        </p:nvSpPr>
        <p:spPr>
          <a:xfrm>
            <a:off x="1732607" y="198375"/>
            <a:ext cx="104593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В 1913 г. австрийский дерматолог Бенджамин </a:t>
            </a:r>
            <a:r>
              <a:rPr lang="ru-RU" sz="2400" dirty="0" err="1"/>
              <a:t>Липшютц</a:t>
            </a:r>
            <a:r>
              <a:rPr lang="ru-RU" sz="2400" dirty="0"/>
              <a:t> впервые описал острые генитальные язвы у девочек-подростков без каких-либо признаков инфекций, передаваемых половым путем [</a:t>
            </a:r>
            <a:r>
              <a:rPr lang="en-US" sz="2400" dirty="0"/>
              <a:t>1</a:t>
            </a:r>
            <a:r>
              <a:rPr lang="ru-RU" sz="2400" dirty="0"/>
              <a:t>]. Эти язвы, называемые язвами </a:t>
            </a:r>
            <a:r>
              <a:rPr lang="ru-RU" sz="2400" dirty="0" err="1"/>
              <a:t>Липшютца</a:t>
            </a:r>
            <a:r>
              <a:rPr lang="ru-RU" sz="2400" dirty="0"/>
              <a:t>, также известны как острые генитальные язвы; реактивные острые генитальные язвы, не связанные с инфекциями, передаваемыми половым путем; острые язвы вульвы; первичные афтозные язвы и др.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8D186A-19B3-4DC8-DE02-D24E43E374AD}"/>
              </a:ext>
            </a:extLst>
          </p:cNvPr>
          <p:cNvSpPr txBox="1"/>
          <p:nvPr/>
        </p:nvSpPr>
        <p:spPr>
          <a:xfrm>
            <a:off x="377605" y="5934670"/>
            <a:ext cx="11436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Schindler Leal A.A., </a:t>
            </a:r>
            <a:r>
              <a:rPr lang="en-US" sz="1600" i="1" dirty="0" err="1"/>
              <a:t>Piccinato</a:t>
            </a:r>
            <a:r>
              <a:rPr lang="en-US" sz="1600" i="1" dirty="0"/>
              <a:t> C.A., Beck A.P.A., Gomes M.T.V., </a:t>
            </a:r>
            <a:r>
              <a:rPr lang="en-US" sz="1600" i="1" dirty="0" err="1"/>
              <a:t>Podgaec</a:t>
            </a:r>
            <a:r>
              <a:rPr lang="en-US" sz="1600" i="1" dirty="0"/>
              <a:t> S. Acute genital ulcers: keep </a:t>
            </a:r>
            <a:r>
              <a:rPr lang="en-US" sz="1600" i="1" dirty="0" err="1"/>
              <a:t>Lipschütz</a:t>
            </a:r>
            <a:r>
              <a:rPr lang="en-US" sz="1600" i="1" dirty="0"/>
              <a:t> ulcer in mind // Arch. Gynecol. Obstet. 2018. Vol. 298, N 5. P. 927–931. DOI: https:// doi.org/10.1007/s00404-018-4866-6</a:t>
            </a:r>
            <a:endParaRPr lang="ru-RU" sz="1600" i="1" dirty="0"/>
          </a:p>
        </p:txBody>
      </p:sp>
      <p:pic>
        <p:nvPicPr>
          <p:cNvPr id="17" name="Picture 2" descr="C:\Users\VERA\Downloads\IMG_1418.jpg">
            <a:extLst>
              <a:ext uri="{FF2B5EF4-FFF2-40B4-BE49-F238E27FC236}">
                <a16:creationId xmlns:a16="http://schemas.microsoft.com/office/drawing/2014/main" id="{64981F3F-BDB8-410D-0D2A-9CDEE43D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17" y="3094892"/>
            <a:ext cx="2713748" cy="276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1A3E4D-A40B-C45E-7E62-722557B5BBAA}"/>
              </a:ext>
            </a:extLst>
          </p:cNvPr>
          <p:cNvSpPr txBox="1"/>
          <p:nvPr/>
        </p:nvSpPr>
        <p:spPr>
          <a:xfrm>
            <a:off x="5205046" y="3111988"/>
            <a:ext cx="64686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В систематическом обзоре 2020 г. упоминается лишь 158 описанных случаев [1]. Отсутствие установленных диагностических критериев превращает данное заболевание в </a:t>
            </a:r>
            <a:r>
              <a:rPr lang="ru-RU" sz="2400" b="1" u="sng" dirty="0">
                <a:solidFill>
                  <a:srgbClr val="FF0000"/>
                </a:solidFill>
              </a:rPr>
              <a:t>диагноз исключения </a:t>
            </a:r>
          </a:p>
        </p:txBody>
      </p:sp>
    </p:spTree>
    <p:extLst>
      <p:ext uri="{BB962C8B-B14F-4D97-AF65-F5344CB8AC3E}">
        <p14:creationId xmlns:p14="http://schemas.microsoft.com/office/powerpoint/2010/main" val="2389221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ева\Downloads\IMG_983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010" y="609600"/>
            <a:ext cx="5143500" cy="6035040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147560" y="618344"/>
            <a:ext cx="4636453" cy="1030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>
                <a:ln>
                  <a:noFill/>
                </a:ln>
                <a:solidFill>
                  <a:srgbClr val="0D7DA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Клинический случай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D7DA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086600" y="1265238"/>
            <a:ext cx="472545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Выписана 20.11.2024 (18 к/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Рекомендовано: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Продолжить обработку вульвы мазью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Бетадин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2 раза в день – 3 дня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Ацикловир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5 раз в день – 10 дней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Повторный осмотр через 7 дней, ОАК через 7 дней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амбулаторно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ChangeArrowheads="1"/>
          </p:cNvSpPr>
          <p:nvPr/>
        </p:nvSpPr>
        <p:spPr bwMode="auto">
          <a:xfrm>
            <a:off x="3458937" y="4674052"/>
            <a:ext cx="6615112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rgbClr val="002060"/>
                </a:solidFill>
                <a:latin typeface="Impact" charset="0"/>
              </a:rPr>
              <a:t>Спасибо за внимание</a:t>
            </a:r>
            <a:r>
              <a:rPr lang="en-US" altLang="ru-RU" sz="3600" dirty="0">
                <a:solidFill>
                  <a:srgbClr val="002060"/>
                </a:solidFill>
                <a:latin typeface="Impact" charset="0"/>
              </a:rPr>
              <a:t>!</a:t>
            </a:r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53" y="1669382"/>
            <a:ext cx="8815136" cy="218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5286381" y="5614989"/>
            <a:ext cx="16977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ru-RU" altLang="ru-RU" sz="1500" b="1" dirty="0"/>
              <a:t>г. Ростов-на-Дону</a:t>
            </a:r>
          </a:p>
        </p:txBody>
      </p:sp>
    </p:spTree>
    <p:extLst>
      <p:ext uri="{BB962C8B-B14F-4D97-AF65-F5344CB8AC3E}">
        <p14:creationId xmlns:p14="http://schemas.microsoft.com/office/powerpoint/2010/main" val="103154377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1584" y="1773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ЧАПИНА — ЛИПШЮТЦА ОСТРАЯ ЯЗВА ВУЛЬВЫ</a:t>
            </a:r>
            <a:r>
              <a:rPr lang="ru-RU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85803" y="529057"/>
            <a:ext cx="2566010" cy="53860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Возбудитель – Гр (+) </a:t>
            </a:r>
            <a:r>
              <a:rPr lang="en-US" dirty="0"/>
              <a:t>Lactobacillus </a:t>
            </a:r>
            <a:r>
              <a:rPr lang="en-US" dirty="0" err="1"/>
              <a:t>casei</a:t>
            </a:r>
            <a:r>
              <a:rPr lang="ru-RU" dirty="0"/>
              <a:t>, </a:t>
            </a:r>
            <a:r>
              <a:rPr lang="ru-RU" dirty="0" err="1"/>
              <a:t>сапрофитирующая</a:t>
            </a:r>
            <a:r>
              <a:rPr lang="ru-RU" dirty="0"/>
              <a:t> на слизистой оболочке влагалища. При иммунодефиците, </a:t>
            </a:r>
            <a:r>
              <a:rPr lang="ru-RU" dirty="0" err="1"/>
              <a:t>аллергизации</a:t>
            </a:r>
            <a:r>
              <a:rPr lang="ru-RU" dirty="0"/>
              <a:t>, эти сапрофиты приобретают патогенные свойства. Развитие острой язвы вульвы является результатом </a:t>
            </a:r>
            <a:r>
              <a:rPr lang="ru-RU" dirty="0" err="1"/>
              <a:t>гиперергической</a:t>
            </a:r>
            <a:r>
              <a:rPr lang="ru-RU" dirty="0"/>
              <a:t> реакции организма на действие возбудителя, протекающей по типу феномена </a:t>
            </a:r>
            <a:r>
              <a:rPr lang="ru-RU" dirty="0" err="1"/>
              <a:t>Артюса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C0E9A-ADAC-8D5C-D593-4731699E112E}"/>
              </a:ext>
            </a:extLst>
          </p:cNvPr>
          <p:cNvSpPr txBox="1"/>
          <p:nvPr/>
        </p:nvSpPr>
        <p:spPr>
          <a:xfrm>
            <a:off x="1669704" y="3566905"/>
            <a:ext cx="6097508" cy="224676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Lactobacillus casei (</a:t>
            </a:r>
            <a:r>
              <a:rPr lang="ru-RU" sz="2000" b="1" dirty="0">
                <a:solidFill>
                  <a:schemeClr val="bg1"/>
                </a:solidFill>
              </a:rPr>
              <a:t>прежнее название </a:t>
            </a:r>
            <a:r>
              <a:rPr lang="en-US" sz="2000" b="1" dirty="0">
                <a:solidFill>
                  <a:schemeClr val="bg1"/>
                </a:solidFill>
              </a:rPr>
              <a:t>Bacillus </a:t>
            </a:r>
            <a:r>
              <a:rPr lang="en-US" sz="2000" b="1" dirty="0" err="1">
                <a:solidFill>
                  <a:schemeClr val="bg1"/>
                </a:solidFill>
              </a:rPr>
              <a:t>crassus</a:t>
            </a:r>
            <a:r>
              <a:rPr lang="en-US" sz="2000" b="1" dirty="0">
                <a:solidFill>
                  <a:schemeClr val="bg1"/>
                </a:solidFill>
              </a:rPr>
              <a:t>, Bacillus vaginalis </a:t>
            </a:r>
            <a:r>
              <a:rPr lang="en-US" sz="2000" b="1" dirty="0" err="1">
                <a:solidFill>
                  <a:schemeClr val="bg1"/>
                </a:solidFill>
              </a:rPr>
              <a:t>Doderlein</a:t>
            </a:r>
            <a:r>
              <a:rPr lang="en-US" sz="2000" b="1" dirty="0">
                <a:solidFill>
                  <a:schemeClr val="bg1"/>
                </a:solidFill>
              </a:rPr>
              <a:t>), </a:t>
            </a:r>
            <a:r>
              <a:rPr lang="ru-RU" sz="2000" b="1" dirty="0">
                <a:solidFill>
                  <a:schemeClr val="bg1"/>
                </a:solidFill>
              </a:rPr>
              <a:t>может стать причиной развития острого заболевания наружных гениталий, определяемого как острая язва вульвы </a:t>
            </a:r>
            <a:r>
              <a:rPr lang="ru-RU" sz="2000" b="1" dirty="0" err="1">
                <a:solidFill>
                  <a:schemeClr val="bg1"/>
                </a:solidFill>
              </a:rPr>
              <a:t>Липшютца</a:t>
            </a:r>
            <a:r>
              <a:rPr lang="ru-RU" sz="2000" b="1" dirty="0">
                <a:solidFill>
                  <a:schemeClr val="bg1"/>
                </a:solidFill>
              </a:rPr>
              <a:t> — </a:t>
            </a:r>
            <a:r>
              <a:rPr lang="ru-RU" sz="2000" b="1" dirty="0" err="1">
                <a:solidFill>
                  <a:schemeClr val="bg1"/>
                </a:solidFill>
              </a:rPr>
              <a:t>Чапина</a:t>
            </a:r>
            <a:r>
              <a:rPr lang="ru-RU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 err="1">
                <a:solidFill>
                  <a:schemeClr val="bg1"/>
                </a:solidFill>
              </a:rPr>
              <a:t>ulcus</a:t>
            </a:r>
            <a:r>
              <a:rPr lang="en-US" sz="2000" b="1" dirty="0">
                <a:solidFill>
                  <a:schemeClr val="bg1"/>
                </a:solidFill>
              </a:rPr>
              <a:t> vulvae </a:t>
            </a:r>
            <a:r>
              <a:rPr lang="en-US" sz="2000" b="1" dirty="0" err="1">
                <a:solidFill>
                  <a:schemeClr val="bg1"/>
                </a:solidFill>
              </a:rPr>
              <a:t>acutum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Lipschutz</a:t>
            </a:r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en-US" sz="2000" b="1" dirty="0" err="1">
                <a:solidFill>
                  <a:schemeClr val="bg1"/>
                </a:solidFill>
              </a:rPr>
              <a:t>Tchapin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6732C-D874-581E-42FB-AFA9004AD4D7}"/>
              </a:ext>
            </a:extLst>
          </p:cNvPr>
          <p:cNvSpPr txBox="1"/>
          <p:nvPr/>
        </p:nvSpPr>
        <p:spPr>
          <a:xfrm>
            <a:off x="1866651" y="659837"/>
            <a:ext cx="60975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ОСТРАЯ ЯЗВА ВУЛЬВЫ – </a:t>
            </a:r>
            <a:r>
              <a:rPr lang="ru-RU" b="1" dirty="0"/>
              <a:t>обусловлена сенсибилизацией к </a:t>
            </a:r>
            <a:r>
              <a:rPr lang="en-US" b="1" dirty="0"/>
              <a:t>Lactobacillus </a:t>
            </a:r>
            <a:r>
              <a:rPr lang="en-US" b="1" dirty="0" err="1"/>
              <a:t>casei</a:t>
            </a:r>
            <a:r>
              <a:rPr lang="en-US" b="1" dirty="0"/>
              <a:t> </a:t>
            </a:r>
            <a:r>
              <a:rPr lang="ru-RU" b="1" dirty="0"/>
              <a:t>и проявляющееся появлением одиночных или множественных язв на слизистой вульвы с гнойным отделяемым. Возникает главным образом у девушек и молодых женщин</a:t>
            </a:r>
          </a:p>
        </p:txBody>
      </p:sp>
    </p:spTree>
    <p:extLst>
      <p:ext uri="{BB962C8B-B14F-4D97-AF65-F5344CB8AC3E}">
        <p14:creationId xmlns:p14="http://schemas.microsoft.com/office/powerpoint/2010/main" val="375358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1F3F6-4AA0-3B8A-12A4-FDC7DE2F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048" y="421013"/>
            <a:ext cx="9807319" cy="1092812"/>
          </a:xfrm>
        </p:spPr>
        <p:txBody>
          <a:bodyPr/>
          <a:lstStyle/>
          <a:p>
            <a:r>
              <a:rPr lang="ru-RU" b="1" dirty="0"/>
              <a:t>ЭТИОЛОГИЯ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B05BA-A067-371A-5A5D-EE91D4E2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732" y="1125972"/>
            <a:ext cx="10319671" cy="53170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1"/>
                </a:solidFill>
              </a:rPr>
              <a:t>Приобретение своеобразной патогенности </a:t>
            </a:r>
            <a:r>
              <a:rPr lang="en-US" sz="2000" dirty="0">
                <a:solidFill>
                  <a:schemeClr val="tx1"/>
                </a:solidFill>
              </a:rPr>
              <a:t>Lactobacillus </a:t>
            </a:r>
            <a:r>
              <a:rPr lang="en-US" sz="2000" dirty="0" err="1">
                <a:solidFill>
                  <a:schemeClr val="tx1"/>
                </a:solidFill>
              </a:rPr>
              <a:t>casei</a:t>
            </a:r>
            <a:r>
              <a:rPr lang="ru-RU" sz="2000" dirty="0">
                <a:solidFill>
                  <a:schemeClr val="tx1"/>
                </a:solidFill>
              </a:rPr>
              <a:t> (переход из </a:t>
            </a:r>
            <a:r>
              <a:rPr lang="ru-RU" sz="2000" dirty="0" err="1">
                <a:solidFill>
                  <a:schemeClr val="tx1"/>
                </a:solidFill>
              </a:rPr>
              <a:t>сапрофитирующего</a:t>
            </a:r>
            <a:r>
              <a:rPr lang="ru-RU" sz="2000" dirty="0">
                <a:solidFill>
                  <a:schemeClr val="tx1"/>
                </a:solidFill>
              </a:rPr>
              <a:t> состояния) в ответ на иммунные </a:t>
            </a:r>
            <a:r>
              <a:rPr lang="ru-RU" sz="2000" dirty="0" err="1">
                <a:solidFill>
                  <a:schemeClr val="tx1"/>
                </a:solidFill>
              </a:rPr>
              <a:t>дискорреляции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1"/>
                </a:solidFill>
              </a:rPr>
              <a:t>Повышенная аллергическая (извращенная) чувствительность и сенсибилизация организма к данному возбудителю (внутрикожная реакция с вакциной влагалищной палочки и реакция связывания комплемента у больных положительны)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1"/>
                </a:solidFill>
              </a:rPr>
              <a:t>Снижение реактивности организма - заболевание часто развивается после перенесенных инфекций (ангина, тонзиллит, пневмония, туберкулез).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Lactobacillus </a:t>
            </a:r>
            <a:r>
              <a:rPr lang="en-US" sz="2000" dirty="0" err="1">
                <a:solidFill>
                  <a:schemeClr val="tx1"/>
                </a:solidFill>
              </a:rPr>
              <a:t>casei</a:t>
            </a:r>
            <a:r>
              <a:rPr lang="ru-RU" sz="2000" dirty="0">
                <a:solidFill>
                  <a:schemeClr val="tx1"/>
                </a:solidFill>
              </a:rPr>
              <a:t> обнаруживают в значительном количестве в гнойном отделяемом язв при окраске по </a:t>
            </a:r>
            <a:r>
              <a:rPr lang="ru-RU" sz="2000" dirty="0" err="1">
                <a:solidFill>
                  <a:schemeClr val="tx1"/>
                </a:solidFill>
              </a:rPr>
              <a:t>Граму</a:t>
            </a:r>
            <a:r>
              <a:rPr lang="ru-RU" sz="2000" dirty="0">
                <a:solidFill>
                  <a:schemeClr val="tx1"/>
                </a:solidFill>
              </a:rPr>
              <a:t> или метиленовым синим в варианте толстых со срезанными конусами грамположительных палочек. 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FF0000"/>
                </a:solidFill>
              </a:rPr>
              <a:t>По мнению других авторов, обнаружение </a:t>
            </a:r>
            <a:r>
              <a:rPr lang="ru-RU" sz="2000" b="1" dirty="0" err="1">
                <a:solidFill>
                  <a:srgbClr val="FF0000"/>
                </a:solidFill>
              </a:rPr>
              <a:t>Bacillus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crassus</a:t>
            </a:r>
            <a:r>
              <a:rPr lang="ru-RU" sz="2000" b="1" dirty="0">
                <a:solidFill>
                  <a:srgbClr val="FF0000"/>
                </a:solidFill>
              </a:rPr>
              <a:t> не имеет этиологического значения, поскольку она может и отсутствовать при этом заболевании</a:t>
            </a:r>
          </a:p>
        </p:txBody>
      </p:sp>
    </p:spTree>
    <p:extLst>
      <p:ext uri="{BB962C8B-B14F-4D97-AF65-F5344CB8AC3E}">
        <p14:creationId xmlns:p14="http://schemas.microsoft.com/office/powerpoint/2010/main" val="33623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8DFEBB-32B4-8842-B3DD-59A1E560A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Ряд авторов определяют это состояние как болезнь, протекающую в варианте </a:t>
            </a:r>
            <a:r>
              <a:rPr lang="ru-RU" dirty="0" err="1"/>
              <a:t>многоформной</a:t>
            </a:r>
            <a:r>
              <a:rPr lang="ru-RU" dirty="0"/>
              <a:t> экссудативной или острой узловатой эритемы. </a:t>
            </a:r>
          </a:p>
          <a:p>
            <a:r>
              <a:rPr lang="ru-RU" dirty="0"/>
              <a:t>Вирус Эпштейна — Барр. </a:t>
            </a:r>
          </a:p>
          <a:p>
            <a:r>
              <a:rPr lang="ru-RU" dirty="0"/>
              <a:t>Как проявление тифозной или другой инфекции </a:t>
            </a:r>
          </a:p>
          <a:p>
            <a:r>
              <a:rPr lang="ru-RU"/>
              <a:t>Имеется мнение </a:t>
            </a:r>
            <a:r>
              <a:rPr lang="ru-RU" dirty="0"/>
              <a:t>о том, что язва вульвы является абортивной формой болезни </a:t>
            </a:r>
            <a:r>
              <a:rPr lang="ru-RU" dirty="0" err="1"/>
              <a:t>Бехчета</a:t>
            </a:r>
            <a:r>
              <a:rPr lang="ru-RU" dirty="0"/>
              <a:t> (большого </a:t>
            </a:r>
            <a:r>
              <a:rPr lang="ru-RU" dirty="0" err="1"/>
              <a:t>афтоза</a:t>
            </a:r>
            <a:r>
              <a:rPr lang="ru-RU" dirty="0"/>
              <a:t> </a:t>
            </a:r>
            <a:r>
              <a:rPr lang="ru-RU" dirty="0" err="1"/>
              <a:t>Турена</a:t>
            </a:r>
            <a:r>
              <a:rPr lang="ru-RU" dirty="0"/>
              <a:t>).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981F3F6-4AA0-3B8A-12A4-FDC7DE2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ЭТИОЛОГИЯ</a:t>
            </a:r>
          </a:p>
        </p:txBody>
      </p:sp>
    </p:spTree>
    <p:extLst>
      <p:ext uri="{BB962C8B-B14F-4D97-AF65-F5344CB8AC3E}">
        <p14:creationId xmlns:p14="http://schemas.microsoft.com/office/powerpoint/2010/main" val="61485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681" y="617813"/>
            <a:ext cx="3600400" cy="54727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МКБ-10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04523" y="1340768"/>
            <a:ext cx="44874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N76.0</a:t>
            </a:r>
            <a:r>
              <a:rPr lang="ru-RU" dirty="0"/>
              <a:t> Острый вагинит</a:t>
            </a:r>
          </a:p>
          <a:p>
            <a:r>
              <a:rPr lang="en-US" dirty="0"/>
              <a:t>N76.1</a:t>
            </a:r>
            <a:r>
              <a:rPr lang="ru-RU" dirty="0"/>
              <a:t> Подострый и хронический вагинит</a:t>
            </a:r>
          </a:p>
          <a:p>
            <a:r>
              <a:rPr lang="en-US" dirty="0"/>
              <a:t>N76.2</a:t>
            </a:r>
            <a:r>
              <a:rPr lang="ru-RU" dirty="0"/>
              <a:t> Острый </a:t>
            </a:r>
            <a:r>
              <a:rPr lang="ru-RU" dirty="0" err="1"/>
              <a:t>вульвит</a:t>
            </a:r>
            <a:endParaRPr lang="ru-RU" dirty="0"/>
          </a:p>
          <a:p>
            <a:r>
              <a:rPr lang="en-US" dirty="0"/>
              <a:t>N76.3</a:t>
            </a:r>
            <a:r>
              <a:rPr lang="ru-RU" dirty="0"/>
              <a:t> Подострый и хронический </a:t>
            </a:r>
            <a:r>
              <a:rPr lang="ru-RU" dirty="0" err="1"/>
              <a:t>вульвит</a:t>
            </a:r>
            <a:endParaRPr lang="ru-RU" dirty="0"/>
          </a:p>
          <a:p>
            <a:r>
              <a:rPr lang="en-US" dirty="0"/>
              <a:t>N76.4</a:t>
            </a:r>
            <a:r>
              <a:rPr lang="ru-RU" dirty="0"/>
              <a:t> Абсцесс вульвы</a:t>
            </a:r>
          </a:p>
          <a:p>
            <a:r>
              <a:rPr lang="en-US" dirty="0"/>
              <a:t>N76.5</a:t>
            </a:r>
            <a:r>
              <a:rPr lang="ru-RU" dirty="0"/>
              <a:t> Изъязвление влагалища</a:t>
            </a: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N76.6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 Изъязвление вульвы</a:t>
            </a:r>
          </a:p>
          <a:p>
            <a:r>
              <a:rPr lang="en-US" dirty="0"/>
              <a:t>T76.8</a:t>
            </a:r>
            <a:r>
              <a:rPr lang="ru-RU" dirty="0"/>
              <a:t> Другие уточненные воспалительные болезни влагалища и вульвы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1148385"/>
            <a:ext cx="4211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GAV </a:t>
            </a:r>
            <a:r>
              <a:rPr lang="ru-RU" b="1" dirty="0" err="1"/>
              <a:t>Вульвиты</a:t>
            </a:r>
            <a:endParaRPr lang="ru-RU" dirty="0"/>
          </a:p>
          <a:p>
            <a:r>
              <a:rPr lang="en-US" dirty="0"/>
              <a:t>GA00.0 </a:t>
            </a:r>
            <a:r>
              <a:rPr lang="ru-RU" dirty="0"/>
              <a:t>Острый </a:t>
            </a:r>
            <a:r>
              <a:rPr lang="ru-RU" dirty="0" err="1"/>
              <a:t>вульвит</a:t>
            </a:r>
            <a:endParaRPr lang="ru-RU" dirty="0"/>
          </a:p>
          <a:p>
            <a:r>
              <a:rPr lang="en-US" dirty="0"/>
              <a:t>GA00.1 </a:t>
            </a:r>
            <a:r>
              <a:rPr lang="ru-RU" dirty="0"/>
              <a:t>Подострый, хронический или рецидивирующий </a:t>
            </a:r>
            <a:r>
              <a:rPr lang="ru-RU" dirty="0" err="1"/>
              <a:t>вульвит</a:t>
            </a:r>
            <a:endParaRPr lang="ru-RU" dirty="0"/>
          </a:p>
          <a:p>
            <a:r>
              <a:rPr lang="en-US" dirty="0"/>
              <a:t>GA00.2 </a:t>
            </a:r>
            <a:r>
              <a:rPr lang="ru-RU" dirty="0"/>
              <a:t>Абсцесс вульвы</a:t>
            </a: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GA00.3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Генитальная язва вульвы</a:t>
            </a:r>
          </a:p>
          <a:p>
            <a:endParaRPr lang="ru-RU" b="1" dirty="0"/>
          </a:p>
          <a:p>
            <a:r>
              <a:rPr lang="ru-RU" b="1" dirty="0"/>
              <a:t>GA02 Вагинит</a:t>
            </a:r>
            <a:endParaRPr lang="ru-RU" dirty="0"/>
          </a:p>
          <a:p>
            <a:r>
              <a:rPr lang="ru-RU" dirty="0"/>
              <a:t>GA02.0 Острый вагинит</a:t>
            </a:r>
          </a:p>
          <a:p>
            <a:r>
              <a:rPr lang="ru-RU" dirty="0"/>
              <a:t>GA02.1 Воспалительный вагинит</a:t>
            </a:r>
          </a:p>
          <a:p>
            <a:r>
              <a:rPr lang="ru-RU" dirty="0"/>
              <a:t>GA02.2 Подострый или хронический вагинит</a:t>
            </a:r>
          </a:p>
          <a:p>
            <a:r>
              <a:rPr lang="ru-RU" dirty="0"/>
              <a:t>GA02.3 Генитальная язвенная болезнь влагалища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23992" y="11005"/>
            <a:ext cx="3600400" cy="10961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МКБ-11</a:t>
            </a:r>
          </a:p>
        </p:txBody>
      </p:sp>
    </p:spTree>
    <p:extLst>
      <p:ext uri="{BB962C8B-B14F-4D97-AF65-F5344CB8AC3E}">
        <p14:creationId xmlns:p14="http://schemas.microsoft.com/office/powerpoint/2010/main" val="104951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666003" y="-5847"/>
          <a:ext cx="10124025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</a:rPr>
                        <a:t>Нормоценоз</a:t>
                      </a:r>
                      <a:r>
                        <a:rPr lang="ru-RU" sz="1600" dirty="0">
                          <a:effectLst/>
                        </a:rPr>
                        <a:t> влагалища (девочки до 8 лет)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Количество</a:t>
                      </a: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Lactobacillus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ru-RU" sz="1600" b="1" baseline="30000" dirty="0">
                          <a:solidFill>
                            <a:srgbClr val="FF0000"/>
                          </a:solidFill>
                          <a:effectLst/>
                        </a:rPr>
                        <a:t>2,10±0,10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</a:rPr>
                        <a:t>Enterobacteriaceae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3,43±0,19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Streptococcus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4,00±0,28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Staphylococcus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4,30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Gardnerella vaginalis, Prevotella bivia, Porphyromonas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5,22±0,25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Eubacterium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4,79±0,33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</a:rPr>
                        <a:t>Sneathia</a:t>
                      </a:r>
                      <a:r>
                        <a:rPr lang="en-US" sz="1600" dirty="0">
                          <a:effectLst/>
                        </a:rPr>
                        <a:t> spp., </a:t>
                      </a:r>
                      <a:r>
                        <a:rPr lang="en-US" sz="1600" dirty="0" err="1">
                          <a:effectLst/>
                        </a:rPr>
                        <a:t>Leptotrichia</a:t>
                      </a:r>
                      <a:r>
                        <a:rPr lang="en-US" sz="1600" dirty="0">
                          <a:effectLst/>
                        </a:rPr>
                        <a:t> spp., Fusobacterium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4,57±0,39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</a:rPr>
                        <a:t>Megasphaera</a:t>
                      </a:r>
                      <a:r>
                        <a:rPr lang="en-US" sz="1600" dirty="0">
                          <a:effectLst/>
                        </a:rPr>
                        <a:t> spp., </a:t>
                      </a:r>
                      <a:r>
                        <a:rPr lang="en-US" sz="1600" dirty="0" err="1">
                          <a:effectLst/>
                        </a:rPr>
                        <a:t>Veillonella</a:t>
                      </a:r>
                      <a:r>
                        <a:rPr lang="en-US" sz="1600" dirty="0">
                          <a:effectLst/>
                        </a:rPr>
                        <a:t> spp., </a:t>
                      </a:r>
                      <a:r>
                        <a:rPr lang="en-US" sz="1600" dirty="0" err="1">
                          <a:effectLst/>
                        </a:rPr>
                        <a:t>Dialister</a:t>
                      </a:r>
                      <a:r>
                        <a:rPr lang="en-US" sz="1600" dirty="0">
                          <a:effectLst/>
                        </a:rPr>
                        <a:t>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4,55±0,17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Lachnobacterium spp., Clostridium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3,65±0,38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Mobiluncus spp., Corinebacterium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4,10±0,22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Peptostreptococcus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4,68±0,21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Atopobium vaginae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3,50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Candida spp.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     —</a:t>
                      </a: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Mycoplasma hominis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1,00±0,00</a:t>
                      </a:r>
                      <a:endParaRPr lang="ru-RU" sz="1600">
                        <a:effectLst/>
                      </a:endParaRP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Ureaplasma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—</a:t>
                      </a: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10068797" y="401937"/>
            <a:ext cx="91440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5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188913"/>
            <a:ext cx="8196262" cy="106680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Состав нормальной микрофлоры влагалища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 подростков и женщин репродуктивного периода</a:t>
            </a:r>
          </a:p>
        </p:txBody>
      </p:sp>
      <p:graphicFrame>
        <p:nvGraphicFramePr>
          <p:cNvPr id="101379" name="Group 3"/>
          <p:cNvGraphicFramePr>
            <a:graphicFrameLocks noGrp="1"/>
          </p:cNvGraphicFramePr>
          <p:nvPr>
            <p:ph type="tbl" idx="1"/>
          </p:nvPr>
        </p:nvGraphicFramePr>
        <p:xfrm>
          <a:off x="2063552" y="1340769"/>
          <a:ext cx="8352928" cy="5410604"/>
        </p:xfrm>
        <a:graphic>
          <a:graphicData uri="http://schemas.openxmlformats.org/drawingml/2006/table">
            <a:tbl>
              <a:tblPr/>
              <a:tblGrid>
                <a:gridCol w="573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Микроорганизм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Количество (КОЕ/мл)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Микроаэрофильные бактерии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Lactobacillus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G.vaginalis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Облигатно-анаэробные ГР(+) бактерии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Bifidobacterium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Clostridium spp.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Propionibacterium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Mobiluncus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Peptostreptococcus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spp.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Облигатно-анаэробные ГР(-) бактерии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Bacteroides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Prevotella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Fusobacterium spp.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до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Факультативно-анаэробные ГР(+) бактерии: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Corynebabacterium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Staphylococcus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Streptococcus spp.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Enterobacteriaceae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Micoplasma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hominis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Ureaplasma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urealiticum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Micoplasma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fermentas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Дрожжеподобные грибы рода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Candida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18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pPr marL="0" indent="0">
              <a:buNone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26" name="Picture 2" descr="Biofil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00" y="3981156"/>
            <a:ext cx="8712967" cy="27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0" y="543175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1. </a:t>
            </a:r>
            <a:r>
              <a:rPr lang="ru-RU" b="1" i="1" dirty="0">
                <a:solidFill>
                  <a:srgbClr val="FF0000"/>
                </a:solidFill>
              </a:rPr>
              <a:t>Адгезия</a:t>
            </a:r>
            <a:r>
              <a:rPr lang="ru-RU" b="1" dirty="0"/>
              <a:t> - Первичное прикрепление микроорганизмов к поверхности - стадия обратима.</a:t>
            </a:r>
            <a:r>
              <a:rPr lang="ru-RU" dirty="0"/>
              <a:t> Адгезивный процесс зависит от </a:t>
            </a:r>
            <a:r>
              <a:rPr lang="ru-RU" dirty="0" err="1"/>
              <a:t>от</a:t>
            </a:r>
            <a:r>
              <a:rPr lang="ru-RU" dirty="0"/>
              <a:t> рецепторной активности эпителиальных клеток и уровня активности половых гормонов</a:t>
            </a:r>
            <a:endParaRPr lang="ru-RU" b="1" dirty="0"/>
          </a:p>
          <a:p>
            <a:r>
              <a:rPr lang="ru-RU" b="1" i="1" dirty="0"/>
              <a:t>2. </a:t>
            </a:r>
            <a:r>
              <a:rPr lang="ru-RU" b="1" i="1" dirty="0">
                <a:solidFill>
                  <a:srgbClr val="FF0000"/>
                </a:solidFill>
              </a:rPr>
              <a:t>Фиксация - </a:t>
            </a:r>
            <a:r>
              <a:rPr lang="ru-RU" b="1" dirty="0"/>
              <a:t>Окончательное (необратимое) прикрепление. Микробы синтезируют внеклеточные полимеры, обеспечивающие прочную адгезию.</a:t>
            </a:r>
          </a:p>
          <a:p>
            <a:r>
              <a:rPr lang="ru-RU" b="1" i="1" dirty="0"/>
              <a:t>3. </a:t>
            </a:r>
            <a:r>
              <a:rPr lang="ru-RU" b="1" i="1" dirty="0">
                <a:solidFill>
                  <a:srgbClr val="FF0000"/>
                </a:solidFill>
              </a:rPr>
              <a:t>Созревание</a:t>
            </a:r>
            <a:r>
              <a:rPr lang="ru-RU" b="1" dirty="0">
                <a:solidFill>
                  <a:srgbClr val="FF0000"/>
                </a:solidFill>
              </a:rPr>
              <a:t> . </a:t>
            </a:r>
            <a:r>
              <a:rPr lang="ru-RU" b="1" dirty="0"/>
              <a:t>Клетки, прикрепившиеся к поверхности, облегчают прикрепление последующих клеток, внеклеточный матрикс удерживает вместе всю колонию. Накапливаются питательные вещества, клетки начинают делиться.</a:t>
            </a:r>
          </a:p>
          <a:p>
            <a:r>
              <a:rPr lang="ru-RU" b="1" i="1" dirty="0"/>
              <a:t>4. </a:t>
            </a:r>
            <a:r>
              <a:rPr lang="ru-RU" b="1" i="1" dirty="0">
                <a:solidFill>
                  <a:srgbClr val="FF0000"/>
                </a:solidFill>
              </a:rPr>
              <a:t>Рост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/>
              <a:t>Образована зрелая биоплёнка. Экспрессия генов резистентности.</a:t>
            </a:r>
          </a:p>
          <a:p>
            <a:r>
              <a:rPr lang="ru-RU" b="1" i="1" dirty="0"/>
              <a:t>5. </a:t>
            </a:r>
            <a:r>
              <a:rPr lang="ru-RU" b="1" i="1" dirty="0">
                <a:solidFill>
                  <a:srgbClr val="FF0000"/>
                </a:solidFill>
              </a:rPr>
              <a:t>Дисперсия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/>
              <a:t>(выброс бактерий): от биоплёнки отрываются отдельные клетки, способные через некоторое время прикрепиться к поверхности и образовать новую колонию.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7967" y="-105365"/>
            <a:ext cx="6712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Стадии формирования биопленки</a:t>
            </a:r>
          </a:p>
        </p:txBody>
      </p:sp>
    </p:spTree>
    <p:extLst>
      <p:ext uri="{BB962C8B-B14F-4D97-AF65-F5344CB8AC3E}">
        <p14:creationId xmlns:p14="http://schemas.microsoft.com/office/powerpoint/2010/main" val="3799438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1881</Words>
  <Application>Microsoft Office PowerPoint</Application>
  <PresentationFormat>Широкоэкранный</PresentationFormat>
  <Paragraphs>282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Impact</vt:lpstr>
      <vt:lpstr>Times New Roman</vt:lpstr>
      <vt:lpstr>Тема Office</vt:lpstr>
      <vt:lpstr>ЧАПИНА — ЛИПШЮТЦА ОСТРАЯ ЯЗВА ВУЛЬВЫ  У ДЕВОЧКИ – ДИАГНОСТИКА И ЛЕЧЕНИЕ </vt:lpstr>
      <vt:lpstr>Презентация PowerPoint</vt:lpstr>
      <vt:lpstr>Презентация PowerPoint</vt:lpstr>
      <vt:lpstr>ЭТИОЛОГИЯ</vt:lpstr>
      <vt:lpstr>ЭТИОЛОГИЯ</vt:lpstr>
      <vt:lpstr>МКБ-10</vt:lpstr>
      <vt:lpstr>Презентация PowerPoint</vt:lpstr>
      <vt:lpstr>Состав нормальной микрофлоры влагалища  у подростков и женщин репродуктивного периода</vt:lpstr>
      <vt:lpstr>Презентация PowerPoint</vt:lpstr>
      <vt:lpstr>ДИАГНОСТИЧЕСКИЕ КРИТЕРИИ ОСТРОЙ ЯЗВЫ ВУЛЬВЫ</vt:lpstr>
      <vt:lpstr>  </vt:lpstr>
      <vt:lpstr>Острая язва вульвы – формы заболевания</vt:lpstr>
      <vt:lpstr>КЛИНИЧЕСКАЯ КАРТИНА</vt:lpstr>
      <vt:lpstr>Клинический случай</vt:lpstr>
      <vt:lpstr>Клинический случай</vt:lpstr>
      <vt:lpstr>Клинический случай</vt:lpstr>
      <vt:lpstr>Презентация PowerPoint</vt:lpstr>
      <vt:lpstr>Клинический случай</vt:lpstr>
      <vt:lpstr>Презентация PowerPoint</vt:lpstr>
      <vt:lpstr>Клинический случай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Вера Андреева</dc:creator>
  <cp:lastModifiedBy>Вера Андреева</cp:lastModifiedBy>
  <cp:revision>1</cp:revision>
  <dcterms:created xsi:type="dcterms:W3CDTF">2025-05-10T12:32:46Z</dcterms:created>
  <dcterms:modified xsi:type="dcterms:W3CDTF">2025-05-10T12:37:07Z</dcterms:modified>
</cp:coreProperties>
</file>