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5"/>
  </p:notesMasterIdLst>
  <p:sldIdLst>
    <p:sldId id="256" r:id="rId2"/>
    <p:sldId id="315" r:id="rId3"/>
    <p:sldId id="257" r:id="rId4"/>
    <p:sldId id="286" r:id="rId5"/>
    <p:sldId id="261" r:id="rId6"/>
    <p:sldId id="259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310" r:id="rId15"/>
    <p:sldId id="313" r:id="rId16"/>
    <p:sldId id="292" r:id="rId17"/>
    <p:sldId id="289" r:id="rId18"/>
    <p:sldId id="280" r:id="rId19"/>
    <p:sldId id="267" r:id="rId20"/>
    <p:sldId id="271" r:id="rId21"/>
    <p:sldId id="272" r:id="rId22"/>
    <p:sldId id="274" r:id="rId23"/>
    <p:sldId id="290" r:id="rId24"/>
    <p:sldId id="275" r:id="rId25"/>
    <p:sldId id="276" r:id="rId26"/>
    <p:sldId id="295" r:id="rId27"/>
    <p:sldId id="277" r:id="rId28"/>
    <p:sldId id="293" r:id="rId29"/>
    <p:sldId id="294" r:id="rId30"/>
    <p:sldId id="278" r:id="rId31"/>
    <p:sldId id="268" r:id="rId32"/>
    <p:sldId id="270" r:id="rId33"/>
    <p:sldId id="281" r:id="rId34"/>
    <p:sldId id="282" r:id="rId35"/>
    <p:sldId id="283" r:id="rId36"/>
    <p:sldId id="284" r:id="rId37"/>
    <p:sldId id="285" r:id="rId38"/>
    <p:sldId id="296" r:id="rId39"/>
    <p:sldId id="297" r:id="rId40"/>
    <p:sldId id="298" r:id="rId41"/>
    <p:sldId id="299" r:id="rId42"/>
    <p:sldId id="300" r:id="rId43"/>
    <p:sldId id="27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65C"/>
    <a:srgbClr val="6F1807"/>
    <a:srgbClr val="693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73BF-3C5A-4B1D-9BE4-9156D8417A83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3291C-749D-4BDE-B9E7-1FCB330B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8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8788357/?ysclid=m480mvuuj83587007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Новый цикл ДПП ПК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для врачей трех специальностей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кафедре акушерства, гинекологии, перинатологии, детской и подростковой гинекологии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10665C"/>
                </a:solidFill>
              </a:rPr>
              <a:t>«Репродуктивное здоровье женщины – тандем акушера-гинеколога и врача общей практики»</a:t>
            </a:r>
            <a:endParaRPr lang="ru-RU" sz="3200" b="1" dirty="0">
              <a:solidFill>
                <a:srgbClr val="10665C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Донецк 2025</a:t>
            </a:r>
          </a:p>
          <a:p>
            <a:r>
              <a:rPr lang="ru-RU" sz="2000" b="1" i="1" dirty="0" err="1" smtClean="0">
                <a:solidFill>
                  <a:srgbClr val="0070C0"/>
                </a:solidFill>
              </a:rPr>
              <a:t>д.мед.н</a:t>
            </a:r>
            <a:r>
              <a:rPr lang="ru-RU" sz="2000" b="1" i="1" dirty="0" smtClean="0">
                <a:solidFill>
                  <a:srgbClr val="0070C0"/>
                </a:solidFill>
              </a:rPr>
              <a:t>., доцент </a:t>
            </a:r>
            <a:r>
              <a:rPr lang="ru-RU" sz="2000" b="1" i="1" u="sng" dirty="0" smtClean="0">
                <a:solidFill>
                  <a:srgbClr val="0070C0"/>
                </a:solidFill>
              </a:rPr>
              <a:t>Ласачко С.А.</a:t>
            </a:r>
            <a:r>
              <a:rPr lang="ru-RU" sz="2000" b="1" i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ru-RU" sz="2000" b="1" i="1" dirty="0" err="1" smtClean="0">
                <a:solidFill>
                  <a:srgbClr val="0070C0"/>
                </a:solidFill>
              </a:rPr>
              <a:t>к.мед.н</a:t>
            </a:r>
            <a:r>
              <a:rPr lang="ru-RU" sz="2000" b="1" i="1" dirty="0" smtClean="0">
                <a:solidFill>
                  <a:srgbClr val="0070C0"/>
                </a:solidFill>
              </a:rPr>
              <a:t>.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ЦвяшкоТИ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ФГБОУ ВО ДОНГМУ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им.М.Горького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Выявление и диагностика гинекологических заболеваний производится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lvl="0"/>
            <a:r>
              <a:rPr lang="ru-RU" dirty="0" smtClean="0"/>
              <a:t>при </a:t>
            </a:r>
            <a:r>
              <a:rPr lang="ru-RU" dirty="0"/>
              <a:t>обращении женщин к акушеру-гинекологу, </a:t>
            </a:r>
          </a:p>
          <a:p>
            <a:r>
              <a:rPr lang="ru-RU" dirty="0"/>
              <a:t>в ходе индивидуальных и массовых профилактических осмотров женского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41976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 основным задачам первичной медико-санитарной помощи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- профилактика, </a:t>
            </a:r>
          </a:p>
          <a:p>
            <a:r>
              <a:rPr lang="ru-RU" dirty="0"/>
              <a:t>- раннее выявление и лечение наиболее распространенных гинекологических заболеваний, </a:t>
            </a:r>
          </a:p>
          <a:p>
            <a:r>
              <a:rPr lang="ru-RU" dirty="0"/>
              <a:t>- санитарно-гигиеническое образование, направленное на предупреждение абортов, охрану репродуктивного здоровья, формирование стереотипа здорового образа жизни с использованием эффективных информационно-просветительских моделей (школы пациентов, круглые столы с участием пациентов, дни здоровья).</a:t>
            </a:r>
          </a:p>
        </p:txBody>
      </p:sp>
    </p:spTree>
    <p:extLst>
      <p:ext uri="{BB962C8B-B14F-4D97-AF65-F5344CB8AC3E}">
        <p14:creationId xmlns:p14="http://schemas.microsoft.com/office/powerpoint/2010/main" val="15214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Профилактические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медицинские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осмотры женщин направлены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на раннее выявление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гинекологических заболеваний, </a:t>
            </a:r>
          </a:p>
          <a:p>
            <a:r>
              <a:rPr lang="ru-RU" dirty="0"/>
              <a:t>- патологии молочных желез, </a:t>
            </a:r>
          </a:p>
          <a:p>
            <a:r>
              <a:rPr lang="ru-RU" dirty="0"/>
              <a:t>- инфекций, передаваемых половым путем, </a:t>
            </a:r>
          </a:p>
          <a:p>
            <a:r>
              <a:rPr lang="ru-RU" dirty="0"/>
              <a:t>- ВИЧ-инфекции, </a:t>
            </a:r>
          </a:p>
          <a:p>
            <a:r>
              <a:rPr lang="ru-RU" dirty="0"/>
              <a:t>- подбор методов контрацепции, </a:t>
            </a:r>
          </a:p>
          <a:p>
            <a:r>
              <a:rPr lang="ru-RU" dirty="0"/>
              <a:t>- прегравидарная подготовка.</a:t>
            </a:r>
          </a:p>
        </p:txBody>
      </p:sp>
    </p:spTree>
    <p:extLst>
      <p:ext uri="{BB962C8B-B14F-4D97-AF65-F5344CB8AC3E}">
        <p14:creationId xmlns:p14="http://schemas.microsoft.com/office/powerpoint/2010/main" val="346076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 рамках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профосмотра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(или первого этапа диспансеризации) проводится: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скрининг </a:t>
            </a:r>
            <a:r>
              <a:rPr lang="ru-RU" dirty="0"/>
              <a:t>на выявление злокачественных новообразований шейки матки </a:t>
            </a:r>
            <a:r>
              <a:rPr lang="ru-RU" b="1" dirty="0"/>
              <a:t>(анализ на вирус папилломы человека (далее - ВПЧ) и цитологическое исследование мазка </a:t>
            </a:r>
            <a:r>
              <a:rPr lang="ru-RU" dirty="0"/>
              <a:t>(соскоба), в </a:t>
            </a:r>
            <a:r>
              <a:rPr lang="ru-RU" dirty="0" err="1"/>
              <a:t>т.ч</a:t>
            </a:r>
            <a:r>
              <a:rPr lang="ru-RU" dirty="0"/>
              <a:t>. жидкостная цитология, на наличие атипических клеток шейки матки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скрининг </a:t>
            </a:r>
            <a:r>
              <a:rPr lang="ru-RU" dirty="0"/>
              <a:t>на выявление злокачественных новообразований молочных желез (</a:t>
            </a:r>
            <a:r>
              <a:rPr lang="ru-RU" b="1" dirty="0"/>
              <a:t>профилактическая маммография обеих молочных желез в двух проекциях с двойным прочтением рентгенограмм для женщин 40-75 лет один раз в два года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4814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Строение шейки матки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700808"/>
            <a:ext cx="8504237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8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2425"/>
            <a:ext cx="57150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17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Скрининг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Рак молочной железы (РМЖ) на протяжении последних десятилетий устойчиво занимает первое место среди всех злокачественных новообразований у </a:t>
            </a:r>
            <a:r>
              <a:rPr lang="ru-RU" sz="2000" dirty="0" smtClean="0"/>
              <a:t>женщин, </a:t>
            </a:r>
            <a:r>
              <a:rPr lang="ru-RU" sz="2000" dirty="0"/>
              <a:t>и имеет неуклонную тенденцию к росту во всем мире. </a:t>
            </a:r>
            <a:endParaRPr lang="ru-RU" sz="2000" dirty="0" smtClean="0"/>
          </a:p>
          <a:p>
            <a:pPr algn="just"/>
            <a:r>
              <a:rPr lang="ru-RU" sz="2000" dirty="0" smtClean="0"/>
              <a:t>Скрининг эффективен при охвате 80% ЦЕЛЕВОЙ ГРУППЫ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200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Профосмотр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Оптимальным периодом для обследования МЖ и уточняющей диагностики при сохраненном цикле является первая фаза МЦ, после менструации, потому что для предменструального периода характерен отек МЖ, что снижает информативность обследования и возможности интерпретации данных, а также может доставлять дискомфорт пациентке. </a:t>
            </a:r>
            <a:endParaRPr lang="ru-RU" dirty="0" smtClean="0"/>
          </a:p>
          <a:p>
            <a:r>
              <a:rPr lang="ru-RU" dirty="0" smtClean="0"/>
              <a:t>Однако</a:t>
            </a:r>
            <a:r>
              <a:rPr lang="ru-RU" dirty="0"/>
              <a:t>, </a:t>
            </a:r>
            <a:r>
              <a:rPr lang="ru-RU" dirty="0" err="1"/>
              <a:t>профосмотр</a:t>
            </a:r>
            <a:r>
              <a:rPr lang="ru-RU" dirty="0"/>
              <a:t> выполняется тогда, когда женщина на него явилась, независимо от дня цикла, так как при явных опухолевых изменениях эти тонкости не имеют значения.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же сомнительной картины повторное обследование и уточняющая диагностика уже выполняются с учетом фазы МЦ. </a:t>
            </a:r>
            <a:endParaRPr lang="ru-RU" dirty="0" smtClean="0"/>
          </a:p>
          <a:p>
            <a:r>
              <a:rPr lang="ru-RU" dirty="0" smtClean="0"/>
              <a:t>Профилактические </a:t>
            </a:r>
            <a:r>
              <a:rPr lang="ru-RU" dirty="0"/>
              <a:t>осмотры женщин выполняются не реже 1 раза в год, беременным грудь осматривается дважды: при взятии на учет и в 30 недель.</a:t>
            </a:r>
          </a:p>
        </p:txBody>
      </p:sp>
    </p:spTree>
    <p:extLst>
      <p:ext uri="{BB962C8B-B14F-4D97-AF65-F5344CB8AC3E}">
        <p14:creationId xmlns:p14="http://schemas.microsoft.com/office/powerpoint/2010/main" val="348413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smtClean="0">
                <a:solidFill>
                  <a:schemeClr val="accent2"/>
                </a:solidFill>
              </a:rPr>
              <a:t>5 летняя выживаемость больных РМЖ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064500" cy="4114800"/>
          </a:xfrm>
        </p:spPr>
        <p:txBody>
          <a:bodyPr/>
          <a:lstStyle/>
          <a:p>
            <a:r>
              <a:rPr lang="ru-RU" altLang="ru-RU" smtClean="0"/>
              <a:t>При </a:t>
            </a:r>
            <a:r>
              <a:rPr lang="uk-UA" altLang="ru-RU" smtClean="0"/>
              <a:t>І</a:t>
            </a:r>
            <a:r>
              <a:rPr lang="en-US" altLang="ru-RU" smtClean="0"/>
              <a:t>-</a:t>
            </a:r>
            <a:r>
              <a:rPr lang="uk-UA" altLang="ru-RU" smtClean="0"/>
              <a:t>ІІ</a:t>
            </a:r>
            <a:r>
              <a:rPr lang="en-US" altLang="ru-RU" smtClean="0"/>
              <a:t> </a:t>
            </a:r>
            <a:r>
              <a:rPr lang="ru-RU" altLang="ru-RU" smtClean="0"/>
              <a:t>стадии в случае проведенного лечения 80%, без лечения 43%;</a:t>
            </a:r>
          </a:p>
          <a:p>
            <a:r>
              <a:rPr lang="ru-RU" altLang="ru-RU" smtClean="0"/>
              <a:t>При </a:t>
            </a:r>
            <a:r>
              <a:rPr lang="en-US" altLang="ru-RU" smtClean="0"/>
              <a:t>III</a:t>
            </a:r>
            <a:r>
              <a:rPr lang="ru-RU" altLang="ru-RU" smtClean="0"/>
              <a:t> стадии у пролеченных больных -40%, без лечения 15%;</a:t>
            </a:r>
          </a:p>
          <a:p>
            <a:r>
              <a:rPr lang="ru-RU" altLang="ru-RU" smtClean="0"/>
              <a:t>При </a:t>
            </a:r>
            <a:r>
              <a:rPr lang="en-US" altLang="ru-RU" smtClean="0"/>
              <a:t>IV</a:t>
            </a:r>
            <a:r>
              <a:rPr lang="ru-RU" altLang="ru-RU" smtClean="0"/>
              <a:t>стадии у пролеченных 10%, без лечения 3%</a:t>
            </a:r>
          </a:p>
          <a:p>
            <a:r>
              <a:rPr lang="ru-RU" altLang="ru-RU" smtClean="0"/>
              <a:t>В целом 61,7% </a:t>
            </a:r>
            <a:r>
              <a:rPr lang="ru-RU" altLang="ru-RU" sz="2000" i="1" smtClean="0"/>
              <a:t>(данные РОЦ им.проф.Бондаря Г.В.)</a:t>
            </a:r>
          </a:p>
        </p:txBody>
      </p:sp>
    </p:spTree>
    <p:extLst>
      <p:ext uri="{BB962C8B-B14F-4D97-AF65-F5344CB8AC3E}">
        <p14:creationId xmlns:p14="http://schemas.microsoft.com/office/powerpoint/2010/main" val="40684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93688" y="365125"/>
            <a:ext cx="8850312" cy="520700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6600CC"/>
                </a:solidFill>
              </a:rPr>
              <a:t>Распространенность рака молочной железы в различных возрастных категориях</a:t>
            </a:r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155700"/>
          <a:ext cx="7958138" cy="53181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61378">
                  <a:extLst>
                    <a:ext uri="{9D8B030D-6E8A-4147-A177-3AD203B41FA5}"/>
                  </a:extLst>
                </a:gridCol>
                <a:gridCol w="3996760">
                  <a:extLst>
                    <a:ext uri="{9D8B030D-6E8A-4147-A177-3AD203B41FA5}"/>
                  </a:extLst>
                </a:gridCol>
              </a:tblGrid>
              <a:tr h="691291">
                <a:tc>
                  <a:txBody>
                    <a:bodyPr/>
                    <a:lstStyle/>
                    <a:p>
                      <a:r>
                        <a:rPr lang="ru-RU" sz="1800" b="0" dirty="0"/>
                        <a:t>До 20 лет</a:t>
                      </a:r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/>
                        <a:t>1 случай на 1985</a:t>
                      </a:r>
                    </a:p>
                  </a:txBody>
                  <a:tcPr marL="68586" marR="68586" marT="45731" marB="45731"/>
                </a:tc>
                <a:extLst>
                  <a:ext uri="{0D108BD9-81ED-4DB2-BD59-A6C34878D82A}"/>
                </a:extLst>
              </a:tr>
              <a:tr h="592730">
                <a:tc>
                  <a:txBody>
                    <a:bodyPr/>
                    <a:lstStyle/>
                    <a:p>
                      <a:r>
                        <a:rPr lang="ru-RU" sz="1800" dirty="0"/>
                        <a:t>До 30 лет</a:t>
                      </a:r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 случай на 229</a:t>
                      </a:r>
                    </a:p>
                  </a:txBody>
                  <a:tcPr marL="68586" marR="68586" marT="45731" marB="45731"/>
                </a:tc>
                <a:extLst>
                  <a:ext uri="{0D108BD9-81ED-4DB2-BD59-A6C34878D82A}"/>
                </a:extLst>
              </a:tr>
              <a:tr h="650556">
                <a:tc>
                  <a:txBody>
                    <a:bodyPr/>
                    <a:lstStyle/>
                    <a:p>
                      <a:r>
                        <a:rPr lang="ru-RU" sz="2400" dirty="0"/>
                        <a:t>До 40 лет</a:t>
                      </a:r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 случай на 68</a:t>
                      </a:r>
                    </a:p>
                  </a:txBody>
                  <a:tcPr marL="68586" marR="68586" marT="45731" marB="45731"/>
                </a:tc>
                <a:extLst>
                  <a:ext uri="{0D108BD9-81ED-4DB2-BD59-A6C34878D82A}"/>
                </a:extLst>
              </a:tr>
              <a:tr h="731525">
                <a:tc>
                  <a:txBody>
                    <a:bodyPr/>
                    <a:lstStyle/>
                    <a:p>
                      <a:r>
                        <a:rPr lang="ru-RU" sz="2400" dirty="0"/>
                        <a:t>До 50 лет</a:t>
                      </a:r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 случай на 37</a:t>
                      </a:r>
                    </a:p>
                  </a:txBody>
                  <a:tcPr marL="68586" marR="68586" marT="45731" marB="45731"/>
                </a:tc>
                <a:extLst>
                  <a:ext uri="{0D108BD9-81ED-4DB2-BD59-A6C34878D82A}"/>
                </a:extLst>
              </a:tr>
              <a:tr h="650556">
                <a:tc>
                  <a:txBody>
                    <a:bodyPr/>
                    <a:lstStyle/>
                    <a:p>
                      <a:r>
                        <a:rPr lang="ru-RU" sz="2400" dirty="0"/>
                        <a:t>До 60 лет</a:t>
                      </a:r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 случай на 26</a:t>
                      </a:r>
                    </a:p>
                  </a:txBody>
                  <a:tcPr marL="68586" marR="68586" marT="45731" marB="45731"/>
                </a:tc>
                <a:extLst>
                  <a:ext uri="{0D108BD9-81ED-4DB2-BD59-A6C34878D82A}"/>
                </a:extLst>
              </a:tr>
              <a:tr h="922699">
                <a:tc>
                  <a:txBody>
                    <a:bodyPr/>
                    <a:lstStyle/>
                    <a:p>
                      <a:r>
                        <a:rPr lang="ru-RU" sz="2400" dirty="0"/>
                        <a:t>После 60 лет</a:t>
                      </a:r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 случай на 24</a:t>
                      </a:r>
                    </a:p>
                  </a:txBody>
                  <a:tcPr marL="68586" marR="68586" marT="45731" marB="45731"/>
                </a:tc>
                <a:extLst>
                  <a:ext uri="{0D108BD9-81ED-4DB2-BD59-A6C34878D82A}"/>
                </a:extLst>
              </a:tr>
              <a:tr h="1078767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68586" marR="68586" marT="45731" marB="457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21" name="Прямоугольник 2"/>
          <p:cNvSpPr>
            <a:spLocks noChangeArrowheads="1"/>
          </p:cNvSpPr>
          <p:nvPr/>
        </p:nvSpPr>
        <p:spPr bwMode="auto">
          <a:xfrm rot="10800000" flipV="1">
            <a:off x="957263" y="5445125"/>
            <a:ext cx="7558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2000" b="1">
                <a:solidFill>
                  <a:srgbClr val="C00000"/>
                </a:solidFill>
              </a:rPr>
              <a:t>90 % всех случаев рака молочной железы диагностируется у женщин после 40 лет. Максимальная заболеваемость отмечается в возрастном интервале 50-60 лет. </a:t>
            </a:r>
          </a:p>
        </p:txBody>
      </p:sp>
      <p:sp>
        <p:nvSpPr>
          <p:cNvPr id="5" name="Овал 4">
            <a:extLst>
              <a:ext uri="{FF2B5EF4-FFF2-40B4-BE49-F238E27FC236}"/>
            </a:extLst>
          </p:cNvPr>
          <p:cNvSpPr/>
          <p:nvPr/>
        </p:nvSpPr>
        <p:spPr>
          <a:xfrm>
            <a:off x="4286250" y="1643063"/>
            <a:ext cx="2514600" cy="2308225"/>
          </a:xfrm>
          <a:prstGeom prst="ellipse">
            <a:avLst/>
          </a:prstGeom>
          <a:noFill/>
          <a:ln w="63500">
            <a:solidFill>
              <a:srgbClr val="FF0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-Основные принципы оказания акушерско-гинекологической помощи.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-Скрининг и диспансеризация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-Грудное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вскармливание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--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0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971550"/>
            <a:ext cx="72501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ru-RU" altLang="ru-RU" sz="2800" b="1">
                <a:solidFill>
                  <a:schemeClr val="accent2"/>
                </a:solidFill>
              </a:rPr>
              <a:t>Утвержденный протокол обследования МЖ   («тройной тест»)</a:t>
            </a:r>
            <a:r>
              <a:rPr lang="ru-RU" altLang="ru-RU" sz="3200" b="1">
                <a:solidFill>
                  <a:schemeClr val="hlink"/>
                </a:solidFill>
              </a:rPr>
              <a:t> </a:t>
            </a:r>
            <a:r>
              <a:rPr lang="en-US" altLang="ru-RU" sz="3200" b="1"/>
              <a:t> </a:t>
            </a:r>
            <a:endParaRPr lang="ru-RU" altLang="ru-RU" sz="3200" b="1"/>
          </a:p>
          <a:p>
            <a:pPr eaLnBrk="0" hangingPunct="0"/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2439988"/>
            <a:ext cx="7512050" cy="3190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altLang="ru-RU"/>
              <a:t> </a:t>
            </a:r>
            <a:r>
              <a:rPr lang="ru-RU" altLang="ru-RU" sz="2000"/>
              <a:t>Клиническое обследование МЖ (осмотр и пальпация)</a:t>
            </a:r>
            <a:endParaRPr lang="en-US" altLang="ru-RU" sz="2000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altLang="ru-RU" sz="2000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altLang="ru-RU" sz="2000"/>
              <a:t> Маммография или УЗИ (в соответствии с программой скрининга с учетом возраста и ФР)</a:t>
            </a:r>
            <a:endParaRPr lang="en-US" altLang="ru-RU" sz="2000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altLang="ru-RU" sz="2000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altLang="ru-RU" sz="2000"/>
              <a:t> морфологическая верификация (биопсия, выделения из сосков,  цитология, гистология)</a:t>
            </a:r>
          </a:p>
        </p:txBody>
      </p:sp>
      <p:pic>
        <p:nvPicPr>
          <p:cNvPr id="5" name="Picture 4" descr="CLTF000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857750"/>
            <a:ext cx="221138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D:\МАМА\мои фото\Я и УЗИ\Изображение 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789488"/>
            <a:ext cx="19843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2098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6600CC"/>
                </a:solidFill>
              </a:rPr>
              <a:t>Скрининг. Маммография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323850" y="1052513"/>
            <a:ext cx="4167188" cy="4351337"/>
          </a:xfrm>
        </p:spPr>
        <p:txBody>
          <a:bodyPr>
            <a:normAutofit fontScale="92500"/>
          </a:bodyPr>
          <a:lstStyle/>
          <a:p>
            <a:r>
              <a:rPr lang="ru-RU" altLang="ru-RU" sz="2400" smtClean="0"/>
              <a:t>В настоящее время «золотым стандартом» скрининга РМЖ остается – маммография. Метод может обнаруживать опухоли раньше, чем иные диагностические технологии. Маммография позволяет выявлять образования от 5-7 мм в диаметре. Как правило – это начальная стадия заболевания.</a:t>
            </a:r>
          </a:p>
        </p:txBody>
      </p:sp>
      <p:pic>
        <p:nvPicPr>
          <p:cNvPr id="27652" name="Рисунок 4" descr="Изображение выглядит как фотография, объект, темный, часы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690688"/>
            <a:ext cx="459105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06388" y="196850"/>
            <a:ext cx="8208962" cy="1055688"/>
          </a:xfrm>
        </p:spPr>
        <p:txBody>
          <a:bodyPr/>
          <a:lstStyle/>
          <a:p>
            <a:r>
              <a:rPr lang="ru-RU" altLang="ru-RU" b="1" smtClean="0">
                <a:solidFill>
                  <a:srgbClr val="6600CC"/>
                </a:solidFill>
              </a:rPr>
              <a:t>Маммография</a:t>
            </a:r>
          </a:p>
        </p:txBody>
      </p:sp>
      <p:pic>
        <p:nvPicPr>
          <p:cNvPr id="31747" name="Объект 5" descr="Изображение выглядит как сидит, человек&#10;&#10;Описание создано с очень высокой степенью достоверности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8" y="1476375"/>
            <a:ext cx="4511675" cy="4473575"/>
          </a:xfrm>
        </p:spPr>
      </p:pic>
      <p:pic>
        <p:nvPicPr>
          <p:cNvPr id="3174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8850" y="1252538"/>
            <a:ext cx="4119563" cy="4908550"/>
          </a:xfrm>
        </p:spPr>
      </p:pic>
    </p:spTree>
    <p:extLst>
      <p:ext uri="{BB962C8B-B14F-4D97-AF65-F5344CB8AC3E}">
        <p14:creationId xmlns:p14="http://schemas.microsoft.com/office/powerpoint/2010/main" val="16177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Рентгенмаммография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Стандартное </a:t>
            </a:r>
            <a:r>
              <a:rPr lang="ru-RU" dirty="0" err="1"/>
              <a:t>рентгенмаммографическое</a:t>
            </a:r>
            <a:r>
              <a:rPr lang="ru-RU" dirty="0"/>
              <a:t> исследование, как и клинический осмотр, лучше проводить после менструации. Делается минимум 2 снимка для каждой МЖ: в прямой и в косой проекции.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необходимости врачом-рентгенологом могут быть выбраны дополнительные проекции, либо компрессия выбранного участка МЖ. </a:t>
            </a:r>
            <a:endParaRPr lang="ru-RU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отношении диагностики доклинического </a:t>
            </a:r>
            <a:r>
              <a:rPr lang="ru-RU" b="1" dirty="0" err="1"/>
              <a:t>непальпируемого</a:t>
            </a:r>
            <a:r>
              <a:rPr lang="ru-RU" b="1" dirty="0"/>
              <a:t> рака (диаметр опухоли менее 1 см) чувствительность метода составляет 92-98%. </a:t>
            </a:r>
            <a:endParaRPr lang="ru-RU" b="1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морфологической верификации подозрительных на опухоль </a:t>
            </a:r>
            <a:r>
              <a:rPr lang="ru-RU" dirty="0" err="1"/>
              <a:t>маммографических</a:t>
            </a:r>
            <a:r>
              <a:rPr lang="ru-RU" dirty="0"/>
              <a:t> находок пациентка должна быть направлена для выполнения прицельной стереотаксической биопсии под контролем рентгена в учреждение здравоохранения, имеющее необходимое оборудование. </a:t>
            </a:r>
          </a:p>
        </p:txBody>
      </p:sp>
    </p:spTree>
    <p:extLst>
      <p:ext uri="{BB962C8B-B14F-4D97-AF65-F5344CB8AC3E}">
        <p14:creationId xmlns:p14="http://schemas.microsoft.com/office/powerpoint/2010/main" val="346804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42862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Маммография ни в коем случае не отменяет и не заменяет клинического обследования:</a:t>
            </a:r>
          </a:p>
          <a:p>
            <a:pPr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/>
              <a:t>До 7-15% РМЖ являются </a:t>
            </a:r>
            <a:r>
              <a:rPr lang="ru-RU" sz="2400" dirty="0" err="1" smtClean="0"/>
              <a:t>рентгеннегативными</a:t>
            </a:r>
            <a:endParaRPr lang="ru-RU" sz="2400" dirty="0" smtClean="0"/>
          </a:p>
          <a:p>
            <a:pPr marL="0" indent="0">
              <a:buFontTx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/>
              <a:t>Маммографический</a:t>
            </a:r>
            <a:r>
              <a:rPr lang="ru-RU" sz="2400" dirty="0" smtClean="0"/>
              <a:t> скрининг имеет ограничения по возрасту, кратности, не проводится беременным и кормящим</a:t>
            </a:r>
          </a:p>
          <a:p>
            <a:pPr marL="0" indent="0">
              <a:buFontTx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/>
              <a:t>Некоторые формы рака чаще диагностируются клинически (например, рак </a:t>
            </a:r>
            <a:r>
              <a:rPr lang="ru-RU" sz="2400" dirty="0" err="1" smtClean="0"/>
              <a:t>Педжета</a:t>
            </a:r>
            <a:r>
              <a:rPr lang="ru-RU" sz="2400" dirty="0" smtClean="0"/>
              <a:t>)</a:t>
            </a:r>
          </a:p>
          <a:p>
            <a:pPr>
              <a:buFontTx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/>
              <a:t>При выполнении маммографии также возможны ошибки (человеческий фактор). Особенности маммографии у пациенток с </a:t>
            </a:r>
            <a:r>
              <a:rPr lang="ru-RU" sz="2400" dirty="0" err="1" smtClean="0"/>
              <a:t>имплантами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33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smtClean="0">
                <a:solidFill>
                  <a:srgbClr val="6600CC"/>
                </a:solidFill>
              </a:rPr>
              <a:t>Категории МЖ по рентгенологической плотности</a:t>
            </a:r>
            <a:br>
              <a:rPr lang="ru-RU" altLang="ru-RU" sz="3200" b="1" smtClean="0">
                <a:solidFill>
                  <a:srgbClr val="6600CC"/>
                </a:solidFill>
              </a:rPr>
            </a:br>
            <a:r>
              <a:rPr lang="ru-RU" altLang="ru-RU" sz="1800" smtClean="0">
                <a:solidFill>
                  <a:srgbClr val="6600CC"/>
                </a:solidFill>
              </a:rPr>
              <a:t>(Американская коллегия радиологии 2013)</a:t>
            </a:r>
            <a:r>
              <a:rPr lang="ru-RU" altLang="ru-RU" sz="3200" smtClean="0">
                <a:solidFill>
                  <a:srgbClr val="6600CC"/>
                </a:solidFill>
              </a:rPr>
              <a:t/>
            </a:r>
            <a:br>
              <a:rPr lang="ru-RU" altLang="ru-RU" sz="3200" smtClean="0">
                <a:solidFill>
                  <a:srgbClr val="6600CC"/>
                </a:solidFill>
              </a:rPr>
            </a:br>
            <a:endParaRPr lang="ru-RU" altLang="ru-RU" sz="3200" smtClean="0">
              <a:solidFill>
                <a:srgbClr val="6600CC"/>
              </a:solidFill>
            </a:endParaRPr>
          </a:p>
        </p:txBody>
      </p:sp>
      <p:sp>
        <p:nvSpPr>
          <p:cNvPr id="33795" name="Содержимое 6"/>
          <p:cNvSpPr>
            <a:spLocks noGrp="1"/>
          </p:cNvSpPr>
          <p:nvPr>
            <p:ph idx="1"/>
          </p:nvPr>
        </p:nvSpPr>
        <p:spPr>
          <a:xfrm>
            <a:off x="214313" y="1785938"/>
            <a:ext cx="8715375" cy="4448175"/>
          </a:xfrm>
        </p:spPr>
        <p:txBody>
          <a:bodyPr>
            <a:normAutofit lnSpcReduction="10000"/>
          </a:bodyPr>
          <a:lstStyle/>
          <a:p>
            <a:r>
              <a:rPr lang="ru-RU" altLang="ru-RU" sz="2800" smtClean="0"/>
              <a:t>А – жировой тип строения (10%)</a:t>
            </a:r>
          </a:p>
          <a:p>
            <a:r>
              <a:rPr lang="ru-RU" altLang="ru-RU" sz="2800" smtClean="0"/>
              <a:t>В – рассеянные участки фиброгландулярной ткани (40%)</a:t>
            </a:r>
          </a:p>
          <a:p>
            <a:r>
              <a:rPr lang="ru-RU" altLang="ru-RU" sz="2800" smtClean="0"/>
              <a:t>С  -  гетерогенно плотная молочная железа (40%)</a:t>
            </a:r>
          </a:p>
          <a:p>
            <a:r>
              <a:rPr lang="en-US" altLang="ru-RU" sz="2800" smtClean="0"/>
              <a:t>D</a:t>
            </a:r>
            <a:r>
              <a:rPr lang="ru-RU" altLang="ru-RU" sz="2800" smtClean="0"/>
              <a:t>  -  очень плотная молочная железа (10%)</a:t>
            </a:r>
          </a:p>
          <a:p>
            <a:endParaRPr lang="ru-RU" altLang="ru-RU" smtClean="0"/>
          </a:p>
          <a:p>
            <a:pPr>
              <a:buFontTx/>
              <a:buNone/>
            </a:pPr>
            <a:r>
              <a:rPr lang="ru-RU" altLang="ru-RU" sz="2400" i="1" smtClean="0"/>
              <a:t>При плотных МЖ (светлые на маммограмме)  выше риск РМЖ и ниже чувствительность маммографии по его выявлению. НО: маммографию делать нужно. Единственный метод, который достоверно снижает смертность от РМЖ</a:t>
            </a:r>
          </a:p>
        </p:txBody>
      </p:sp>
    </p:spTree>
    <p:extLst>
      <p:ext uri="{BB962C8B-B14F-4D97-AF65-F5344CB8AC3E}">
        <p14:creationId xmlns:p14="http://schemas.microsoft.com/office/powerpoint/2010/main" val="2962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Классификация </a:t>
            </a:r>
            <a:r>
              <a:rPr lang="ru-RU" sz="3200" b="1" dirty="0" err="1" smtClean="0">
                <a:solidFill>
                  <a:schemeClr val="tx2"/>
                </a:solidFill>
              </a:rPr>
              <a:t>маммографического</a:t>
            </a:r>
            <a:r>
              <a:rPr lang="ru-RU" sz="3200" b="1" dirty="0" smtClean="0">
                <a:solidFill>
                  <a:schemeClr val="tx2"/>
                </a:solidFill>
              </a:rPr>
              <a:t> заключения по системе </a:t>
            </a:r>
            <a:r>
              <a:rPr lang="en-US" sz="3200" b="1" dirty="0" smtClean="0">
                <a:solidFill>
                  <a:schemeClr val="tx2"/>
                </a:solidFill>
              </a:rPr>
              <a:t>BIRADS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688632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/>
              <a:t>0</a:t>
            </a:r>
            <a:r>
              <a:rPr lang="ru-RU" sz="4000" dirty="0"/>
              <a:t> – Невозможно прийти к однозначному выводу по результатам визуализации (исследование плохого качества, неправильная укладка, недостаточно проекций). Необходимы дополнительные изображения или данные предыдущего обследования. </a:t>
            </a:r>
            <a:endParaRPr lang="en-US" sz="4000" dirty="0" smtClean="0"/>
          </a:p>
          <a:p>
            <a:endParaRPr lang="ru-RU" sz="4000" dirty="0"/>
          </a:p>
          <a:p>
            <a:r>
              <a:rPr lang="ru-RU" sz="4000" b="1" dirty="0"/>
              <a:t>1</a:t>
            </a:r>
            <a:r>
              <a:rPr lang="ru-RU" sz="4000" dirty="0"/>
              <a:t> – Без патологических изменений. Вероятность злокачественности – 0% </a:t>
            </a:r>
          </a:p>
          <a:p>
            <a:r>
              <a:rPr lang="ru-RU" sz="4000" b="1" dirty="0"/>
              <a:t>2</a:t>
            </a:r>
            <a:r>
              <a:rPr lang="ru-RU" sz="4000" dirty="0"/>
              <a:t> – Доброкачественные изменения. Вероятность злокачественности – 0% </a:t>
            </a:r>
          </a:p>
          <a:p>
            <a:r>
              <a:rPr lang="ru-RU" sz="4000" b="1" dirty="0"/>
              <a:t>3</a:t>
            </a:r>
            <a:r>
              <a:rPr lang="ru-RU" sz="4000" dirty="0"/>
              <a:t> – Вероятно, доброкачественные изменения. Показано дополнительное исследование (прицельная ММГ, </a:t>
            </a:r>
            <a:r>
              <a:rPr lang="ru-RU" sz="4000" dirty="0" err="1"/>
              <a:t>томосинтез</a:t>
            </a:r>
            <a:r>
              <a:rPr lang="ru-RU" sz="4000" dirty="0"/>
              <a:t>, УЗИ молочных желез). Динамический контроль через 6 месяцев. Вероятность злокачественности 0-2%. </a:t>
            </a:r>
          </a:p>
          <a:p>
            <a:r>
              <a:rPr lang="ru-RU" sz="4000" b="1" dirty="0"/>
              <a:t>4</a:t>
            </a:r>
            <a:r>
              <a:rPr lang="ru-RU" sz="4000" dirty="0"/>
              <a:t> – Изменения, требующие морфологической верификации (ПТАБ для жидкостных и трепан-биопсия для солидных образований) </a:t>
            </a:r>
          </a:p>
          <a:p>
            <a:r>
              <a:rPr lang="en-US" sz="4000" dirty="0"/>
              <a:t>4A – </a:t>
            </a:r>
            <a:r>
              <a:rPr lang="ru-RU" sz="4000" dirty="0"/>
              <a:t>Вероятность злокачественности – 2-10%, </a:t>
            </a:r>
          </a:p>
          <a:p>
            <a:r>
              <a:rPr lang="en-US" sz="4000" dirty="0"/>
              <a:t>4B – </a:t>
            </a:r>
            <a:r>
              <a:rPr lang="ru-RU" sz="4000" dirty="0"/>
              <a:t>Вероятность злокачественности – 10-50%, </a:t>
            </a:r>
          </a:p>
          <a:p>
            <a:r>
              <a:rPr lang="ru-RU" sz="4000" dirty="0"/>
              <a:t>4C – Крайне подозрительные изменения, вероятность злокачественности – 50-95%. </a:t>
            </a:r>
            <a:endParaRPr lang="en-US" sz="4000" dirty="0" smtClean="0"/>
          </a:p>
          <a:p>
            <a:endParaRPr lang="ru-RU" sz="4000" dirty="0"/>
          </a:p>
          <a:p>
            <a:r>
              <a:rPr lang="ru-RU" sz="4000" b="1" dirty="0"/>
              <a:t>5</a:t>
            </a:r>
            <a:r>
              <a:rPr lang="ru-RU" sz="4000" dirty="0"/>
              <a:t> – Выставляется в случае обнаружения изменений, имеющих все признаки злокачественности. Вероятность злокачественности более 95%. </a:t>
            </a:r>
            <a:endParaRPr lang="en-US" sz="4000" dirty="0" smtClean="0"/>
          </a:p>
          <a:p>
            <a:endParaRPr lang="ru-RU" sz="4000" dirty="0"/>
          </a:p>
          <a:p>
            <a:r>
              <a:rPr lang="ru-RU" sz="4000" b="1" dirty="0"/>
              <a:t>6</a:t>
            </a:r>
            <a:r>
              <a:rPr lang="ru-RU" sz="4000" dirty="0"/>
              <a:t> – Морфологически верифицированный РМЖ</a:t>
            </a:r>
            <a:r>
              <a:rPr lang="ru-RU" sz="4000" dirty="0" smtClean="0"/>
              <a:t>.</a:t>
            </a:r>
            <a:endParaRPr lang="en-US" sz="4000" dirty="0" smtClean="0"/>
          </a:p>
          <a:p>
            <a:r>
              <a:rPr lang="ru-RU" sz="4000" dirty="0" smtClean="0"/>
              <a:t> </a:t>
            </a:r>
            <a:endParaRPr lang="ru-RU" sz="4000" dirty="0"/>
          </a:p>
          <a:p>
            <a:r>
              <a:rPr lang="ru-RU" sz="4000" dirty="0"/>
              <a:t>При результатах BI-RADS 1, 2 пациентка находится под наблюдением врача-акушера-гинеколога, при остальных категориях BI-RADS (0, 3, 4 и 5) – необходим прием (осмотр, консультация) врача-онколога первичный для исключения или верификации диагноза, определения дальнейшей тактики ведения пациентки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3559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715375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6600CC"/>
                </a:solidFill>
              </a:rPr>
              <a:t>Наиболее частые ошибки при выполнении и интерпретации маммографии</a:t>
            </a:r>
            <a:r>
              <a:rPr lang="ru-RU" sz="3600" b="1" dirty="0" smtClean="0">
                <a:solidFill>
                  <a:srgbClr val="6600CC"/>
                </a:solidFill>
              </a:rPr>
              <a:t/>
            </a:r>
            <a:br>
              <a:rPr lang="ru-RU" sz="3600" b="1" dirty="0" smtClean="0">
                <a:solidFill>
                  <a:srgbClr val="6600CC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Недостаточное количество стандартных проекций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819" name="Picture 2" descr="F:\Сиськи и др 2019\IMG_20191024_1023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571625"/>
            <a:ext cx="4603750" cy="5089525"/>
          </a:xfrm>
        </p:spPr>
      </p:pic>
    </p:spTree>
    <p:extLst>
      <p:ext uri="{BB962C8B-B14F-4D97-AF65-F5344CB8AC3E}">
        <p14:creationId xmlns:p14="http://schemas.microsoft.com/office/powerpoint/2010/main" val="22967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Клинические признаки РМЖ</a:t>
            </a:r>
            <a:endParaRPr lang="ru-RU" sz="3200" b="1" dirty="0"/>
          </a:p>
        </p:txBody>
      </p:sp>
      <p:pic>
        <p:nvPicPr>
          <p:cNvPr id="4" name="Объект 3" descr="2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84784"/>
            <a:ext cx="3875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4008" y="1844824"/>
            <a:ext cx="4067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Деформация, выпячивание, втяжение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Изменения размера, контура МЖ, соска, ареолы, </a:t>
            </a:r>
            <a:r>
              <a:rPr lang="ru-RU" dirty="0" err="1" smtClean="0"/>
              <a:t>извъязвления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Изменения цвета,  структуры кожи, сосудистого рисунка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Уплотнение в МЖ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Геморрагического характера выделения из соска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Увеличение лимфоузлов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547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Клинические признаки РМЖ</a:t>
            </a:r>
            <a:endParaRPr lang="ru-RU" sz="3200" dirty="0"/>
          </a:p>
        </p:txBody>
      </p:sp>
      <p:pic>
        <p:nvPicPr>
          <p:cNvPr id="4" name="Объект 3" descr="D:\МАМА\фото МЖ\Новые фото 2009\Photo-01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1764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24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Нормативные документы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Приказ МЗ РФ 1130н от 20.10.2020 «Об утверждении порядка оказания медицинской </a:t>
            </a:r>
            <a:r>
              <a:rPr lang="ru-RU" dirty="0"/>
              <a:t>помощи по профилю "акушерство и гинекология" </a:t>
            </a:r>
            <a:endParaRPr lang="ru-RU" dirty="0" smtClean="0"/>
          </a:p>
          <a:p>
            <a:r>
              <a:rPr lang="ru-RU" dirty="0"/>
              <a:t>. Диспансеризация мужчин и женщин репродуктивного возраста с целью оценки репродуктивного здоровья : метод. рекомендации / О. И. </a:t>
            </a:r>
            <a:r>
              <a:rPr lang="ru-RU" dirty="0" err="1"/>
              <a:t>Аполихин</a:t>
            </a:r>
            <a:r>
              <a:rPr lang="ru-RU" dirty="0"/>
              <a:t> [и др.]. – Москва, 2024. – [Режим доступа] : </a:t>
            </a:r>
            <a:r>
              <a:rPr lang="ru-RU" u="sng" dirty="0">
                <a:hlinkClick r:id="rId2"/>
              </a:rPr>
              <a:t>https://www.garant.ru/products/ipo/prime/doc/408788357/?ysclid=m480mvuuj835870079</a:t>
            </a:r>
            <a:r>
              <a:rPr lang="ru-RU" dirty="0"/>
              <a:t>.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400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Лимфатическая система молочных желез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4464050" cy="3887788"/>
          </a:xfrm>
        </p:spPr>
        <p:txBody>
          <a:bodyPr/>
          <a:lstStyle/>
          <a:p>
            <a:pPr marL="0" indent="0" defTabSz="269875" eaLnBrk="1" hangingPunct="1">
              <a:buFont typeface="Wingdings" pitchFamily="2" charset="2"/>
              <a:buChar char="ü"/>
            </a:pPr>
            <a:r>
              <a:rPr lang="ru-RU" altLang="ru-RU" sz="2400" b="1" smtClean="0"/>
              <a:t> внутриорганные 	лимфатические 	капилляры</a:t>
            </a:r>
          </a:p>
          <a:p>
            <a:pPr marL="0" indent="0" defTabSz="269875" eaLnBrk="1" hangingPunct="1">
              <a:buFont typeface="Wingdings" pitchFamily="2" charset="2"/>
              <a:buChar char="ü"/>
            </a:pPr>
            <a:endParaRPr lang="ru-RU" altLang="ru-RU" sz="1000" b="1" smtClean="0"/>
          </a:p>
          <a:p>
            <a:pPr marL="0" indent="0" defTabSz="269875" eaLnBrk="1" hangingPunct="1">
              <a:buFont typeface="Wingdings" pitchFamily="2" charset="2"/>
              <a:buChar char="ü"/>
            </a:pPr>
            <a:r>
              <a:rPr lang="ru-RU" altLang="ru-RU" sz="2400" b="1" smtClean="0"/>
              <a:t> внеорганные отводящие 	сосуды</a:t>
            </a:r>
          </a:p>
          <a:p>
            <a:pPr marL="0" indent="0" defTabSz="269875" eaLnBrk="1" hangingPunct="1">
              <a:buFont typeface="Wingdings" pitchFamily="2" charset="2"/>
              <a:buChar char="ü"/>
            </a:pPr>
            <a:endParaRPr lang="ru-RU" altLang="ru-RU" sz="1000" b="1" smtClean="0"/>
          </a:p>
          <a:p>
            <a:pPr marL="0" indent="0" defTabSz="269875" eaLnBrk="1" hangingPunct="1">
              <a:buFont typeface="Wingdings" pitchFamily="2" charset="2"/>
              <a:buChar char="ü"/>
            </a:pPr>
            <a:r>
              <a:rPr lang="ru-RU" altLang="ru-RU" sz="2400" b="1" smtClean="0"/>
              <a:t> регионарные 	лимфатические узлы</a:t>
            </a:r>
          </a:p>
        </p:txBody>
      </p:sp>
      <p:pic>
        <p:nvPicPr>
          <p:cNvPr id="36868" name="Picture 5" descr="breast-lymph-241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414712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chemeClr val="accent2"/>
                </a:solidFill>
              </a:rPr>
              <a:t>Роды, лактация и здоровье молочных желез</a:t>
            </a:r>
            <a:r>
              <a:rPr lang="ru-RU" altLang="ru-RU" sz="400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/>
              <a:t>К факторам, оказывающим защитный эффект, относятся роды в возрасте 20-25 лет, кормление грудью, количество родов (более двух) с полноценной лактацией. Если первые роды состоялись в возрасте </a:t>
            </a:r>
            <a:r>
              <a:rPr lang="ru-RU" altLang="ru-RU" sz="2000" b="1" smtClean="0"/>
              <a:t>до 20 лет</a:t>
            </a:r>
            <a:r>
              <a:rPr lang="ru-RU" altLang="ru-RU" sz="2000" smtClean="0"/>
              <a:t>, риск РМЖ снижается на </a:t>
            </a:r>
            <a:r>
              <a:rPr lang="ru-RU" altLang="ru-RU" sz="2000" b="1" smtClean="0"/>
              <a:t>50%</a:t>
            </a:r>
            <a:r>
              <a:rPr lang="ru-RU" altLang="ru-RU" sz="2000" smtClean="0"/>
              <a:t> по сравнению с никогда не рожавшими женщинами. Каждый последующий год отсрочки наступления первых родов </a:t>
            </a:r>
            <a:r>
              <a:rPr lang="ru-RU" altLang="ru-RU" sz="2000" b="1" smtClean="0"/>
              <a:t>после 24 лет </a:t>
            </a:r>
            <a:r>
              <a:rPr lang="ru-RU" altLang="ru-RU" sz="2000" smtClean="0"/>
              <a:t>повышал риск РМЖ на </a:t>
            </a:r>
            <a:r>
              <a:rPr lang="ru-RU" altLang="ru-RU" sz="2000" b="1" smtClean="0"/>
              <a:t>3%</a:t>
            </a:r>
            <a:r>
              <a:rPr lang="ru-RU" altLang="ru-RU" sz="2000" smtClean="0"/>
              <a:t> </a:t>
            </a:r>
            <a:r>
              <a:rPr lang="ru-RU" altLang="ru-RU" sz="2000" i="1" smtClean="0"/>
              <a:t>(Lord et al., 2008).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i="1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снижение риска РМЖ составляет </a:t>
            </a:r>
            <a:r>
              <a:rPr lang="ru-RU" altLang="ru-RU" sz="2000" b="1" smtClean="0"/>
              <a:t>7% на  каждые роды </a:t>
            </a:r>
            <a:r>
              <a:rPr lang="ru-RU" altLang="ru-RU" sz="2000" smtClean="0"/>
              <a:t>(без учета эффекта лактации) </a:t>
            </a:r>
            <a:r>
              <a:rPr lang="en-US" altLang="ru-RU" sz="2000" i="1" smtClean="0"/>
              <a:t>McPherson K</a:t>
            </a:r>
            <a:r>
              <a:rPr lang="ru-RU" altLang="ru-RU" sz="2000" i="1" smtClean="0"/>
              <a:t>, </a:t>
            </a:r>
            <a:r>
              <a:rPr lang="en-US" altLang="ru-RU" sz="2000" i="1" smtClean="0"/>
              <a:t>Steel CM</a:t>
            </a:r>
            <a:r>
              <a:rPr lang="ru-RU" altLang="ru-RU" sz="2000" i="1" smtClean="0"/>
              <a:t>, </a:t>
            </a:r>
            <a:r>
              <a:rPr lang="en-US" altLang="ru-RU" sz="2000" i="1" smtClean="0"/>
              <a:t>Dixon JM </a:t>
            </a:r>
            <a:r>
              <a:rPr lang="uk-UA" altLang="ru-RU" sz="2000" i="1" smtClean="0"/>
              <a:t>(</a:t>
            </a:r>
            <a:r>
              <a:rPr lang="ru-RU" altLang="ru-RU" sz="2000" i="1" smtClean="0"/>
              <a:t>2000</a:t>
            </a:r>
            <a:r>
              <a:rPr lang="uk-UA" altLang="ru-RU" sz="2000" i="1" smtClean="0"/>
              <a:t>)</a:t>
            </a:r>
            <a:r>
              <a:rPr lang="uk-UA" altLang="ru-RU" sz="2000" smtClean="0"/>
              <a:t> </a:t>
            </a:r>
            <a:r>
              <a:rPr lang="ru-RU" altLang="ru-RU" sz="200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Риск РМЖ снижается </a:t>
            </a:r>
            <a:r>
              <a:rPr lang="ru-RU" altLang="ru-RU" sz="2000" b="1" smtClean="0"/>
              <a:t>на 5% на каждый дополнительный месяц лактации</a:t>
            </a:r>
            <a:r>
              <a:rPr lang="ru-RU" altLang="ru-RU" sz="2000" smtClean="0"/>
              <a:t> </a:t>
            </a:r>
            <a:r>
              <a:rPr lang="ru-RU" altLang="ru-RU" sz="2000" i="1" smtClean="0"/>
              <a:t>(Tryggvadottir et al., 2001).</a:t>
            </a:r>
            <a:r>
              <a:rPr lang="ru-RU" alt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При суммарной длительности лактации 24 месяца и дольше защитный эффект наблюдался даже через 50 лет после последней лактации </a:t>
            </a:r>
            <a:r>
              <a:rPr lang="ru-RU" altLang="ru-RU" sz="2000" i="1" smtClean="0"/>
              <a:t>(Newcomb et al., 1999)</a:t>
            </a:r>
            <a:r>
              <a:rPr lang="ru-RU" altLang="ru-RU" sz="2000" smtClean="0"/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6413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143000" y="1857375"/>
            <a:ext cx="6572250" cy="4071938"/>
            <a:chOff x="-159" y="-78"/>
            <a:chExt cx="6848" cy="4406"/>
          </a:xfrm>
        </p:grpSpPr>
        <p:sp>
          <p:nvSpPr>
            <p:cNvPr id="14340" name="Text Box 3"/>
            <p:cNvSpPr txBox="1">
              <a:spLocks noChangeArrowheads="1"/>
            </p:cNvSpPr>
            <p:nvPr/>
          </p:nvSpPr>
          <p:spPr bwMode="auto">
            <a:xfrm>
              <a:off x="1066" y="799"/>
              <a:ext cx="4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ru-RU" altLang="ru-RU" sz="2400" b="1"/>
            </a:p>
          </p:txBody>
        </p:sp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>
              <a:off x="3191" y="-78"/>
              <a:ext cx="3498" cy="4176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tabLst>
                  <a:tab pos="266700" algn="l"/>
                </a:tabLst>
                <a:defRPr/>
              </a:pPr>
              <a:r>
                <a:rPr lang="ru-RU" altLang="ru-RU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МЛА</a:t>
              </a:r>
            </a:p>
            <a:p>
              <a:pPr>
                <a:lnSpc>
                  <a:spcPct val="120000"/>
                </a:lnSpc>
                <a:tabLst>
                  <a:tab pos="266700" algn="l"/>
                </a:tabLst>
                <a:defRPr/>
              </a:pPr>
              <a:r>
                <a:rPr lang="ru-RU" altLang="ru-RU" sz="1800" b="1" dirty="0">
                  <a:solidFill>
                    <a:srgbClr val="CC3300"/>
                  </a:solidFill>
                  <a:latin typeface="Arial" charset="0"/>
                </a:rPr>
                <a:t>1)ИСКЛЮЧИТЕЛЬНО ГРУДНОЕ ВСКАРМЛИВАНИЕ</a:t>
              </a:r>
              <a:endParaRPr lang="ru-RU" altLang="ru-RU" sz="18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ct val="120000"/>
                </a:lnSpc>
                <a:tabLst>
                  <a:tab pos="266700" algn="l"/>
                </a:tabLst>
                <a:defRPr/>
              </a:pPr>
              <a:r>
                <a:rPr lang="ru-RU" altLang="ru-RU" sz="1800" b="1" dirty="0">
                  <a:solidFill>
                    <a:srgbClr val="000000"/>
                  </a:solidFill>
                  <a:latin typeface="Arial" charset="0"/>
                </a:rPr>
                <a:t>2) </a:t>
              </a:r>
              <a:r>
                <a:rPr lang="ru-RU" altLang="ru-RU" sz="1800" b="1" dirty="0">
                  <a:solidFill>
                    <a:srgbClr val="CC0099"/>
                  </a:solidFill>
                  <a:latin typeface="Arial" charset="0"/>
                </a:rPr>
                <a:t>ДО 6 МЕСЯЦЕВ</a:t>
              </a:r>
              <a:endParaRPr lang="ru-RU" altLang="ru-RU" sz="18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lnSpc>
                  <a:spcPct val="120000"/>
                </a:lnSpc>
                <a:tabLst>
                  <a:tab pos="266700" algn="l"/>
                </a:tabLst>
                <a:defRPr/>
              </a:pPr>
              <a:r>
                <a:rPr lang="ru-RU" altLang="ru-RU" sz="1800" b="1" dirty="0">
                  <a:solidFill>
                    <a:srgbClr val="FF3300"/>
                  </a:solidFill>
                  <a:latin typeface="Arial" charset="0"/>
                  <a:sym typeface="Wingdings" pitchFamily="2" charset="2"/>
                </a:rPr>
                <a:t>3) </a:t>
              </a:r>
              <a:r>
                <a:rPr lang="ru-RU" altLang="ru-RU" sz="1800" b="1" dirty="0">
                  <a:solidFill>
                    <a:srgbClr val="FF3300"/>
                  </a:solidFill>
                  <a:latin typeface="Arial" charset="0"/>
                </a:rPr>
                <a:t>ОТСУТСТВИЕ МЕСЯЧНЫХ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None/>
                <a:tabLst>
                  <a:tab pos="266700" algn="l"/>
                </a:tabLst>
                <a:defRPr/>
              </a:pPr>
              <a:r>
                <a:rPr lang="ru-RU" altLang="ru-RU" sz="1800" b="1" dirty="0">
                  <a:solidFill>
                    <a:srgbClr val="CC00CC"/>
                  </a:solidFill>
                  <a:latin typeface="Arial" charset="0"/>
                </a:rPr>
                <a:t>4) ДЛИТ-СТЬ  ПЕРЕРЫВОВ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None/>
                <a:tabLst>
                  <a:tab pos="266700" algn="l"/>
                </a:tabLst>
                <a:defRPr/>
              </a:pPr>
              <a:r>
                <a:rPr lang="ru-RU" altLang="ru-RU" sz="1800" b="1" dirty="0">
                  <a:solidFill>
                    <a:srgbClr val="CC00CC"/>
                  </a:solidFill>
                  <a:latin typeface="Arial" charset="0"/>
                </a:rPr>
                <a:t>   МЕЖДУ КОРМЛЕНИЯ 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None/>
                <a:tabLst>
                  <a:tab pos="266700" algn="l"/>
                </a:tabLst>
                <a:defRPr/>
              </a:pPr>
              <a:r>
                <a:rPr lang="ru-RU" altLang="ru-RU" sz="1800" b="1" dirty="0">
                  <a:solidFill>
                    <a:srgbClr val="CC00CC"/>
                  </a:solidFill>
                  <a:latin typeface="Arial" charset="0"/>
                </a:rPr>
                <a:t>   ДО 4-Х ЧАСОВ, 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None/>
                <a:tabLst>
                  <a:tab pos="266700" algn="l"/>
                </a:tabLst>
                <a:defRPr/>
              </a:pPr>
              <a:r>
                <a:rPr lang="ru-RU" altLang="ru-RU" sz="1800" b="1" dirty="0">
                  <a:solidFill>
                    <a:srgbClr val="CC00CC"/>
                  </a:solidFill>
                  <a:latin typeface="Arial" charset="0"/>
                </a:rPr>
                <a:t>   ночью не более 6-ти ч</a:t>
              </a:r>
            </a:p>
          </p:txBody>
        </p:sp>
        <p:pic>
          <p:nvPicPr>
            <p:cNvPr id="14342" name="Picture 5" descr="DSC007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" y="-1"/>
              <a:ext cx="3246" cy="4329"/>
            </a:xfrm>
            <a:prstGeom prst="rect">
              <a:avLst/>
            </a:prstGeom>
            <a:noFill/>
            <a:ln w="19050">
              <a:solidFill>
                <a:srgbClr val="0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Также к методам первичной профилактики ЗМЖ относят профилактику нежелательной беременности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>
                <a:solidFill>
                  <a:srgbClr val="002060"/>
                </a:solidFill>
              </a:rPr>
              <a:t>Скрининг при профилактических осмотрах здоровых женщин считается выполненным при охвате 80% и более женского населения.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результатам профилактических осмотров женщин формируются группы здоровья: </a:t>
            </a:r>
          </a:p>
          <a:p>
            <a:r>
              <a:rPr lang="ru-RU" b="1" dirty="0"/>
              <a:t>I группа </a:t>
            </a:r>
            <a:r>
              <a:rPr lang="ru-RU" dirty="0"/>
              <a:t>здоровья - женщины, у которых не установлены хронические гинекологические заболевания, отсутствуют факторы риска их развития; </a:t>
            </a:r>
          </a:p>
          <a:p>
            <a:r>
              <a:rPr lang="ru-RU" b="1" dirty="0"/>
              <a:t>II группа </a:t>
            </a:r>
            <a:r>
              <a:rPr lang="ru-RU" dirty="0"/>
              <a:t>здоровья - женщины, у которых не установлены гинекологические заболевания, но при этом имеются факторы риска их развития. </a:t>
            </a:r>
          </a:p>
          <a:p>
            <a:r>
              <a:rPr lang="ru-RU" b="1" dirty="0"/>
              <a:t>III группа </a:t>
            </a:r>
            <a:r>
              <a:rPr lang="ru-RU" dirty="0"/>
              <a:t>здоровья - женщины, имеющие гинекологические заболевания или риск их развития, требующие диспансерного наблюдения (или специализированной, в том числе высокотехнологичной, медицинской помощи).</a:t>
            </a:r>
          </a:p>
        </p:txBody>
      </p:sp>
    </p:spTree>
    <p:extLst>
      <p:ext uri="{BB962C8B-B14F-4D97-AF65-F5344CB8AC3E}">
        <p14:creationId xmlns:p14="http://schemas.microsoft.com/office/powerpoint/2010/main" val="3739274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Диспансеризация</a:t>
            </a:r>
            <a:r>
              <a:rPr lang="ru-RU" dirty="0"/>
              <a:t> представляет собой комплекс мероприятий, включающий в себя профилактический медицинский осмотр и дополнительные методы обследований, которые проводятся с целью оценки состояния здоровья (определение группы здоровья и группы диспансерного наблюдения). Диспансеризация проводится в отношении определенных групп населения в соответствии с законодательством Российской Федерации. </a:t>
            </a:r>
          </a:p>
          <a:p>
            <a:r>
              <a:rPr lang="ru-RU" dirty="0"/>
              <a:t>Выделяют следующие группы диспансерного наблюдения женщин с гинекологическими заболеваниями: </a:t>
            </a:r>
          </a:p>
          <a:p>
            <a:r>
              <a:rPr lang="ru-RU" dirty="0"/>
              <a:t>1 диспансерная группа - женщины с хроническими заболеваниями, доброкачественными опухолями и гиперпластическими процессами репродуктивной системы и молочной железы, доброкачественными заболеваниями шейки матки; </a:t>
            </a:r>
          </a:p>
          <a:p>
            <a:r>
              <a:rPr lang="ru-RU" dirty="0"/>
              <a:t>2 диспансерная группа - женщины с врожденными аномалиями развития и положения гениталий; </a:t>
            </a:r>
          </a:p>
          <a:p>
            <a:r>
              <a:rPr lang="ru-RU" dirty="0"/>
              <a:t>3 диспансерная группа - женщины с нарушениями функции репродуктивной системы (невынашивание, бесплодие, синдром поликистозных яичников, олиго/аменорея). </a:t>
            </a:r>
          </a:p>
        </p:txBody>
      </p:sp>
    </p:spTree>
    <p:extLst>
      <p:ext uri="{BB962C8B-B14F-4D97-AF65-F5344CB8AC3E}">
        <p14:creationId xmlns:p14="http://schemas.microsoft.com/office/powerpoint/2010/main" val="392448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Принципы (особенности) организации оказания медицинской помощи несовершеннолетним с гинекологическими заболеваниями.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этапах </a:t>
            </a:r>
            <a:r>
              <a:rPr lang="ru-RU" b="1" dirty="0"/>
              <a:t>доврачебной и первичной врачебной </a:t>
            </a:r>
            <a:r>
              <a:rPr lang="ru-RU" dirty="0"/>
              <a:t>помощи принципы те же, что и при оказании помощи совершеннолетним женщинам.</a:t>
            </a:r>
          </a:p>
          <a:p>
            <a:r>
              <a:rPr lang="ru-RU" b="1" dirty="0"/>
              <a:t>Первичная специализированная </a:t>
            </a:r>
            <a:r>
              <a:rPr lang="ru-RU" dirty="0"/>
              <a:t>медико-санитарная помощь несовершеннолетним с целью профилактики, диагностики и лечения гинекологических заболеваний оказывается в следующих медицинских организациях: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детской </a:t>
            </a:r>
            <a:r>
              <a:rPr lang="ru-RU" dirty="0"/>
              <a:t>поликлинике (до четырнадцати лет включительно),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женской </a:t>
            </a:r>
            <a:r>
              <a:rPr lang="ru-RU" dirty="0"/>
              <a:t>консультации (от 15 лет до 17 лет включительно),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Центре </a:t>
            </a:r>
            <a:r>
              <a:rPr lang="ru-RU" dirty="0"/>
              <a:t>охраны здоровья семьи и репродукции,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Центре </a:t>
            </a:r>
            <a:r>
              <a:rPr lang="ru-RU" dirty="0"/>
              <a:t>охраны материнства и детства,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перинатальном </a:t>
            </a:r>
            <a:r>
              <a:rPr lang="ru-RU" dirty="0"/>
              <a:t>центре,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поликлиническом отделении городской больницы (медико-санитарной части</a:t>
            </a:r>
            <a:r>
              <a:rPr lang="ru-RU" dirty="0" smtClean="0"/>
              <a:t>),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клиник, которые входят в состав образовательных и научных организаций (осуществляющих медицинскую деятельность),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иных </a:t>
            </a:r>
            <a:r>
              <a:rPr lang="ru-RU" dirty="0"/>
              <a:t>медицинских организациях, имеющих лицензию на осуществление медицинской деятельности по "акушерству и гинекологии»,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кабинетах врача - акушера-гинеколога для несовершеннолетних,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Центрах </a:t>
            </a:r>
            <a:r>
              <a:rPr lang="ru-RU" dirty="0"/>
              <a:t>охраны репродуктивного здоровья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1309133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Особенности первичной медико-санитарной помощи несовершеннолетним заключаются в том, что в задачи медицинского работника входит: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профилактика </a:t>
            </a:r>
            <a:r>
              <a:rPr lang="ru-RU" dirty="0"/>
              <a:t>нарушений формирования репродуктивной системы</a:t>
            </a:r>
          </a:p>
          <a:p>
            <a:pPr lvl="0"/>
            <a:r>
              <a:rPr lang="ru-RU" dirty="0"/>
              <a:t>профилактика заболеваний половых органов; </a:t>
            </a:r>
          </a:p>
          <a:p>
            <a:pPr lvl="0"/>
            <a:r>
              <a:rPr lang="ru-RU" dirty="0"/>
              <a:t>раннее выявление, лечение (в том числе неотложное) и реабилитация при выявлении гинекологического заболевания; </a:t>
            </a:r>
          </a:p>
          <a:p>
            <a:pPr lvl="0"/>
            <a:r>
              <a:rPr lang="ru-RU" dirty="0"/>
              <a:t>персонифицированное консультирование несовершеннолетних (их законных представителей) по вопросам интимной гигиены, риска и первичной профилактики заражения инфекциями, передаваемыми половым путем, профилактики абортов, методов контрацепции; </a:t>
            </a:r>
          </a:p>
          <a:p>
            <a:r>
              <a:rPr lang="ru-RU" dirty="0"/>
              <a:t>санитарно-гигиеническое просвещение несовершеннолетних, с учетом возрастных психологических особенностей. Ознакомление с нормальной физиологией полового созревания, с основными проявлениями заболеваний, требующих обращения к врачу акушеру-гинекологу, формирование стереотипа здорового образа жизни, приобретение навыков ответственного отношения к семье и своим репродуктивным возможностям.</a:t>
            </a:r>
          </a:p>
        </p:txBody>
      </p:sp>
    </p:spTree>
    <p:extLst>
      <p:ext uri="{BB962C8B-B14F-4D97-AF65-F5344CB8AC3E}">
        <p14:creationId xmlns:p14="http://schemas.microsoft.com/office/powerpoint/2010/main" val="4293830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Принципы (особенности) организации оказания медицинской помощи несовершеннолетним с гинекологическими заболеваниями.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Первичная специализированная </a:t>
            </a:r>
            <a:r>
              <a:rPr lang="ru-RU" dirty="0"/>
              <a:t>медико-санитарная помощь несовершеннолетним в целях выявления гинекологических заболеваний организуется в амбулаторных условиях и в условиях дневного стационара врачом - акушером-гинекологом, а в случае его отсутствия - врачом-педиатром или другим врачом-специалистом. </a:t>
            </a:r>
          </a:p>
          <a:p>
            <a:pPr lvl="0"/>
            <a:r>
              <a:rPr lang="ru-RU" dirty="0"/>
              <a:t>Несовершеннолетним, проживающим в отдаленных и труднодоступных районах, первичная специализированная медико-санитарная помощь оказывается врачами - акушерами-гинекологами, врачами-педиатрами или другими врачами-специалистами в составе выездных бригад. </a:t>
            </a:r>
          </a:p>
          <a:p>
            <a:r>
              <a:rPr lang="ru-RU" dirty="0"/>
              <a:t>Врачи-специалисты, оказывающие медицинскую помощь несовершеннолетним с гинекологическими заболеваниями, должны пройти обучение (повышение квалификации) по вопросам гинекологии детского и подросткового возраста  не реже 1 раза в 5 лет.</a:t>
            </a:r>
          </a:p>
        </p:txBody>
      </p:sp>
    </p:spTree>
    <p:extLst>
      <p:ext uri="{BB962C8B-B14F-4D97-AF65-F5344CB8AC3E}">
        <p14:creationId xmlns:p14="http://schemas.microsoft.com/office/powerpoint/2010/main" val="3798691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822D5E-88CF-1B2E-0AFE-7FCDD5C8B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3222381" cy="4135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3D011B8-5008-ADE8-6348-CBEDC8EC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7CB8E42E-13F8-A06F-A4F3-B5179B6C9D76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5268791" y="2118946"/>
            <a:ext cx="3719145" cy="21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Грудное </a:t>
            </a:r>
          </a:p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вскармливание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="" xmlns:a16="http://schemas.microsoft.com/office/drawing/2014/main" id="{F2357BF7-90BF-F718-689A-1FBE69666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75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C048B06-AC7A-B652-FB04-A150A1BEF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93"/>
            <a:ext cx="9144000" cy="62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Цикл ДПППК предназначен для врачей трех специальностей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Основная специальность: </a:t>
            </a:r>
            <a:r>
              <a:rPr lang="ru-RU" i="1" dirty="0" smtClean="0"/>
              <a:t>акушерство и гинекология</a:t>
            </a:r>
          </a:p>
          <a:p>
            <a:endParaRPr lang="ru-RU" i="1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Дополнительные </a:t>
            </a:r>
            <a:r>
              <a:rPr lang="ru-RU" i="1" dirty="0">
                <a:solidFill>
                  <a:schemeClr val="tx2"/>
                </a:solidFill>
              </a:rPr>
              <a:t>специальности</a:t>
            </a:r>
            <a:r>
              <a:rPr lang="ru-RU" i="1" dirty="0" smtClean="0">
                <a:solidFill>
                  <a:schemeClr val="tx2"/>
                </a:solidFill>
              </a:rPr>
              <a:t>:  </a:t>
            </a:r>
            <a:r>
              <a:rPr lang="ru-RU" i="1" dirty="0" smtClean="0"/>
              <a:t>терапия</a:t>
            </a:r>
            <a:r>
              <a:rPr lang="ru-RU" i="1" dirty="0"/>
              <a:t>,</a:t>
            </a:r>
          </a:p>
          <a:p>
            <a:pPr marL="0" indent="0">
              <a:buNone/>
            </a:pPr>
            <a:r>
              <a:rPr lang="ru-RU" i="1" dirty="0"/>
              <a:t>общая врачебная практика (семейная медицина)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2"/>
                </a:solidFill>
              </a:rPr>
              <a:t>Трудоемкость: </a:t>
            </a:r>
            <a:r>
              <a:rPr lang="ru-RU" i="1" dirty="0"/>
              <a:t>36 </a:t>
            </a:r>
            <a:r>
              <a:rPr lang="ru-RU" i="1"/>
              <a:t>часов/36 </a:t>
            </a:r>
            <a:r>
              <a:rPr lang="ru-RU" i="1" smtClean="0"/>
              <a:t>зачетных единиц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02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C11FC9-FB80-2838-5074-F96578A1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Принципы успешного грудного </a:t>
            </a:r>
            <a:r>
              <a:rPr lang="ru-RU" sz="3200" b="1" dirty="0" smtClean="0">
                <a:solidFill>
                  <a:srgbClr val="0070C0"/>
                </a:solidFill>
              </a:rPr>
              <a:t>вскармливания (ВОЗ)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63DC56-9B15-4AF2-615A-F4E078D7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148272" cy="44862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Кормление по требованию.</a:t>
            </a:r>
          </a:p>
          <a:p>
            <a:r>
              <a:rPr lang="ru-RU" dirty="0"/>
              <a:t>Продолжительность кормления определяет ребенок.</a:t>
            </a:r>
          </a:p>
          <a:p>
            <a:r>
              <a:rPr lang="ru-RU" dirty="0"/>
              <a:t>Ночные кормления необходимы.</a:t>
            </a:r>
          </a:p>
          <a:p>
            <a:r>
              <a:rPr lang="ru-RU" dirty="0"/>
              <a:t>В дополнительной пище или воде ребенок на полноценном грудном вскармливании не нуждается до 6 месяцев.</a:t>
            </a:r>
          </a:p>
          <a:p>
            <a:r>
              <a:rPr lang="ru-RU" dirty="0"/>
              <a:t>Применение любых бутылок и сосок-пустышек крайне нежелательно.</a:t>
            </a:r>
          </a:p>
          <a:p>
            <a:r>
              <a:rPr lang="ru-RU" dirty="0"/>
              <a:t>Мыть или обрабатывать антисептиками грудь перед кормлением не нужно.</a:t>
            </a:r>
          </a:p>
          <a:p>
            <a:r>
              <a:rPr lang="ru-RU" dirty="0"/>
              <a:t>Правильное прикладывание-залог успеха.</a:t>
            </a:r>
          </a:p>
        </p:txBody>
      </p:sp>
    </p:spTree>
    <p:extLst>
      <p:ext uri="{BB962C8B-B14F-4D97-AF65-F5344CB8AC3E}">
        <p14:creationId xmlns:p14="http://schemas.microsoft.com/office/powerpoint/2010/main" val="3764005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226A3A-1BA3-E465-796F-3F977AA7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6432581" cy="40821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грудного вскармливания для ребенка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EAB8716-946A-6538-C1EA-887BD3628C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90" r="15390"/>
          <a:stretch>
            <a:fillRect/>
          </a:stretch>
        </p:blipFill>
        <p:spPr>
          <a:xfrm>
            <a:off x="5352393" y="987426"/>
            <a:ext cx="3164148" cy="487362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FC16FE-6371-FA0B-4577-68D4B1C6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987425"/>
            <a:ext cx="4722551" cy="5184775"/>
          </a:xfr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Полноценное питание, легко усваивается.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Профилактика запоров и физиологической желтухи.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Защищает от кишечных и респираторных заболеваний.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Снижает риск онкологических заболеваний.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Профилактика бронхиальной астмы, атопического дерматита.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Снижает риск развития синдрома внезапной детской смерти.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Снижает частоту случаев сердечно-сосудистых заболеваний.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Уменьшает аномалии прикуса и развития кариеса.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Профилактика ожирения, сахарного диабета 1 и 2 типа.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Способствует правильному психоэмоциональному и психомоторному развитию ребенка.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Повышает показатели умственного развития ребенка.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82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B7840E-D521-EBE5-7E2B-2E3A3715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5"/>
            <a:ext cx="5707215" cy="44236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грудного вскармливания для матери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22530F-FEB2-58A2-FF29-77237CB8D9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09" r="9909"/>
          <a:stretch>
            <a:fillRect/>
          </a:stretch>
        </p:blipFill>
        <p:spPr>
          <a:xfrm>
            <a:off x="4698124" y="1637982"/>
            <a:ext cx="3818417" cy="422306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A11B58E-1246-D7DA-A93D-640E41C7A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3942159" cy="42230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восстановление после родов.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 матка (профилактика послеродовых кровотечений и анемии).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уровень стресса и послеродовой депрессии.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рака груди, матки, яичников.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остеопороза, сахарного диабета, способствует снижению лишнего веса.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лактостаза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мастита.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Контрацептивный эффект в первые месяцы.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Облегчается уход за малышом (питание всегда рядом и нужной температуры).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07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1725" y="2568575"/>
            <a:ext cx="3775075" cy="1519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3" y="115888"/>
            <a:ext cx="4722812" cy="6481762"/>
          </a:xfrm>
        </p:spPr>
      </p:pic>
    </p:spTree>
    <p:extLst>
      <p:ext uri="{BB962C8B-B14F-4D97-AF65-F5344CB8AC3E}">
        <p14:creationId xmlns:p14="http://schemas.microsoft.com/office/powerpoint/2010/main" val="159050535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Приказ МЗ РФ 1130н от 20.10.2020 «Об утверждении порядка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…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по профилю "акушерство и гинекология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629000"/>
          </a:xfrm>
        </p:spPr>
        <p:txBody>
          <a:bodyPr/>
          <a:lstStyle/>
          <a:p>
            <a:r>
              <a:rPr lang="ru-RU" dirty="0"/>
              <a:t>Данным порядком утверждены уровни и </a:t>
            </a:r>
            <a:r>
              <a:rPr lang="ru-RU" dirty="0" err="1"/>
              <a:t>этапность</a:t>
            </a:r>
            <a:r>
              <a:rPr lang="ru-RU" dirty="0"/>
              <a:t> оказания медицинской помощи, правила организации работы </a:t>
            </a:r>
            <a:r>
              <a:rPr lang="ru-RU" dirty="0" smtClean="0"/>
              <a:t>стационарных отделения и женской </a:t>
            </a:r>
            <a:r>
              <a:rPr lang="ru-RU" dirty="0"/>
              <a:t>консультации, рекомендуемые штатные нормативы, формы медицинской документации, стандарт оснащения.</a:t>
            </a:r>
          </a:p>
        </p:txBody>
      </p:sp>
    </p:spTree>
    <p:extLst>
      <p:ext uri="{BB962C8B-B14F-4D97-AF65-F5344CB8AC3E}">
        <p14:creationId xmlns:p14="http://schemas.microsoft.com/office/powerpoint/2010/main" val="231949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Разделы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I. Оказание медицинской помощи женщинам </a:t>
            </a:r>
            <a:r>
              <a:rPr lang="ru-RU" dirty="0" smtClean="0"/>
              <a:t>в период </a:t>
            </a:r>
            <a:r>
              <a:rPr lang="ru-RU" dirty="0"/>
              <a:t>беременности </a:t>
            </a:r>
            <a:endParaRPr lang="ru-RU" dirty="0" smtClean="0"/>
          </a:p>
          <a:p>
            <a:r>
              <a:rPr lang="ru-RU" dirty="0"/>
              <a:t>II. Оказание медицинской помощи беременным </a:t>
            </a:r>
            <a:r>
              <a:rPr lang="ru-RU" dirty="0" smtClean="0"/>
              <a:t>женщинам с </a:t>
            </a:r>
            <a:r>
              <a:rPr lang="ru-RU" dirty="0"/>
              <a:t>пороками развития у </a:t>
            </a:r>
            <a:r>
              <a:rPr lang="ru-RU" dirty="0" smtClean="0"/>
              <a:t>плода</a:t>
            </a:r>
          </a:p>
          <a:p>
            <a:r>
              <a:rPr lang="ru-RU" dirty="0"/>
              <a:t>III. Оказание медицинской помощи женщинам в период родов </a:t>
            </a:r>
            <a:r>
              <a:rPr lang="ru-RU" dirty="0" smtClean="0"/>
              <a:t>и </a:t>
            </a:r>
            <a:r>
              <a:rPr lang="ru-RU" dirty="0"/>
              <a:t>в послеродовый период </a:t>
            </a:r>
            <a:endParaRPr lang="ru-RU" dirty="0" smtClean="0"/>
          </a:p>
          <a:p>
            <a:r>
              <a:rPr lang="ru-RU" dirty="0"/>
              <a:t>IV. Оказание медицинской помощи беременным </a:t>
            </a:r>
            <a:r>
              <a:rPr lang="ru-RU" dirty="0" smtClean="0"/>
              <a:t> женщинам</a:t>
            </a:r>
            <a:r>
              <a:rPr lang="ru-RU" dirty="0"/>
              <a:t>, роженицам и родильницам с </a:t>
            </a:r>
            <a:r>
              <a:rPr lang="ru-RU" dirty="0" smtClean="0"/>
              <a:t>ССЗ, </a:t>
            </a:r>
            <a:r>
              <a:rPr lang="ru-RU" dirty="0"/>
              <a:t>требующими хирургической помощи </a:t>
            </a:r>
            <a:endParaRPr lang="ru-RU" dirty="0" smtClean="0"/>
          </a:p>
          <a:p>
            <a:r>
              <a:rPr lang="ru-RU" dirty="0"/>
              <a:t>V. Оказание медицинской помощи </a:t>
            </a:r>
            <a:r>
              <a:rPr lang="ru-RU" dirty="0" smtClean="0"/>
              <a:t>женщинам при </a:t>
            </a:r>
            <a:r>
              <a:rPr lang="ru-RU" dirty="0"/>
              <a:t>неотложных состояниях в период беременности, родов </a:t>
            </a:r>
            <a:r>
              <a:rPr lang="ru-RU" dirty="0" smtClean="0"/>
              <a:t>и </a:t>
            </a:r>
            <a:r>
              <a:rPr lang="ru-RU" dirty="0"/>
              <a:t>в послеродовый период </a:t>
            </a:r>
            <a:endParaRPr lang="ru-RU" dirty="0" smtClean="0"/>
          </a:p>
          <a:p>
            <a:r>
              <a:rPr lang="ru-RU" dirty="0"/>
              <a:t>VI. Оказание медицинской помощи женщинам с ВИЧ-инфекцией </a:t>
            </a:r>
            <a:r>
              <a:rPr lang="ru-RU" dirty="0" smtClean="0"/>
              <a:t>в </a:t>
            </a:r>
            <a:r>
              <a:rPr lang="ru-RU" dirty="0"/>
              <a:t>период беременности, родов и в послеродовый </a:t>
            </a:r>
            <a:r>
              <a:rPr lang="ru-RU" dirty="0" smtClean="0"/>
              <a:t>период</a:t>
            </a:r>
          </a:p>
          <a:p>
            <a:r>
              <a:rPr lang="ru-RU" dirty="0"/>
              <a:t>VII. Оказание медицинской помощи </a:t>
            </a:r>
            <a:r>
              <a:rPr lang="ru-RU" dirty="0" smtClean="0"/>
              <a:t>женщинам с </a:t>
            </a:r>
            <a:r>
              <a:rPr lang="ru-RU" dirty="0"/>
              <a:t>гинекологическими </a:t>
            </a:r>
            <a:r>
              <a:rPr lang="ru-RU" dirty="0" smtClean="0"/>
              <a:t>заболеваниями</a:t>
            </a:r>
          </a:p>
          <a:p>
            <a:r>
              <a:rPr lang="ru-RU" dirty="0"/>
              <a:t>VIII. Оказание медицинской помощи несовершеннолетним </a:t>
            </a:r>
            <a:r>
              <a:rPr lang="ru-RU" dirty="0" smtClean="0"/>
              <a:t> с </a:t>
            </a:r>
            <a:r>
              <a:rPr lang="ru-RU" dirty="0"/>
              <a:t>гинекологическими заболеваниями </a:t>
            </a:r>
            <a:r>
              <a:rPr lang="ru-RU" dirty="0" smtClean="0"/>
              <a:t> </a:t>
            </a:r>
          </a:p>
          <a:p>
            <a:r>
              <a:rPr lang="ru-RU" dirty="0"/>
              <a:t>IX. Оказание медицинской помощи женщинам при искусственном </a:t>
            </a:r>
            <a:r>
              <a:rPr lang="ru-RU" dirty="0" smtClean="0"/>
              <a:t>прерывании </a:t>
            </a:r>
            <a:r>
              <a:rPr lang="ru-RU" dirty="0"/>
              <a:t>беременности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8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Приложения приказа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Порядок оказания медицинской помощи по профилю "акушерство и гинекология" согласно приложению N 1; </a:t>
            </a:r>
          </a:p>
          <a:p>
            <a:r>
              <a:rPr lang="ru-RU" dirty="0"/>
              <a:t>форму индивидуальной медицинской карты беременной и родильницы (форма N 111/у-20) согласно приложению N 2; </a:t>
            </a:r>
          </a:p>
          <a:p>
            <a:r>
              <a:rPr lang="ru-RU" dirty="0"/>
              <a:t>форму обменной карты беременной, роженицы и родильницы (форма N 113/у-20) согласно приложению N 3; </a:t>
            </a:r>
          </a:p>
          <a:p>
            <a:r>
              <a:rPr lang="ru-RU" dirty="0"/>
              <a:t>форму медицинской карты беременной, роженицы и родильницы, получающей медицинскую помощь в стационарных условиях (форма N 096/1у-20), согласно приложению N 4; </a:t>
            </a:r>
          </a:p>
          <a:p>
            <a:r>
              <a:rPr lang="ru-RU" dirty="0"/>
              <a:t>форму карты пациента гинекологического профиля (вкладыш в медицинскую карту пациента, получающего медицинскую помощь в амбулаторных условиях) согласно приложению N 5; </a:t>
            </a:r>
          </a:p>
          <a:p>
            <a:r>
              <a:rPr lang="ru-RU" dirty="0"/>
              <a:t>форму карты пациента дневного стационара акушерско-гинекологического профиля (вкладыш в карту стационарного больного) согласно приложению N 6; </a:t>
            </a:r>
          </a:p>
          <a:p>
            <a:r>
              <a:rPr lang="ru-RU" dirty="0"/>
              <a:t>форму карты пациента гинекологического отделения стационара (вкладыш в карту стационарного больного) согласно приложению N 7; </a:t>
            </a:r>
          </a:p>
          <a:p>
            <a:r>
              <a:rPr lang="ru-RU" dirty="0"/>
              <a:t>форму карты пациента при искусственном прерывании беременности медикаментозным методом (вкладыш в медицинскую карту пациента, получающего медицинскую помощь в амбулаторных условиях, или в карту стационарного больного) согласно приложению N 8; </a:t>
            </a:r>
          </a:p>
          <a:p>
            <a:r>
              <a:rPr lang="ru-RU" dirty="0"/>
              <a:t>форму карты пациента при искусственном прерывании беременности хирургическим методом (вкладыш в карту стационарного больного) согласно приложению N 9; </a:t>
            </a:r>
          </a:p>
          <a:p>
            <a:r>
              <a:rPr lang="ru-RU" dirty="0"/>
              <a:t>форму карты донесения о случае материнской смерти (форма N 003/у-МС-20) согласно приложению N 10. </a:t>
            </a:r>
          </a:p>
        </p:txBody>
      </p:sp>
    </p:spTree>
    <p:extLst>
      <p:ext uri="{BB962C8B-B14F-4D97-AF65-F5344CB8AC3E}">
        <p14:creationId xmlns:p14="http://schemas.microsoft.com/office/powerpoint/2010/main" val="323397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К разделам, включающим оказание </a:t>
            </a:r>
            <a:r>
              <a:rPr lang="ru-RU" sz="3600" b="1" u="sng" dirty="0">
                <a:solidFill>
                  <a:schemeClr val="tx2">
                    <a:lumMod val="75000"/>
                  </a:schemeClr>
                </a:solidFill>
              </a:rPr>
              <a:t>амбулаторной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помощи по данному профилю, относятся следующие: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Профилактические </a:t>
            </a:r>
            <a:r>
              <a:rPr lang="ru-RU" dirty="0"/>
              <a:t>медицинские осмотры;</a:t>
            </a:r>
          </a:p>
          <a:p>
            <a:pPr lvl="0"/>
            <a:r>
              <a:rPr lang="ru-RU" dirty="0"/>
              <a:t>Наблюдение при беременности и после выписки из стационара после родоразрешения в послеродовый период;</a:t>
            </a:r>
          </a:p>
          <a:p>
            <a:pPr lvl="0"/>
            <a:r>
              <a:rPr lang="ru-RU" dirty="0"/>
              <a:t>Оказание медицинской помощи женщинам при</a:t>
            </a:r>
            <a:r>
              <a:rPr lang="en-US" dirty="0"/>
              <a:t> </a:t>
            </a:r>
            <a:r>
              <a:rPr lang="en-US" dirty="0" err="1"/>
              <a:t>гинекологически</a:t>
            </a:r>
            <a:r>
              <a:rPr lang="ru-RU" dirty="0"/>
              <a:t>х</a:t>
            </a:r>
            <a:r>
              <a:rPr lang="en-US" dirty="0"/>
              <a:t> </a:t>
            </a:r>
            <a:r>
              <a:rPr lang="en-US" dirty="0" err="1"/>
              <a:t>заболевания</a:t>
            </a:r>
            <a:r>
              <a:rPr lang="ru-RU" dirty="0"/>
              <a:t>х; </a:t>
            </a:r>
          </a:p>
          <a:p>
            <a:pPr lvl="0"/>
            <a:r>
              <a:rPr lang="ru-RU" dirty="0"/>
              <a:t>Оказание медицинской помощи </a:t>
            </a:r>
            <a:r>
              <a:rPr lang="en-US" dirty="0" err="1"/>
              <a:t>несовершеннолетним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 err="1"/>
              <a:t>девочкам</a:t>
            </a:r>
            <a:r>
              <a:rPr lang="en-US" dirty="0"/>
              <a:t> и </a:t>
            </a:r>
            <a:r>
              <a:rPr lang="en-US" dirty="0" err="1"/>
              <a:t>подросткам</a:t>
            </a:r>
            <a:r>
              <a:rPr lang="en-US" dirty="0"/>
              <a:t> в </a:t>
            </a:r>
            <a:r>
              <a:rPr lang="en-US" dirty="0" err="1"/>
              <a:t>возрасте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17 </a:t>
            </a:r>
            <a:r>
              <a:rPr lang="en-US" dirty="0" err="1"/>
              <a:t>лет</a:t>
            </a:r>
            <a:r>
              <a:rPr lang="en-US" dirty="0"/>
              <a:t> </a:t>
            </a:r>
            <a:r>
              <a:rPr lang="en-US" dirty="0" err="1"/>
              <a:t>включительно</a:t>
            </a:r>
            <a:r>
              <a:rPr lang="ru-RU" dirty="0"/>
              <a:t>) </a:t>
            </a:r>
            <a:r>
              <a:rPr lang="en-US" dirty="0"/>
              <a:t>с </a:t>
            </a:r>
            <a:r>
              <a:rPr lang="en-US" dirty="0" err="1"/>
              <a:t>гинекологическими</a:t>
            </a:r>
            <a:r>
              <a:rPr lang="en-US" dirty="0"/>
              <a:t> </a:t>
            </a:r>
            <a:r>
              <a:rPr lang="en-US" dirty="0" err="1"/>
              <a:t>заболеваниями</a:t>
            </a:r>
            <a:r>
              <a:rPr lang="ru-RU" dirty="0"/>
              <a:t>;</a:t>
            </a:r>
          </a:p>
          <a:p>
            <a:r>
              <a:rPr lang="ru-RU" dirty="0"/>
              <a:t>диспансеризация.</a:t>
            </a:r>
          </a:p>
        </p:txBody>
      </p:sp>
    </p:spTree>
    <p:extLst>
      <p:ext uri="{BB962C8B-B14F-4D97-AF65-F5344CB8AC3E}">
        <p14:creationId xmlns:p14="http://schemas.microsoft.com/office/powerpoint/2010/main" val="3421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Амбулаторная м</a:t>
            </a:r>
            <a:r>
              <a:rPr lang="en-US" sz="3100" b="1" dirty="0" err="1">
                <a:solidFill>
                  <a:schemeClr val="tx2">
                    <a:lumMod val="75000"/>
                  </a:schemeClr>
                </a:solidFill>
              </a:rPr>
              <a:t>едицинская</a:t>
            </a:r>
            <a:r>
              <a:rPr lang="en-US" sz="3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100" b="1" dirty="0" err="1">
                <a:solidFill>
                  <a:schemeClr val="tx2">
                    <a:lumMod val="75000"/>
                  </a:schemeClr>
                </a:solidFill>
              </a:rPr>
              <a:t>помощь</a:t>
            </a:r>
            <a:r>
              <a:rPr lang="en-US" sz="3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по профилю «акушерство и гинекология» </a:t>
            </a:r>
            <a:r>
              <a:rPr lang="en-US" sz="3100" b="1" dirty="0" err="1">
                <a:solidFill>
                  <a:schemeClr val="tx2">
                    <a:lumMod val="75000"/>
                  </a:schemeClr>
                </a:solidFill>
              </a:rPr>
              <a:t>оказывается</a:t>
            </a:r>
            <a:r>
              <a:rPr lang="en-US" sz="3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на следующих </a:t>
            </a:r>
            <a:r>
              <a:rPr lang="ru-RU" sz="3600" b="1" u="sng" dirty="0">
                <a:solidFill>
                  <a:schemeClr val="tx2">
                    <a:lumMod val="75000"/>
                  </a:schemeClr>
                </a:solidFill>
              </a:rPr>
              <a:t>уровнях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799"/>
            <a:ext cx="8229600" cy="5203051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 smtClean="0"/>
              <a:t>первичн</a:t>
            </a:r>
            <a:r>
              <a:rPr lang="ru-RU" sz="2800" dirty="0" err="1"/>
              <a:t>ая</a:t>
            </a:r>
            <a:r>
              <a:rPr lang="en-US" sz="2800" dirty="0"/>
              <a:t> </a:t>
            </a:r>
            <a:r>
              <a:rPr lang="en-US" sz="2800" dirty="0" err="1"/>
              <a:t>доврачебн</a:t>
            </a:r>
            <a:r>
              <a:rPr lang="ru-RU" sz="2800" dirty="0" err="1"/>
              <a:t>ая</a:t>
            </a:r>
            <a:r>
              <a:rPr lang="en-US" sz="2800" dirty="0"/>
              <a:t> </a:t>
            </a:r>
            <a:r>
              <a:rPr lang="en-US" sz="2800" dirty="0" err="1"/>
              <a:t>медико-санитарн</a:t>
            </a:r>
            <a:r>
              <a:rPr lang="ru-RU" sz="2800" dirty="0" err="1"/>
              <a:t>ая</a:t>
            </a:r>
            <a:r>
              <a:rPr lang="en-US" sz="2800" dirty="0"/>
              <a:t> </a:t>
            </a:r>
            <a:r>
              <a:rPr lang="en-US" sz="2800" dirty="0" err="1"/>
              <a:t>помощ</a:t>
            </a:r>
            <a:r>
              <a:rPr lang="ru-RU" sz="2800" dirty="0" smtClean="0"/>
              <a:t>ь </a:t>
            </a:r>
            <a:r>
              <a:rPr lang="en-US" sz="2000" i="1" dirty="0" smtClean="0"/>
              <a:t>(</a:t>
            </a:r>
            <a:r>
              <a:rPr lang="uk-UA" sz="2000" i="1" dirty="0" smtClean="0"/>
              <a:t>ФАП</a:t>
            </a:r>
            <a:r>
              <a:rPr lang="en-US" sz="2000" i="1" dirty="0" smtClean="0"/>
              <a:t>, 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здравпункт</a:t>
            </a:r>
            <a:r>
              <a:rPr lang="uk-UA" sz="2000" i="1" dirty="0" smtClean="0"/>
              <a:t>.  Акушерка, медсестра)</a:t>
            </a:r>
            <a:endParaRPr lang="ru-RU" sz="2000" i="1" dirty="0"/>
          </a:p>
          <a:p>
            <a:pPr lvl="0"/>
            <a:r>
              <a:rPr lang="en-US" sz="2800" dirty="0" err="1"/>
              <a:t>первичн</a:t>
            </a:r>
            <a:r>
              <a:rPr lang="ru-RU" sz="2800" dirty="0" err="1"/>
              <a:t>ая</a:t>
            </a:r>
            <a:r>
              <a:rPr lang="en-US" sz="2800" dirty="0"/>
              <a:t> </a:t>
            </a:r>
            <a:r>
              <a:rPr lang="en-US" sz="2800" dirty="0" err="1"/>
              <a:t>врачебн</a:t>
            </a:r>
            <a:r>
              <a:rPr lang="ru-RU" sz="2800" dirty="0" err="1"/>
              <a:t>ая</a:t>
            </a:r>
            <a:r>
              <a:rPr lang="en-US" sz="2800" dirty="0"/>
              <a:t> </a:t>
            </a:r>
            <a:r>
              <a:rPr lang="en-US" sz="2800" dirty="0" err="1"/>
              <a:t>помощ</a:t>
            </a:r>
            <a:r>
              <a:rPr lang="ru-RU" sz="2800" dirty="0" smtClean="0"/>
              <a:t>ь </a:t>
            </a:r>
            <a:r>
              <a:rPr lang="ru-RU" sz="2000" i="1" dirty="0" smtClean="0"/>
              <a:t>(семейный врач)</a:t>
            </a:r>
            <a:r>
              <a:rPr lang="ru-RU" sz="2800" dirty="0" smtClean="0"/>
              <a:t>,</a:t>
            </a:r>
            <a:endParaRPr lang="ru-RU" sz="2800" dirty="0"/>
          </a:p>
          <a:p>
            <a:pPr lvl="0"/>
            <a:r>
              <a:rPr lang="en-US" sz="2800" dirty="0" err="1"/>
              <a:t>первичн</a:t>
            </a:r>
            <a:r>
              <a:rPr lang="ru-RU" sz="2800" dirty="0" err="1"/>
              <a:t>ая</a:t>
            </a:r>
            <a:r>
              <a:rPr lang="en-US" sz="2800" dirty="0"/>
              <a:t> </a:t>
            </a:r>
            <a:r>
              <a:rPr lang="en-US" sz="2800" dirty="0" err="1"/>
              <a:t>специализированн</a:t>
            </a:r>
            <a:r>
              <a:rPr lang="ru-RU" sz="2800" dirty="0" err="1"/>
              <a:t>ая</a:t>
            </a:r>
            <a:r>
              <a:rPr lang="en-US" sz="2800" dirty="0"/>
              <a:t> </a:t>
            </a:r>
            <a:r>
              <a:rPr lang="en-US" sz="2800" dirty="0" err="1"/>
              <a:t>помощ</a:t>
            </a:r>
            <a:r>
              <a:rPr lang="ru-RU" sz="2800" dirty="0" smtClean="0"/>
              <a:t>ь </a:t>
            </a:r>
            <a:r>
              <a:rPr lang="ru-RU" sz="2000" i="1" dirty="0" smtClean="0"/>
              <a:t>(женская консультация)</a:t>
            </a:r>
            <a:r>
              <a:rPr lang="en-US" sz="2800" dirty="0" smtClean="0"/>
              <a:t>, </a:t>
            </a:r>
            <a:endParaRPr lang="ru-RU" sz="2800" dirty="0"/>
          </a:p>
          <a:p>
            <a:r>
              <a:rPr lang="ru-RU" sz="2800" dirty="0"/>
              <a:t>специализированная (в том числе высокотехнологичная) медицинская </a:t>
            </a:r>
            <a:r>
              <a:rPr lang="ru-RU" sz="2800" dirty="0" smtClean="0"/>
              <a:t>помощь </a:t>
            </a:r>
            <a:r>
              <a:rPr lang="ru-RU" sz="2000" i="1" dirty="0" smtClean="0"/>
              <a:t>(перинатальный центр)</a:t>
            </a:r>
            <a:r>
              <a:rPr lang="ru-RU" sz="2800" dirty="0" smtClean="0"/>
              <a:t>. </a:t>
            </a:r>
          </a:p>
          <a:p>
            <a:endParaRPr lang="ru-RU" sz="2800" dirty="0"/>
          </a:p>
          <a:p>
            <a:r>
              <a:rPr lang="ru-RU" sz="2400" i="1" dirty="0"/>
              <a:t>Важными компонентами оказания помощи являются КР, </a:t>
            </a:r>
            <a:r>
              <a:rPr lang="ru-RU" sz="2400" i="1" dirty="0" err="1"/>
              <a:t>машрутизация</a:t>
            </a:r>
            <a:endParaRPr lang="ru-RU" sz="2400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295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2671</Words>
  <Application>Microsoft Office PowerPoint</Application>
  <PresentationFormat>Экран (4:3)</PresentationFormat>
  <Paragraphs>243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Новый цикл ДПП ПК для врачей трех специальностей на кафедре акушерства, гинекологии, перинатологии, детской и подростковой гинекологии  «Репродуктивное здоровье женщины – тандем акушера-гинеколога и врача общей практики»</vt:lpstr>
      <vt:lpstr>-Основные принципы оказания акушерско-гинекологической помощи.   -Скрининг и диспансеризация.  -Грудное вскармливание</vt:lpstr>
      <vt:lpstr>Нормативные документы</vt:lpstr>
      <vt:lpstr>Цикл ДПППК предназначен для врачей трех специальностей</vt:lpstr>
      <vt:lpstr>Приказ МЗ РФ 1130н от 20.10.2020 «Об утверждении порядка … по профилю "акушерство и гинекология" </vt:lpstr>
      <vt:lpstr>Разделы</vt:lpstr>
      <vt:lpstr>Приложения приказа</vt:lpstr>
      <vt:lpstr>К разделам, включающим оказание амбулаторной помощи по данному профилю, относятся следующие: </vt:lpstr>
      <vt:lpstr>Амбулаторная медицинская помощь по профилю «акушерство и гинекология» оказывается на следующих уровнях:  </vt:lpstr>
      <vt:lpstr>Выявление и диагностика гинекологических заболеваний производится  </vt:lpstr>
      <vt:lpstr>К основным задачам первичной медико-санитарной помощи относятся:</vt:lpstr>
      <vt:lpstr>Профилактические медицинские осмотры женщин направлены на раннее выявление  </vt:lpstr>
      <vt:lpstr>В рамках профосмотра (или первого этапа диспансеризации) проводится:</vt:lpstr>
      <vt:lpstr>Строение шейки матки</vt:lpstr>
      <vt:lpstr>Презентация PowerPoint</vt:lpstr>
      <vt:lpstr>Скрининг</vt:lpstr>
      <vt:lpstr>Профосмотр</vt:lpstr>
      <vt:lpstr>5 летняя выживаемость больных РМЖ</vt:lpstr>
      <vt:lpstr>Распространенность рака молочной железы в различных возрастных категориях</vt:lpstr>
      <vt:lpstr>Презентация PowerPoint</vt:lpstr>
      <vt:lpstr>Скрининг. Маммография</vt:lpstr>
      <vt:lpstr>Маммография</vt:lpstr>
      <vt:lpstr>Рентгенмаммография</vt:lpstr>
      <vt:lpstr>Презентация PowerPoint</vt:lpstr>
      <vt:lpstr>Категории МЖ по рентгенологической плотности (Американская коллегия радиологии 2013) </vt:lpstr>
      <vt:lpstr>Классификация маммографического заключения по системе BIRADS</vt:lpstr>
      <vt:lpstr>Наиболее частые ошибки при выполнении и интерпретации маммографии 1. Недостаточное количество стандартных проекций</vt:lpstr>
      <vt:lpstr>Клинические признаки РМЖ</vt:lpstr>
      <vt:lpstr>Клинические признаки РМЖ</vt:lpstr>
      <vt:lpstr>Лимфатическая система молочных желез</vt:lpstr>
      <vt:lpstr>Роды, лактация и здоровье молочных желез </vt:lpstr>
      <vt:lpstr>Также к методам первичной профилактики ЗМЖ относят профилактику нежелательной беременности</vt:lpstr>
      <vt:lpstr>Скрининг при профилактических осмотрах здоровых женщин считается выполненным при охвате 80% и более женского населения. </vt:lpstr>
      <vt:lpstr>Презентация PowerPoint</vt:lpstr>
      <vt:lpstr>Принципы (особенности) организации оказания медицинской помощи несовершеннолетним с гинекологическими заболеваниями. </vt:lpstr>
      <vt:lpstr>Особенности первичной медико-санитарной помощи несовершеннолетним заключаются в том, что в задачи медицинского работника входит:  </vt:lpstr>
      <vt:lpstr>Принципы (особенности) организации оказания медицинской помощи несовершеннолетним с гинекологическими заболеваниями. </vt:lpstr>
      <vt:lpstr>Презентация PowerPoint</vt:lpstr>
      <vt:lpstr>Презентация PowerPoint</vt:lpstr>
      <vt:lpstr>Принципы успешного грудного вскармливания (ВОЗ)</vt:lpstr>
      <vt:lpstr>Польза грудного вскармливания для ребенка</vt:lpstr>
      <vt:lpstr>Польза грудного вскармливания для матери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оказания акушерско-гинекологической помощи. Скрининг и диспансеризация</dc:title>
  <dc:creator>OK</dc:creator>
  <cp:lastModifiedBy>Olga Mezhova</cp:lastModifiedBy>
  <cp:revision>46</cp:revision>
  <dcterms:created xsi:type="dcterms:W3CDTF">2025-03-10T09:56:57Z</dcterms:created>
  <dcterms:modified xsi:type="dcterms:W3CDTF">2025-09-11T09:34:48Z</dcterms:modified>
</cp:coreProperties>
</file>