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2" r:id="rId2"/>
    <p:sldId id="324" r:id="rId3"/>
    <p:sldId id="325" r:id="rId4"/>
    <p:sldId id="326" r:id="rId5"/>
    <p:sldId id="327" r:id="rId6"/>
    <p:sldId id="328" r:id="rId7"/>
    <p:sldId id="329" r:id="rId8"/>
    <p:sldId id="351" r:id="rId9"/>
    <p:sldId id="330" r:id="rId10"/>
    <p:sldId id="331" r:id="rId11"/>
    <p:sldId id="333" r:id="rId12"/>
    <p:sldId id="332" r:id="rId13"/>
    <p:sldId id="334" r:id="rId14"/>
    <p:sldId id="335" r:id="rId15"/>
    <p:sldId id="336" r:id="rId16"/>
    <p:sldId id="337" r:id="rId17"/>
    <p:sldId id="338" r:id="rId18"/>
    <p:sldId id="340" r:id="rId19"/>
    <p:sldId id="341" r:id="rId20"/>
    <p:sldId id="346" r:id="rId21"/>
    <p:sldId id="349" r:id="rId22"/>
    <p:sldId id="350" r:id="rId23"/>
    <p:sldId id="30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12" clrIdx="0">
    <p:extLst>
      <p:ext uri="{19B8F6BF-5375-455C-9EA6-DF929625EA0E}">
        <p15:presenceInfo xmlns=""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66"/>
    <a:srgbClr val="FDFAE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75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2532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7.xlsx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9.5024545542918282E-2"/>
          <c:y val="3.0006208548086694E-2"/>
          <c:w val="0.90497545445708194"/>
          <c:h val="0.87947050000980309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114300"/>
          </c:spPr>
          <c:marker>
            <c:spPr>
              <a:solidFill>
                <a:srgbClr val="FF0066"/>
              </a:solidFill>
            </c:spPr>
          </c:marker>
          <c:dLbls>
            <c:dLbl>
              <c:idx val="0"/>
              <c:layout>
                <c:manualLayout>
                  <c:x val="-5.7098765432098797E-2"/>
                  <c:y val="-9.261576971214020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C1B-48AC-AC72-D3F5D98BD257}"/>
                </c:ext>
              </c:extLst>
            </c:dLbl>
            <c:dLbl>
              <c:idx val="1"/>
              <c:layout>
                <c:manualLayout>
                  <c:x val="-5.2469135802469133E-2"/>
                  <c:y val="-8.510638297872347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C1B-48AC-AC72-D3F5D98BD257}"/>
                </c:ext>
              </c:extLst>
            </c:dLbl>
            <c:dLbl>
              <c:idx val="2"/>
              <c:layout>
                <c:manualLayout>
                  <c:x val="-5.7098765432098686E-2"/>
                  <c:y val="-8.260325406758449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C1B-48AC-AC72-D3F5D98BD257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2400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2008 год (n=894)</c:v>
                </c:pt>
                <c:pt idx="1">
                  <c:v>2018 год (n=1119)</c:v>
                </c:pt>
                <c:pt idx="2">
                  <c:v>2021 год (n=193)</c:v>
                </c:pt>
                <c:pt idx="3">
                  <c:v>2023 год (n=235)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63.94</c:v>
                </c:pt>
                <c:pt idx="1">
                  <c:v>76.27</c:v>
                </c:pt>
                <c:pt idx="2">
                  <c:v>89.7</c:v>
                </c:pt>
                <c:pt idx="3">
                  <c:v>88.7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C1B-48AC-AC72-D3F5D98BD257}"/>
            </c:ext>
          </c:extLst>
        </c:ser>
        <c:marker val="1"/>
        <c:axId val="131929984"/>
        <c:axId val="131931520"/>
      </c:lineChart>
      <c:catAx>
        <c:axId val="13192998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>
                <a:solidFill>
                  <a:schemeClr val="tx2">
                    <a:lumMod val="75000"/>
                  </a:schemeClr>
                </a:solidFill>
              </a:defRPr>
            </a:pPr>
            <a:endParaRPr lang="ru-RU"/>
          </a:p>
        </c:txPr>
        <c:crossAx val="131931520"/>
        <c:crosses val="autoZero"/>
        <c:auto val="1"/>
        <c:lblAlgn val="ctr"/>
        <c:lblOffset val="100"/>
      </c:catAx>
      <c:valAx>
        <c:axId val="131931520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numFmt formatCode="General" sourceLinked="1"/>
        <c:tickLblPos val="nextTo"/>
        <c:crossAx val="13192998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 b="1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8.730849616020224E-2"/>
          <c:y val="3.9249326607398251E-2"/>
          <c:w val="0.90497545445708194"/>
          <c:h val="0.84317326500459699"/>
        </c:manualLayout>
      </c:layout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101600">
              <a:solidFill>
                <a:schemeClr val="accent5">
                  <a:lumMod val="75000"/>
                </a:schemeClr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chemeClr val="accent5">
                    <a:lumMod val="7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4.1666666666666664E-2"/>
                  <c:y val="8.418097982683464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864-48DA-9A4F-65ED8DA58455}"/>
                </c:ext>
              </c:extLst>
            </c:dLbl>
            <c:dLbl>
              <c:idx val="1"/>
              <c:layout>
                <c:manualLayout>
                  <c:x val="-6.6358024691358028E-2"/>
                  <c:y val="9.540511047041262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864-48DA-9A4F-65ED8DA58455}"/>
                </c:ext>
              </c:extLst>
            </c:dLbl>
            <c:dLbl>
              <c:idx val="2"/>
              <c:layout>
                <c:manualLayout>
                  <c:x val="-3.2407407407407419E-2"/>
                  <c:y val="8.41809798268345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864-48DA-9A4F-65ED8DA58455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2800"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2008 год (n=894)</c:v>
                </c:pt>
                <c:pt idx="1">
                  <c:v>2018 год (n=1119)</c:v>
                </c:pt>
                <c:pt idx="2">
                  <c:v>2021 год (n=193)</c:v>
                </c:pt>
                <c:pt idx="3">
                  <c:v>2023 год (n=235)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86.9</c:v>
                </c:pt>
                <c:pt idx="1">
                  <c:v>84.8</c:v>
                </c:pt>
                <c:pt idx="2">
                  <c:v>65.3</c:v>
                </c:pt>
                <c:pt idx="3">
                  <c:v>65.2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864-48DA-9A4F-65ED8DA58455}"/>
            </c:ext>
          </c:extLst>
        </c:ser>
        <c:marker val="1"/>
        <c:axId val="168837888"/>
        <c:axId val="168839424"/>
      </c:lineChart>
      <c:catAx>
        <c:axId val="16883788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b="1">
                <a:solidFill>
                  <a:schemeClr val="tx2">
                    <a:lumMod val="75000"/>
                  </a:schemeClr>
                </a:solidFill>
              </a:defRPr>
            </a:pPr>
            <a:endParaRPr lang="ru-RU"/>
          </a:p>
        </c:txPr>
        <c:crossAx val="168839424"/>
        <c:crosses val="autoZero"/>
        <c:auto val="1"/>
        <c:lblAlgn val="ctr"/>
        <c:lblOffset val="100"/>
      </c:catAx>
      <c:valAx>
        <c:axId val="168839424"/>
        <c:scaling>
          <c:orientation val="minMax"/>
        </c:scaling>
        <c:axPos val="l"/>
        <c:majorGridlines/>
        <c:numFmt formatCode="General" sourceLinked="1"/>
        <c:tickLblPos val="nextTo"/>
        <c:crossAx val="168837888"/>
        <c:crosses val="autoZero"/>
        <c:crossBetween val="between"/>
      </c:valAx>
      <c:spPr>
        <a:ln>
          <a:solidFill>
            <a:schemeClr val="accent5">
              <a:lumMod val="75000"/>
            </a:schemeClr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4.1437057189382662E-2"/>
          <c:y val="2.6956452075968518E-2"/>
          <c:w val="0.93927985564304484"/>
          <c:h val="0.8349264631249875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Группа I (n=42)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dLbls>
            <c:dLbl>
              <c:idx val="2"/>
              <c:layout>
                <c:manualLayout>
                  <c:x val="9.9878790070176244E-17"/>
                  <c:y val="-4.64020322562216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761-4CEA-8442-BCEC8E759421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63500">
                <a:solidFill>
                  <a:schemeClr val="accent6">
                    <a:lumMod val="75000"/>
                  </a:schemeClr>
                </a:solidFill>
              </a:ln>
            </c:spPr>
            <c:trendlineType val="exp"/>
            <c:intercept val="0"/>
          </c:trendline>
          <c:trendline>
            <c:spPr>
              <a:ln w="63500">
                <a:solidFill>
                  <a:srgbClr val="FF0000"/>
                </a:solidFill>
                <a:prstDash val="sysDot"/>
              </a:ln>
            </c:spPr>
            <c:trendlineType val="poly"/>
            <c:order val="2"/>
          </c:trendline>
          <c:cat>
            <c:strRef>
              <c:f>Лист1!$A$2:$A$4</c:f>
              <c:strCache>
                <c:ptCount val="3"/>
                <c:pt idx="0">
                  <c:v>Триместр I</c:v>
                </c:pt>
                <c:pt idx="1">
                  <c:v>Триместр II</c:v>
                </c:pt>
                <c:pt idx="2">
                  <c:v>Триместр III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39.5</c:v>
                </c:pt>
                <c:pt idx="1">
                  <c:v>83.3</c:v>
                </c:pt>
                <c:pt idx="2">
                  <c:v>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A5-4815-87B3-CF62D8ED65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Группа II (n=59)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>
                  <a:lumMod val="75000"/>
                </a:schemeClr>
              </a:solidFill>
            </a:ln>
            <a:effectLst/>
          </c:spPr>
          <c:dLbls>
            <c:dLbl>
              <c:idx val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50800">
                <a:solidFill>
                  <a:schemeClr val="accent1">
                    <a:lumMod val="75000"/>
                  </a:schemeClr>
                </a:solidFill>
                <a:prstDash val="sysDot"/>
              </a:ln>
            </c:spPr>
            <c:trendlineType val="poly"/>
            <c:order val="2"/>
          </c:trendline>
          <c:cat>
            <c:strRef>
              <c:f>Лист1!$A$2:$A$4</c:f>
              <c:strCache>
                <c:ptCount val="3"/>
                <c:pt idx="0">
                  <c:v>Триместр I</c:v>
                </c:pt>
                <c:pt idx="1">
                  <c:v>Триместр II</c:v>
                </c:pt>
                <c:pt idx="2">
                  <c:v>Триместр III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98.3</c:v>
                </c:pt>
                <c:pt idx="1">
                  <c:v>98.3</c:v>
                </c:pt>
                <c:pt idx="2">
                  <c:v>96.6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BA5-4815-87B3-CF62D8ED6597}"/>
            </c:ext>
          </c:extLst>
        </c:ser>
        <c:gapWidth val="219"/>
        <c:overlap val="-27"/>
        <c:axId val="174222720"/>
        <c:axId val="174232704"/>
      </c:barChart>
      <c:catAx>
        <c:axId val="1742227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4232704"/>
        <c:crosses val="autoZero"/>
        <c:auto val="1"/>
        <c:lblAlgn val="ctr"/>
        <c:lblOffset val="100"/>
      </c:catAx>
      <c:valAx>
        <c:axId val="17423270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422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1676937655062235"/>
          <c:y val="0.92730924014928362"/>
          <c:w val="0.69176086514916479"/>
          <c:h val="6.6363209997595193E-2"/>
        </c:manualLayout>
      </c:layout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4.1437057189382662E-2"/>
          <c:y val="4.1902504578342464E-2"/>
          <c:w val="0.93927985564304484"/>
          <c:h val="0.768483050997554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Группа I (n=42)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63500">
                <a:solidFill>
                  <a:srgbClr val="FF0000"/>
                </a:solidFill>
                <a:prstDash val="sysDot"/>
              </a:ln>
            </c:spPr>
            <c:trendlineType val="poly"/>
            <c:order val="2"/>
          </c:trendline>
          <c:cat>
            <c:strRef>
              <c:f>Лист1!$A$2:$A$4</c:f>
              <c:strCache>
                <c:ptCount val="3"/>
                <c:pt idx="0">
                  <c:v>Триместр I</c:v>
                </c:pt>
                <c:pt idx="1">
                  <c:v>Триместр II</c:v>
                </c:pt>
                <c:pt idx="2">
                  <c:v>Триместр III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4.8</c:v>
                </c:pt>
                <c:pt idx="1">
                  <c:v>11.9</c:v>
                </c:pt>
                <c:pt idx="2">
                  <c:v>26.2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A5-4815-87B3-CF62D8ED65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Группа II (n=59)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Триместр I</c:v>
                </c:pt>
                <c:pt idx="1">
                  <c:v>Триместр II</c:v>
                </c:pt>
                <c:pt idx="2">
                  <c:v>Триместр III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BA5-4815-87B3-CF62D8ED6597}"/>
            </c:ext>
          </c:extLst>
        </c:ser>
        <c:gapWidth val="219"/>
        <c:overlap val="-27"/>
        <c:axId val="174192896"/>
        <c:axId val="174931968"/>
      </c:barChart>
      <c:catAx>
        <c:axId val="1741928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4931968"/>
        <c:crosses val="autoZero"/>
        <c:auto val="1"/>
        <c:lblAlgn val="ctr"/>
        <c:lblOffset val="100"/>
      </c:catAx>
      <c:valAx>
        <c:axId val="17493196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4192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3115993646005461"/>
          <c:y val="0.90491312252783163"/>
          <c:w val="0.40896078400708502"/>
          <c:h val="8.0360780019151271E-2"/>
        </c:manualLayout>
      </c:layout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4.1437057189382662E-2"/>
          <c:y val="2.977279581184283E-2"/>
          <c:w val="0.93927985564304484"/>
          <c:h val="0.7464561387830789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Группа I (n=42)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50800">
                <a:solidFill>
                  <a:srgbClr val="C00000"/>
                </a:solidFill>
                <a:prstDash val="sysDot"/>
              </a:ln>
            </c:spPr>
            <c:trendlineType val="log"/>
          </c:trendline>
          <c:cat>
            <c:strRef>
              <c:f>Лист1!$A$2:$A$4</c:f>
              <c:strCache>
                <c:ptCount val="3"/>
                <c:pt idx="0">
                  <c:v>Триместр I</c:v>
                </c:pt>
                <c:pt idx="1">
                  <c:v>Триместр II</c:v>
                </c:pt>
                <c:pt idx="2">
                  <c:v>Триместр III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4.8</c:v>
                </c:pt>
                <c:pt idx="1">
                  <c:v>4.8</c:v>
                </c:pt>
                <c:pt idx="2">
                  <c:v>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A5-4815-87B3-CF62D8ED65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Группа II (n=59)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1">
                  <a:lumMod val="75000"/>
                </a:schemeClr>
              </a:solidFill>
            </a:ln>
            <a:effectLst/>
          </c:spPr>
          <c:dLbls>
            <c:dLbl>
              <c:idx val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</c:dLbl>
            <c:dLbl>
              <c:idx val="1"/>
              <c:layout>
                <c:manualLayout>
                  <c:x val="0"/>
                  <c:y val="-3.293321439343043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378-4680-8832-6E4805BE61A3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50800">
                <a:solidFill>
                  <a:schemeClr val="accent1">
                    <a:lumMod val="75000"/>
                  </a:schemeClr>
                </a:solidFill>
                <a:prstDash val="sysDot"/>
              </a:ln>
            </c:spPr>
            <c:trendlineType val="poly"/>
            <c:order val="2"/>
          </c:trendline>
          <c:cat>
            <c:strRef>
              <c:f>Лист1!$A$2:$A$4</c:f>
              <c:strCache>
                <c:ptCount val="3"/>
                <c:pt idx="0">
                  <c:v>Триместр I</c:v>
                </c:pt>
                <c:pt idx="1">
                  <c:v>Триместр II</c:v>
                </c:pt>
                <c:pt idx="2">
                  <c:v>Триместр III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1.7</c:v>
                </c:pt>
                <c:pt idx="1">
                  <c:v>1.7</c:v>
                </c:pt>
                <c:pt idx="2">
                  <c:v>3.4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BA5-4815-87B3-CF62D8ED6597}"/>
            </c:ext>
          </c:extLst>
        </c:ser>
        <c:gapWidth val="219"/>
        <c:overlap val="-27"/>
        <c:axId val="175076480"/>
        <c:axId val="175078016"/>
      </c:barChart>
      <c:catAx>
        <c:axId val="1750764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5078016"/>
        <c:crosses val="autoZero"/>
        <c:auto val="1"/>
        <c:lblAlgn val="ctr"/>
        <c:lblOffset val="100"/>
      </c:catAx>
      <c:valAx>
        <c:axId val="17507801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5076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398293963254595E-2"/>
          <c:y val="0.90335747238876141"/>
          <c:w val="0.88257185039370101"/>
          <c:h val="6.6363209997595193E-2"/>
        </c:manualLayout>
      </c:layout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4.1437057189382662E-2"/>
          <c:y val="2.977279581184283E-2"/>
          <c:w val="0.93927985564304484"/>
          <c:h val="0.7464561387830789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Группа I (n=42)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63500">
                <a:solidFill>
                  <a:srgbClr val="C00000"/>
                </a:solidFill>
                <a:prstDash val="sysDot"/>
              </a:ln>
            </c:spPr>
            <c:trendlineType val="poly"/>
            <c:order val="2"/>
          </c:trendline>
          <c:cat>
            <c:strRef>
              <c:f>Лист1!$A$2:$A$4</c:f>
              <c:strCache>
                <c:ptCount val="3"/>
                <c:pt idx="0">
                  <c:v>Триместр I</c:v>
                </c:pt>
                <c:pt idx="1">
                  <c:v>Триместр II</c:v>
                </c:pt>
                <c:pt idx="2">
                  <c:v>Триместр III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9.5</c:v>
                </c:pt>
                <c:pt idx="1">
                  <c:v>16.7</c:v>
                </c:pt>
                <c:pt idx="2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A5-4815-87B3-CF62D8ED65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Группа II (n=59)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1">
                  <a:lumMod val="75000"/>
                </a:schemeClr>
              </a:solidFill>
            </a:ln>
            <a:effectLst/>
          </c:spPr>
          <c:dLbls>
            <c:dLbl>
              <c:idx val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50800">
                <a:solidFill>
                  <a:schemeClr val="accent1">
                    <a:lumMod val="75000"/>
                  </a:schemeClr>
                </a:solidFill>
                <a:prstDash val="sysDot"/>
              </a:ln>
            </c:spPr>
            <c:trendlineType val="poly"/>
            <c:order val="2"/>
          </c:trendline>
          <c:cat>
            <c:strRef>
              <c:f>Лист1!$A$2:$A$4</c:f>
              <c:strCache>
                <c:ptCount val="3"/>
                <c:pt idx="0">
                  <c:v>Триместр I</c:v>
                </c:pt>
                <c:pt idx="1">
                  <c:v>Триместр II</c:v>
                </c:pt>
                <c:pt idx="2">
                  <c:v>Триместр III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1.7</c:v>
                </c:pt>
                <c:pt idx="1">
                  <c:v>1.7</c:v>
                </c:pt>
                <c:pt idx="2">
                  <c:v>3.4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BA5-4815-87B3-CF62D8ED6597}"/>
            </c:ext>
          </c:extLst>
        </c:ser>
        <c:gapWidth val="219"/>
        <c:overlap val="-27"/>
        <c:axId val="175208704"/>
        <c:axId val="175222784"/>
      </c:barChart>
      <c:catAx>
        <c:axId val="17520870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5222784"/>
        <c:crosses val="autoZero"/>
        <c:auto val="1"/>
        <c:lblAlgn val="ctr"/>
        <c:lblOffset val="100"/>
      </c:catAx>
      <c:valAx>
        <c:axId val="1752227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5208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910639642266946"/>
          <c:y val="0.90335747238876141"/>
          <c:w val="0.76081267619325388"/>
          <c:h val="6.6363209997595193E-2"/>
        </c:manualLayout>
      </c:layout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Группа II (n=59)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Анемия</c:v>
                </c:pt>
                <c:pt idx="1">
                  <c:v>Угроза прерывания </c:v>
                </c:pt>
                <c:pt idx="2">
                  <c:v>Преэклампсия</c:v>
                </c:pt>
                <c:pt idx="3">
                  <c:v>ПН</c:v>
                </c:pt>
                <c:pt idx="4">
                  <c:v>ЗРП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45.2</c:v>
                </c:pt>
                <c:pt idx="1">
                  <c:v>35.700000000000003</c:v>
                </c:pt>
                <c:pt idx="2">
                  <c:v>19</c:v>
                </c:pt>
                <c:pt idx="3">
                  <c:v>16.7</c:v>
                </c:pt>
                <c:pt idx="4">
                  <c:v>11.9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259-453A-A3F1-7603B06EFD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Группа II (n=59)2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Анемия</c:v>
                </c:pt>
                <c:pt idx="1">
                  <c:v>Угроза прерывания </c:v>
                </c:pt>
                <c:pt idx="2">
                  <c:v>Преэклампсия</c:v>
                </c:pt>
                <c:pt idx="3">
                  <c:v>ПН</c:v>
                </c:pt>
                <c:pt idx="4">
                  <c:v>ЗРП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33.9</c:v>
                </c:pt>
                <c:pt idx="1">
                  <c:v>16.899999999999999</c:v>
                </c:pt>
                <c:pt idx="2">
                  <c:v>1.7</c:v>
                </c:pt>
                <c:pt idx="3">
                  <c:v>5.0999999999999996</c:v>
                </c:pt>
                <c:pt idx="4">
                  <c:v>1.7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259-453A-A3F1-7603B06EFD7D}"/>
            </c:ext>
          </c:extLst>
        </c:ser>
        <c:gapWidth val="219"/>
        <c:overlap val="-27"/>
        <c:axId val="175286144"/>
        <c:axId val="175287680"/>
      </c:barChart>
      <c:catAx>
        <c:axId val="17528614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75287680"/>
        <c:crosses val="autoZero"/>
        <c:auto val="1"/>
        <c:lblAlgn val="ctr"/>
        <c:lblOffset val="100"/>
      </c:catAx>
      <c:valAx>
        <c:axId val="17528768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7528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22108171479499"/>
          <c:y val="0.93760289260789254"/>
          <c:w val="0.40114063882212375"/>
          <c:h val="5.7052583382991136E-2"/>
        </c:manualLayout>
      </c:layout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0.311</cdr:x>
      <cdr:y>0.24</cdr:y>
    </cdr:from>
    <cdr:to>
      <cdr:x>0.39736</cdr:x>
      <cdr:y>0.30095</cdr:y>
    </cdr:to>
    <cdr:sp macro="" textlink="">
      <cdr:nvSpPr>
        <cdr:cNvPr id="3" name="AutoShape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43808" y="1296144"/>
          <a:ext cx="789676" cy="329166"/>
        </a:xfrm>
        <a:prstGeom xmlns:a="http://schemas.openxmlformats.org/drawingml/2006/main" prst="wedgeRectCallout">
          <a:avLst>
            <a:gd name="adj1" fmla="val 80404"/>
            <a:gd name="adj2" fmla="val 40072"/>
          </a:avLst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chemeClr val="accent1">
              <a:lumMod val="75000"/>
            </a:schemeClr>
          </a:solidFill>
          <a:miter lim="800000"/>
          <a:headEnd/>
          <a:tailEnd/>
        </a:ln>
        <a:extLst xmlns:a="http://schemas.openxmlformats.org/drawingml/2006/main"/>
      </cdr:spPr>
      <cdr:txBody>
        <a:bodyPr xmlns:a="http://schemas.openxmlformats.org/drawingml/2006/main" lIns="0" tIns="10800" rIns="0" bIns="10800" anchor="ctr"/>
        <a:lstStyle xmlns:a="http://schemas.openxmlformats.org/drawingml/2006/main">
          <a:defPPr>
            <a:defRPr lang="ru-RU"/>
          </a:defPPr>
          <a:lvl1pPr marL="0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04017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08035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12052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16069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520086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024104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528121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032138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</a:pPr>
          <a:r>
            <a:rPr lang="ru-RU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р</a:t>
          </a:r>
          <a:r>
            <a:rPr lang="en-US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&lt;0,05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0.03531</cdr:x>
      <cdr:y>0.55011</cdr:y>
    </cdr:from>
    <cdr:to>
      <cdr:x>0.12167</cdr:x>
      <cdr:y>0.62301</cdr:y>
    </cdr:to>
    <cdr:sp macro="" textlink="">
      <cdr:nvSpPr>
        <cdr:cNvPr id="4" name="AutoShape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3529" y="3312368"/>
          <a:ext cx="791164" cy="438952"/>
        </a:xfrm>
        <a:prstGeom xmlns:a="http://schemas.openxmlformats.org/drawingml/2006/main" prst="wedgeRectCallout">
          <a:avLst>
            <a:gd name="adj1" fmla="val 43870"/>
            <a:gd name="adj2" fmla="val 82145"/>
          </a:avLst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rgbClr val="0070C0"/>
          </a:solidFill>
          <a:miter lim="800000"/>
          <a:headEnd/>
          <a:tailEnd/>
        </a:ln>
        <a:extLst xmlns:a="http://schemas.openxmlformats.org/drawingml/2006/main"/>
      </cdr:spPr>
      <cdr:txBody>
        <a:bodyPr xmlns:a="http://schemas.openxmlformats.org/drawingml/2006/main" lIns="0" tIns="10800" rIns="0" bIns="1080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</a:pPr>
          <a:r>
            <a:rPr lang="ru-RU" sz="1600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р</a:t>
          </a:r>
          <a:r>
            <a:rPr lang="en-US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&lt;0,05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0.61696</cdr:x>
      <cdr:y>0.4066</cdr:y>
    </cdr:from>
    <cdr:to>
      <cdr:x>0.70332</cdr:x>
      <cdr:y>0.46755</cdr:y>
    </cdr:to>
    <cdr:sp macro="" textlink="">
      <cdr:nvSpPr>
        <cdr:cNvPr id="6" name="AutoShape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52121" y="2448272"/>
          <a:ext cx="791164" cy="366997"/>
        </a:xfrm>
        <a:prstGeom xmlns:a="http://schemas.openxmlformats.org/drawingml/2006/main" prst="wedgeRectCallout">
          <a:avLst>
            <a:gd name="adj1" fmla="val 94452"/>
            <a:gd name="adj2" fmla="val 32849"/>
          </a:avLst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chemeClr val="accent1">
              <a:lumMod val="75000"/>
            </a:schemeClr>
          </a:solidFill>
          <a:miter lim="800000"/>
          <a:headEnd/>
          <a:tailEnd/>
        </a:ln>
        <a:extLst xmlns:a="http://schemas.openxmlformats.org/drawingml/2006/main"/>
      </cdr:spPr>
      <cdr:txBody>
        <a:bodyPr xmlns:a="http://schemas.openxmlformats.org/drawingml/2006/main" lIns="0" tIns="10800" rIns="0" bIns="1080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</a:pPr>
          <a:r>
            <a:rPr lang="ru-RU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р</a:t>
          </a:r>
          <a:r>
            <a:rPr lang="en-US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&lt;0,05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0.51575</cdr:x>
      <cdr:y>0.03466</cdr:y>
    </cdr:from>
    <cdr:to>
      <cdr:x>0.60211</cdr:x>
      <cdr:y>0.10757</cdr:y>
    </cdr:to>
    <cdr:sp macro="" textlink="">
      <cdr:nvSpPr>
        <cdr:cNvPr id="3" name="AutoShape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716016" y="173752"/>
          <a:ext cx="789652" cy="365511"/>
        </a:xfrm>
        <a:prstGeom xmlns:a="http://schemas.openxmlformats.org/drawingml/2006/main" prst="wedgeRectCallout">
          <a:avLst>
            <a:gd name="adj1" fmla="val -73715"/>
            <a:gd name="adj2" fmla="val 140969"/>
          </a:avLst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chemeClr val="tx2">
              <a:lumMod val="60000"/>
              <a:lumOff val="40000"/>
            </a:schemeClr>
          </a:solidFill>
          <a:miter lim="800000"/>
          <a:headEnd/>
          <a:tailEnd/>
        </a:ln>
        <a:extLst xmlns:a="http://schemas.openxmlformats.org/drawingml/2006/main"/>
      </cdr:spPr>
      <cdr:txBody>
        <a:bodyPr xmlns:a="http://schemas.openxmlformats.org/drawingml/2006/main" lIns="0" tIns="10800" rIns="0" bIns="10800" anchor="ctr"/>
        <a:lstStyle xmlns:a="http://schemas.openxmlformats.org/drawingml/2006/main">
          <a:defPPr>
            <a:defRPr lang="ru-RU"/>
          </a:defPPr>
          <a:lvl1pPr marL="0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04017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08035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12052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16069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520086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024104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528121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032138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</a:pPr>
          <a:r>
            <a:rPr lang="ru-RU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р</a:t>
          </a:r>
          <a:r>
            <a:rPr lang="en-US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&lt;0,05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0.20075</cdr:x>
      <cdr:y>0.03442</cdr:y>
    </cdr:from>
    <cdr:to>
      <cdr:x>0.28711</cdr:x>
      <cdr:y>0.09303</cdr:y>
    </cdr:to>
    <cdr:sp macro="" textlink="">
      <cdr:nvSpPr>
        <cdr:cNvPr id="4" name="AutoShape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35696" y="172576"/>
          <a:ext cx="789652" cy="293795"/>
        </a:xfrm>
        <a:prstGeom xmlns:a="http://schemas.openxmlformats.org/drawingml/2006/main" prst="wedgeRectCallout">
          <a:avLst>
            <a:gd name="adj1" fmla="val -76959"/>
            <a:gd name="adj2" fmla="val 192917"/>
          </a:avLst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rgbClr val="0070C0"/>
          </a:solidFill>
          <a:miter lim="800000"/>
          <a:headEnd/>
          <a:tailEnd/>
        </a:ln>
        <a:extLst xmlns:a="http://schemas.openxmlformats.org/drawingml/2006/main"/>
      </cdr:spPr>
      <cdr:txBody>
        <a:bodyPr xmlns:a="http://schemas.openxmlformats.org/drawingml/2006/main" lIns="0" tIns="10800" rIns="0" bIns="1080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</a:pPr>
          <a:r>
            <a:rPr lang="ru-RU" sz="1600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р</a:t>
          </a:r>
          <a:r>
            <a:rPr lang="en-US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&lt;0,05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0.815</cdr:x>
      <cdr:y>0.03117</cdr:y>
    </cdr:from>
    <cdr:to>
      <cdr:x>0.90135</cdr:x>
      <cdr:y>0.10408</cdr:y>
    </cdr:to>
    <cdr:sp macro="" textlink="">
      <cdr:nvSpPr>
        <cdr:cNvPr id="6" name="AutoShape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452320" y="156267"/>
          <a:ext cx="789652" cy="365509"/>
        </a:xfrm>
        <a:prstGeom xmlns:a="http://schemas.openxmlformats.org/drawingml/2006/main" prst="wedgeRectCallout">
          <a:avLst>
            <a:gd name="adj1" fmla="val -72380"/>
            <a:gd name="adj2" fmla="val 151357"/>
          </a:avLst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chemeClr val="tx2">
              <a:lumMod val="60000"/>
              <a:lumOff val="40000"/>
            </a:schemeClr>
          </a:solidFill>
          <a:miter lim="800000"/>
          <a:headEnd/>
          <a:tailEnd/>
        </a:ln>
        <a:extLst xmlns:a="http://schemas.openxmlformats.org/drawingml/2006/main"/>
      </cdr:spPr>
      <cdr:txBody>
        <a:bodyPr xmlns:a="http://schemas.openxmlformats.org/drawingml/2006/main" lIns="0" tIns="10800" rIns="0" bIns="1080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</a:pPr>
          <a:r>
            <a:rPr lang="ru-RU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р</a:t>
          </a:r>
          <a:r>
            <a:rPr lang="en-US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&lt;0,05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0.5175</cdr:x>
      <cdr:y>0.26088</cdr:y>
    </cdr:from>
    <cdr:to>
      <cdr:x>0.60386</cdr:x>
      <cdr:y>0.33379</cdr:y>
    </cdr:to>
    <cdr:sp macro="" textlink="">
      <cdr:nvSpPr>
        <cdr:cNvPr id="3" name="AutoShape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58816" y="1180728"/>
          <a:ext cx="710708" cy="329988"/>
        </a:xfrm>
        <a:prstGeom xmlns:a="http://schemas.openxmlformats.org/drawingml/2006/main" prst="wedgeRectCallout">
          <a:avLst>
            <a:gd name="adj1" fmla="val -73715"/>
            <a:gd name="adj2" fmla="val 140969"/>
          </a:avLst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chemeClr val="tx2">
              <a:lumMod val="60000"/>
              <a:lumOff val="40000"/>
            </a:schemeClr>
          </a:solidFill>
          <a:miter lim="800000"/>
          <a:headEnd/>
          <a:tailEnd/>
        </a:ln>
        <a:extLst xmlns:a="http://schemas.openxmlformats.org/drawingml/2006/main"/>
      </cdr:spPr>
      <cdr:txBody>
        <a:bodyPr xmlns:a="http://schemas.openxmlformats.org/drawingml/2006/main" lIns="0" tIns="10800" rIns="0" bIns="10800" anchor="ctr"/>
        <a:lstStyle xmlns:a="http://schemas.openxmlformats.org/drawingml/2006/main">
          <a:defPPr>
            <a:defRPr lang="ru-RU"/>
          </a:defPPr>
          <a:lvl1pPr marL="0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04017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08035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12052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16069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520086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024104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528121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032138" algn="l" defTabSz="1008035" rtl="0" eaLnBrk="1" latinLnBrk="0" hangingPunct="1">
            <a:defRPr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</a:pPr>
          <a:r>
            <a:rPr lang="ru-RU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р</a:t>
          </a:r>
          <a:r>
            <a:rPr lang="en-US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&lt;0,05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0.21125</cdr:x>
      <cdr:y>0.41998</cdr:y>
    </cdr:from>
    <cdr:to>
      <cdr:x>0.29761</cdr:x>
      <cdr:y>0.47859</cdr:y>
    </cdr:to>
    <cdr:sp macro="" textlink="">
      <cdr:nvSpPr>
        <cdr:cNvPr id="4" name="AutoShape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738536" y="1900808"/>
          <a:ext cx="710708" cy="265266"/>
        </a:xfrm>
        <a:prstGeom xmlns:a="http://schemas.openxmlformats.org/drawingml/2006/main" prst="wedgeRectCallout">
          <a:avLst>
            <a:gd name="adj1" fmla="val -76959"/>
            <a:gd name="adj2" fmla="val 192917"/>
          </a:avLst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rgbClr val="0070C0"/>
          </a:solidFill>
          <a:miter lim="800000"/>
          <a:headEnd/>
          <a:tailEnd/>
        </a:ln>
        <a:extLst xmlns:a="http://schemas.openxmlformats.org/drawingml/2006/main"/>
      </cdr:spPr>
      <cdr:txBody>
        <a:bodyPr xmlns:a="http://schemas.openxmlformats.org/drawingml/2006/main" lIns="0" tIns="10800" rIns="0" bIns="1080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</a:pPr>
          <a:r>
            <a:rPr lang="ru-RU" sz="1600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р</a:t>
          </a:r>
          <a:r>
            <a:rPr lang="en-US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&lt;0,05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0.84125</cdr:x>
      <cdr:y>0.00632</cdr:y>
    </cdr:from>
    <cdr:to>
      <cdr:x>0.9276</cdr:x>
      <cdr:y>0.07923</cdr:y>
    </cdr:to>
    <cdr:sp macro="" textlink="">
      <cdr:nvSpPr>
        <cdr:cNvPr id="6" name="AutoShape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601952" y="32492"/>
          <a:ext cx="780302" cy="374843"/>
        </a:xfrm>
        <a:prstGeom xmlns:a="http://schemas.openxmlformats.org/drawingml/2006/main" prst="wedgeRectCallout">
          <a:avLst>
            <a:gd name="adj1" fmla="val -85967"/>
            <a:gd name="adj2" fmla="val 80649"/>
          </a:avLst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chemeClr val="tx2">
              <a:lumMod val="60000"/>
              <a:lumOff val="40000"/>
            </a:schemeClr>
          </a:solidFill>
          <a:miter lim="800000"/>
          <a:headEnd/>
          <a:tailEnd/>
        </a:ln>
        <a:extLst xmlns:a="http://schemas.openxmlformats.org/drawingml/2006/main"/>
      </cdr:spPr>
      <cdr:txBody>
        <a:bodyPr xmlns:a="http://schemas.openxmlformats.org/drawingml/2006/main" lIns="0" tIns="10800" rIns="0" bIns="1080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</a:pPr>
          <a:r>
            <a:rPr lang="ru-RU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р</a:t>
          </a:r>
          <a:r>
            <a:rPr lang="en-US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&lt;0,05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0.35</cdr:x>
      <cdr:y>0.12728</cdr:y>
    </cdr:from>
    <cdr:to>
      <cdr:x>0.44595</cdr:x>
      <cdr:y>0.18882</cdr:y>
    </cdr:to>
    <cdr:sp macro="" textlink="">
      <cdr:nvSpPr>
        <cdr:cNvPr id="2" name="AutoShape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80320" y="576064"/>
          <a:ext cx="789676" cy="278546"/>
        </a:xfrm>
        <a:prstGeom xmlns:a="http://schemas.openxmlformats.org/drawingml/2006/main" prst="wedgeRectCallout">
          <a:avLst>
            <a:gd name="adj1" fmla="val -76959"/>
            <a:gd name="adj2" fmla="val 192917"/>
          </a:avLst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rgbClr val="0070C0"/>
          </a:solidFill>
          <a:miter lim="800000"/>
          <a:headEnd/>
          <a:tailEnd/>
        </a:ln>
        <a:extLst xmlns:a="http://schemas.openxmlformats.org/drawingml/2006/main"/>
      </cdr:spPr>
      <cdr:txBody>
        <a:bodyPr xmlns:a="http://schemas.openxmlformats.org/drawingml/2006/main" lIns="0" tIns="10800" rIns="0" bIns="1080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</a:pPr>
          <a:r>
            <a:rPr lang="ru-RU" sz="1600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р</a:t>
          </a:r>
          <a:r>
            <a:rPr lang="en-US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&lt;0,05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0.54004</cdr:x>
      <cdr:y>0.39775</cdr:y>
    </cdr:from>
    <cdr:to>
      <cdr:x>0.63599</cdr:x>
      <cdr:y>0.45929</cdr:y>
    </cdr:to>
    <cdr:sp macro="" textlink="">
      <cdr:nvSpPr>
        <cdr:cNvPr id="3" name="AutoShape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932040" y="1800200"/>
          <a:ext cx="876341" cy="278546"/>
        </a:xfrm>
        <a:prstGeom xmlns:a="http://schemas.openxmlformats.org/drawingml/2006/main" prst="wedgeRectCallout">
          <a:avLst>
            <a:gd name="adj1" fmla="val -76959"/>
            <a:gd name="adj2" fmla="val 192917"/>
          </a:avLst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rgbClr val="0070C0"/>
          </a:solidFill>
          <a:miter lim="800000"/>
          <a:headEnd/>
          <a:tailEnd/>
        </a:ln>
        <a:extLst xmlns:a="http://schemas.openxmlformats.org/drawingml/2006/main"/>
      </cdr:spPr>
      <cdr:txBody>
        <a:bodyPr xmlns:a="http://schemas.openxmlformats.org/drawingml/2006/main" lIns="0" tIns="10800" rIns="0" bIns="1080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</a:pPr>
          <a:r>
            <a:rPr lang="ru-RU" sz="1600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р</a:t>
          </a:r>
          <a:r>
            <a:rPr lang="en-US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&lt;0,05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0.72624</cdr:x>
      <cdr:y>0.39775</cdr:y>
    </cdr:from>
    <cdr:to>
      <cdr:x>0.8222</cdr:x>
      <cdr:y>0.45929</cdr:y>
    </cdr:to>
    <cdr:sp macro="" textlink="">
      <cdr:nvSpPr>
        <cdr:cNvPr id="4" name="AutoShape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632587" y="2062163"/>
          <a:ext cx="876341" cy="319080"/>
        </a:xfrm>
        <a:prstGeom xmlns:a="http://schemas.openxmlformats.org/drawingml/2006/main" prst="wedgeRectCallout">
          <a:avLst>
            <a:gd name="adj1" fmla="val -76959"/>
            <a:gd name="adj2" fmla="val 284289"/>
          </a:avLst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rgbClr val="0070C0"/>
          </a:solidFill>
          <a:miter lim="800000"/>
          <a:headEnd/>
          <a:tailEnd/>
        </a:ln>
        <a:extLst xmlns:a="http://schemas.openxmlformats.org/drawingml/2006/main"/>
      </cdr:spPr>
      <cdr:txBody>
        <a:bodyPr xmlns:a="http://schemas.openxmlformats.org/drawingml/2006/main" lIns="0" tIns="10800" rIns="0" bIns="1080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</a:pPr>
          <a:r>
            <a:rPr lang="ru-RU" sz="1600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р</a:t>
          </a:r>
          <a:r>
            <a:rPr lang="en-US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&lt;0,05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0.90279</cdr:x>
      <cdr:y>0.42957</cdr:y>
    </cdr:from>
    <cdr:to>
      <cdr:x>0.99874</cdr:x>
      <cdr:y>0.49111</cdr:y>
    </cdr:to>
    <cdr:sp macro="" textlink="">
      <cdr:nvSpPr>
        <cdr:cNvPr id="5" name="AutoShape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244942" y="1944216"/>
          <a:ext cx="876341" cy="278546"/>
        </a:xfrm>
        <a:prstGeom xmlns:a="http://schemas.openxmlformats.org/drawingml/2006/main" prst="wedgeRectCallout">
          <a:avLst>
            <a:gd name="adj1" fmla="val -67886"/>
            <a:gd name="adj2" fmla="val 349919"/>
          </a:avLst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rgbClr val="0070C0"/>
          </a:solidFill>
          <a:miter lim="800000"/>
          <a:headEnd/>
          <a:tailEnd/>
        </a:ln>
        <a:extLst xmlns:a="http://schemas.openxmlformats.org/drawingml/2006/main"/>
      </cdr:spPr>
      <cdr:txBody>
        <a:bodyPr xmlns:a="http://schemas.openxmlformats.org/drawingml/2006/main" lIns="0" tIns="10800" rIns="0" bIns="1080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</a:pPr>
          <a:r>
            <a:rPr lang="ru-RU" sz="1600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р</a:t>
          </a:r>
          <a:r>
            <a:rPr lang="en-US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&lt;0,05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0.16946</cdr:x>
      <cdr:y>0.05556</cdr:y>
    </cdr:from>
    <cdr:to>
      <cdr:x>0.26542</cdr:x>
      <cdr:y>0.1171</cdr:y>
    </cdr:to>
    <cdr:sp macro="" textlink="">
      <cdr:nvSpPr>
        <cdr:cNvPr id="6" name="AutoShape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47664" y="288032"/>
          <a:ext cx="876340" cy="319080"/>
        </a:xfrm>
        <a:prstGeom xmlns:a="http://schemas.openxmlformats.org/drawingml/2006/main" prst="wedgeRectCallout">
          <a:avLst>
            <a:gd name="adj1" fmla="val -70910"/>
            <a:gd name="adj2" fmla="val 226143"/>
          </a:avLst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rgbClr val="0070C0"/>
          </a:solidFill>
          <a:miter lim="800000"/>
          <a:headEnd/>
          <a:tailEnd/>
        </a:ln>
        <a:extLst xmlns:a="http://schemas.openxmlformats.org/drawingml/2006/main"/>
      </cdr:spPr>
      <cdr:txBody>
        <a:bodyPr xmlns:a="http://schemas.openxmlformats.org/drawingml/2006/main" lIns="0" tIns="10800" rIns="0" bIns="1080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</a:pPr>
          <a:r>
            <a:rPr lang="ru-RU" sz="1600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р</a:t>
          </a:r>
          <a:r>
            <a:rPr lang="en-US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˃</a:t>
          </a:r>
          <a:r>
            <a:rPr lang="en-US" sz="1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0,05</a:t>
          </a:r>
          <a:endParaRPr lang="ru-RU" sz="14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DD059-7E16-4DDA-87EA-7E7C96505506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55F2F-E05C-49B5-A5AA-87EF367510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1139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55F2F-E05C-49B5-A5AA-87EF36751045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55529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55F2F-E05C-49B5-A5AA-87EF36751045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4831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55F2F-E05C-49B5-A5AA-87EF36751045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4474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4A98-68DC-455E-8C22-C51CF9923714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221D-652B-4035-A0A8-752D1D408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4A98-68DC-455E-8C22-C51CF9923714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221D-652B-4035-A0A8-752D1D408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4A98-68DC-455E-8C22-C51CF9923714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221D-652B-4035-A0A8-752D1D408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4A98-68DC-455E-8C22-C51CF9923714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221D-652B-4035-A0A8-752D1D408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4A98-68DC-455E-8C22-C51CF9923714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221D-652B-4035-A0A8-752D1D408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4A98-68DC-455E-8C22-C51CF9923714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221D-652B-4035-A0A8-752D1D408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4A98-68DC-455E-8C22-C51CF9923714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221D-652B-4035-A0A8-752D1D408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4A98-68DC-455E-8C22-C51CF9923714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221D-652B-4035-A0A8-752D1D408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4A98-68DC-455E-8C22-C51CF9923714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221D-652B-4035-A0A8-752D1D408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4A98-68DC-455E-8C22-C51CF9923714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221D-652B-4035-A0A8-752D1D408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4A98-68DC-455E-8C22-C51CF9923714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221D-652B-4035-A0A8-752D1D408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2">
                <a:lumMod val="40000"/>
                <a:lumOff val="6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C4A98-68DC-455E-8C22-C51CF9923714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4221D-652B-4035-A0A8-752D1D408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12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ОБРАЗОВАТЕЛЬНОЕ УЧРЕЖДЕНИЕ ВЫСШЕГО ОБРАЗОВАНИЯ «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ДОНЕЦКИЙ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МЕДИЦИНСКИЙ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ИМЕНИ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 ГОРЬКОГО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b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РОССИЙСКОЙ ФЕДЕРАЦИИ </a:t>
            </a:r>
            <a:b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АКУШЕРСТВА И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ГИНЕКОЛОГИИ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2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5487"/>
            <a:ext cx="9036496" cy="525780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sz="2600" b="1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ЗВЕНЬЯ ПАТОГЕНЕЗА ГЕСТАЦИОННЫХ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ПЕРИНАТАЛЬНЫХ ОСЛОЖНЕНИЙ ПРИ ЙОДНОМ ДЕФИЦИТЕ </a:t>
            </a:r>
            <a:endParaRPr lang="ru-RU" sz="26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6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6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6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6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 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авторов: 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д.м.н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Мацынин А.Н., </a:t>
            </a:r>
            <a:endParaRPr lang="ru-RU" sz="29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д.м.н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Чурилов А.В., </a:t>
            </a:r>
            <a:endParaRPr lang="ru-RU" sz="29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к.м.н., доцент Джеломанова С. А.</a:t>
            </a:r>
          </a:p>
          <a:p>
            <a:pPr algn="just">
              <a:spcBef>
                <a:spcPct val="0"/>
              </a:spcBef>
              <a:buNone/>
            </a:pPr>
            <a:endParaRPr lang="ru-RU" sz="29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 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д.м.н., доцент Мацынин 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А.Н.  </a:t>
            </a:r>
          </a:p>
          <a:p>
            <a:pPr algn="ctr">
              <a:spcBef>
                <a:spcPct val="0"/>
              </a:spcBef>
              <a:buNone/>
            </a:pPr>
            <a:endParaRPr lang="ru-RU" sz="29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ru-RU" sz="2900" b="1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ru-RU" sz="29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Донецк 2025 </a:t>
            </a:r>
            <a:r>
              <a:rPr lang="ru-RU" sz="29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sz="2900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408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Первичные «мишени» при недостаточном йодном обеспечении организма</a:t>
            </a:r>
          </a:p>
          <a:p>
            <a:pPr marL="0" indent="0">
              <a:buNone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тиреоидная система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сердечно-сосудистая систем (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эндотелий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процессов липопероксидации и липидного спектра крови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4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r">
              <a:lnSpc>
                <a:spcPct val="120000"/>
              </a:lnSpc>
              <a:spcBef>
                <a:spcPts val="0"/>
              </a:spcBef>
              <a:buNone/>
            </a:pPr>
            <a:endParaRPr lang="ru-RU" sz="2100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r">
              <a:lnSpc>
                <a:spcPct val="110000"/>
              </a:lnSpc>
              <a:spcBef>
                <a:spcPts val="0"/>
              </a:spcBef>
              <a:buNone/>
            </a:pPr>
            <a:endParaRPr lang="ru-RU" sz="1700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r">
              <a:lnSpc>
                <a:spcPct val="110000"/>
              </a:lnSpc>
              <a:spcBef>
                <a:spcPts val="0"/>
              </a:spcBef>
              <a:buNone/>
            </a:pPr>
            <a:endParaRPr lang="ru-RU" sz="1700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7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Веремчук Л.В. </a:t>
            </a:r>
          </a:p>
          <a:p>
            <a:pPr marL="0" lv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7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Методологические </a:t>
            </a:r>
            <a:r>
              <a:rPr lang="ru-RU" sz="17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оценке межсистемных </a:t>
            </a:r>
            <a:endParaRPr lang="ru-RU" sz="1700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7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взаимодействий </a:t>
            </a:r>
            <a:r>
              <a:rPr lang="ru-RU" sz="17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организме при йодной </a:t>
            </a:r>
            <a:r>
              <a:rPr lang="ru-RU" sz="17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недостаточности. 2010. </a:t>
            </a:r>
          </a:p>
          <a:p>
            <a:pPr marL="0" lv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7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Веремчук Л.В. </a:t>
            </a:r>
          </a:p>
          <a:p>
            <a:pPr marL="0" lvl="0" indent="0" algn="r" fontAlgn="base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7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Моделирование </a:t>
            </a:r>
            <a:r>
              <a:rPr lang="ru-RU" sz="17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системных взаимодействий при </a:t>
            </a:r>
            <a:endParaRPr lang="ru-RU" sz="1700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r" fontAlgn="base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7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дефиците йода в организме. 2010. </a:t>
            </a:r>
            <a:endParaRPr lang="ru-RU" sz="1700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ru-RU" sz="12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754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функции эндотелия является причиной различных патологических состояний организма и ряда гестационных осложнений (преэклампсия)</a:t>
            </a:r>
          </a:p>
          <a:p>
            <a:pPr algn="just"/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эндотелия во время гестации и ее взаимосвязь с особенностями течения гестации при йодном дефиците остается недостаточно изученной 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RU" sz="1700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RU" sz="1700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17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Джобава Э. М.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7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Дисфункция </a:t>
            </a:r>
            <a:r>
              <a:rPr lang="ru-RU" sz="17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эндотелия и </a:t>
            </a:r>
            <a:r>
              <a:rPr lang="ru-RU" sz="17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7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7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емостаза в </a:t>
            </a:r>
            <a:r>
              <a:rPr lang="ru-RU" sz="17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группах риска по развитию акушерской патологии</a:t>
            </a:r>
            <a:r>
              <a:rPr lang="ru-RU" sz="17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7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Системный подход к </a:t>
            </a:r>
            <a:r>
              <a:rPr lang="ru-RU" sz="17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диагностике и </a:t>
            </a:r>
            <a:r>
              <a:rPr lang="ru-RU" sz="17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терапии. 2013.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7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Блощинская </a:t>
            </a:r>
            <a:r>
              <a:rPr lang="ru-RU" sz="17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 А. </a:t>
            </a:r>
            <a:endParaRPr lang="ru-RU" sz="1700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17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Вазорегуляторная функция </a:t>
            </a:r>
            <a:r>
              <a:rPr lang="ru-RU" sz="17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эндотелия </a:t>
            </a:r>
            <a:endParaRPr lang="ru-RU" sz="1700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17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физиологической беременности </a:t>
            </a:r>
            <a:r>
              <a:rPr lang="ru-RU" sz="17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7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гестозе. 2003. </a:t>
            </a:r>
            <a:endParaRPr lang="ru-RU" sz="1700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600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122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функцию эндотелия, путем изучения эндотелийзависисмой вазодилятации в пробе реактивной гиперемии, и течение гестации у беременных с исходным йодным дефицитом для разработки патогенетических методов п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рофилактики гестационных осложнений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904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</a:t>
            </a: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методы</a:t>
            </a:r>
            <a:endParaRPr lang="ru-RU" sz="32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Дизайн исследования -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проспективное, выборочное, контролируемое,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нерандомизированное</a:t>
            </a:r>
          </a:p>
          <a:p>
            <a:pPr marL="0" indent="0" algn="just">
              <a:buNone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После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уровня йодурии у 217 беременных, состоявших на диспансерном учете в женских консультациях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Донецка, для дальнейшего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с учетом критериев включения/исключения отобрано 101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беременная </a:t>
            </a:r>
          </a:p>
          <a:p>
            <a:pPr marL="0" indent="0" algn="just">
              <a:buNone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Проведено исследование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эндотелия и характер течения гестационного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241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903649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беременных</a:t>
            </a:r>
          </a:p>
          <a:p>
            <a:pPr marL="0" indent="0">
              <a:buNone/>
            </a:pP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 (основная)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- 42 беременные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ЙД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 триместре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гестации</a:t>
            </a:r>
          </a:p>
          <a:p>
            <a:pPr marL="0" indent="0">
              <a:buNone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контрольная)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- 59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беременных с нормальным уровнем 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йодного потребления на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протяжении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гестационного периода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856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5301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включения: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информированное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беременной на участие в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гестации 6–8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недель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йодурия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100 мкг/л для беременных основной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одноплодная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беременность, наступившая в естественном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цикле </a:t>
            </a:r>
          </a:p>
          <a:p>
            <a:pPr marL="0" indent="0">
              <a:buNone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исключения: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препаратов йода беременными с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ЙД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установленная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патология щитовидной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железы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яжелая экстрагенитальная патология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ногоплодная беременность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8918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Изучение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эндотелия – проба «реактивной гиперемии» для оценки эндотелийзависимой вазодилятации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(метод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 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Celermajer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модификации Калинкиной Н.В.)   </a:t>
            </a:r>
          </a:p>
          <a:p>
            <a:pPr marL="0" indent="0">
              <a:buNone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линико-статистический </a:t>
            </a:r>
          </a:p>
          <a:p>
            <a:pPr marL="0" indent="0">
              <a:buNone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Математическая обработка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полученных результатов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проводилась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пакета программ «STATISTICA 6.5»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r">
              <a:buNone/>
            </a:pPr>
            <a:endParaRPr lang="ru-RU" sz="1600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ru-RU" sz="1600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ru-RU" sz="1600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n-US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Celermajer </a:t>
            </a:r>
            <a:r>
              <a:rPr lang="en-US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S</a:t>
            </a:r>
            <a:r>
              <a:rPr lang="en-US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 </a:t>
            </a:r>
            <a:r>
              <a:rPr lang="en-US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al. </a:t>
            </a:r>
            <a:endParaRPr lang="ru-RU" sz="1600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Non-invasive </a:t>
            </a:r>
            <a:r>
              <a:rPr lang="en-US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detection of endothelial </a:t>
            </a:r>
            <a:r>
              <a:rPr lang="en-US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dysfunction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 and adults at risk </a:t>
            </a:r>
            <a:r>
              <a:rPr lang="en-US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atherosclerosis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1992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Калинкина 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 В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r">
              <a:buNone/>
            </a:pP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«Модифицированный 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исследования 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вазорегулирующей 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эндотелия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1999 г. </a:t>
            </a:r>
          </a:p>
          <a:p>
            <a:pPr marL="0" indent="0" algn="r">
              <a:buNone/>
            </a:pPr>
            <a:r>
              <a:rPr lang="ru-RU" sz="1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b="1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064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718048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вазодилятации</a:t>
            </a:r>
            <a:r>
              <a:rPr lang="en-US" sz="2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пробе реактивной гиперемии у обследованных беременных (</a:t>
            </a:r>
            <a:r>
              <a:rPr lang="en-US" sz="2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71135439"/>
              </p:ext>
            </p:extLst>
          </p:nvPr>
        </p:nvGraphicFramePr>
        <p:xfrm>
          <a:off x="0" y="1196752"/>
          <a:ext cx="91440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02089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801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регистрации вазоконстрикции в пробе реактивной гиперемии у обследованных беременных (%)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91833085"/>
              </p:ext>
            </p:extLst>
          </p:nvPr>
        </p:nvGraphicFramePr>
        <p:xfrm>
          <a:off x="0" y="1700808"/>
          <a:ext cx="932452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45674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отсутствия реакции стенки сосуда в пробе реактивной гиперемии у обследованных беременных (</a:t>
            </a:r>
            <a:r>
              <a:rPr lang="en-US" sz="2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02412705"/>
              </p:ext>
            </p:extLst>
          </p:nvPr>
        </p:nvGraphicFramePr>
        <p:xfrm>
          <a:off x="66261" y="1844824"/>
          <a:ext cx="91440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86367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400600"/>
          </a:xfrm>
        </p:spPr>
        <p:txBody>
          <a:bodyPr>
            <a:normAutofit lnSpcReduction="10000"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последних десятилетий характеризуются ухудшением демографической ситуации в РФ</a:t>
            </a: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рождаемости в РФ обусловлено, как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социально-экономическими, так и медико-биологическими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факторами </a:t>
            </a: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Йодному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дефициту (ЙД) отводится особая роль в снижении уровня репродуктивного здоровья женского населения, что обусловлено его широкой распространенностью  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n-US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2007; </a:t>
            </a:r>
          </a:p>
          <a:p>
            <a:pPr marL="0" indent="0" algn="r">
              <a:buNone/>
            </a:pP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Кадыров 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З. А., 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2022; Карпин 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Д., 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2022; </a:t>
            </a:r>
          </a:p>
          <a:p>
            <a:pPr marL="0" indent="0" algn="r">
              <a:buNone/>
            </a:pP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Мельниченко Г. А., 2019 </a:t>
            </a:r>
            <a:endParaRPr lang="ru-RU" sz="1600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i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b="1" i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391400" cy="756320"/>
          </a:xfrm>
        </p:spPr>
        <p:txBody>
          <a:bodyPr/>
          <a:lstStyle/>
          <a:p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2699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дисфункции эндотелия у обследованных беременных (%) 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60499977"/>
              </p:ext>
            </p:extLst>
          </p:nvPr>
        </p:nvGraphicFramePr>
        <p:xfrm>
          <a:off x="0" y="1412776"/>
          <a:ext cx="9036496" cy="51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5877513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 и частота осложнений гестации у обследованных беременных (%)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36589850"/>
              </p:ext>
            </p:extLst>
          </p:nvPr>
        </p:nvGraphicFramePr>
        <p:xfrm>
          <a:off x="0" y="1484784"/>
          <a:ext cx="9132777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30424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832648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Исходный ЙД у беременных сопровождается развитием дисфункции эндотелия, которая даже на фоне последующей йодной дотации нарастает к окончанию гестации.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Установлена большая частота осложнений гестации у беременных с исходным ЙД в сравнении с беременными, имеющими нормальный уровень йодного потребления на протяжении всего периода гестации.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Следует продолжить изучение причинно-следственных взаимоотношений ЙД,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дисфункции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эндотелия и осложнений гестации с целью уточнения патогенеза влияния ЙД на течение гестации для разработки патогенетически обусловленного метода лечения и профилактики указанных осложнений. 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Лечебно-профилактические мероприятия беременным с ЙД        должны включать мероприятия по коррекции функции эндотелия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38672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208823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БЛАГОДАРЮ ЗА ВНИМАНИЕ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008" y="4725144"/>
            <a:ext cx="8928992" cy="2132856"/>
          </a:xfrm>
        </p:spPr>
        <p:txBody>
          <a:bodyPr>
            <a:normAutofit fontScale="85000" lnSpcReduction="10000"/>
          </a:bodyPr>
          <a:lstStyle/>
          <a:p>
            <a:pPr marL="0" indent="0" algn="r">
              <a:lnSpc>
                <a:spcPct val="114000"/>
              </a:lnSpc>
              <a:buNone/>
              <a:defRPr/>
            </a:pPr>
            <a:r>
              <a:rPr lang="ru-RU" sz="5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мать имеет право на адекватное 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йодное поступление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своему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еще не рожденному ребенку 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умственного 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потенциала.</a:t>
            </a:r>
            <a:endParaRPr lang="ru-RU" sz="28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None/>
              <a:defRPr/>
            </a:pP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United 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Nations World Summit for Children Human Rights,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1990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 algn="just"/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21194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949280"/>
          </a:xfrm>
        </p:spPr>
        <p:txBody>
          <a:bodyPr>
            <a:normAutofit lnSpcReduction="10000"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медико-социальную значимость проблемы ЙД она остается далекой от окончательного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на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и в других странах</a:t>
            </a:r>
          </a:p>
          <a:p>
            <a:pPr marL="0" indent="0">
              <a:buNone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Недостаточное йодное обеспечение сопровождается развитием тиреоидного дисбаланса, лежащего в основе патологических нарушений здоровья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</a:t>
            </a:r>
          </a:p>
          <a:p>
            <a:pPr marL="0" indent="0">
              <a:buNone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Женщины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репродуктивного возраста, дети и беременные составляют группу особого риска развития йоддефицитных заболеваний  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  <a:buNone/>
            </a:pPr>
            <a:endParaRPr lang="ru-RU" sz="1600" b="1" i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  <a:buNone/>
            </a:pPr>
            <a:endParaRPr lang="ru-RU" sz="1600" b="1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  <a:buNone/>
            </a:pPr>
            <a:endParaRPr lang="ru-RU" sz="1600" b="1" i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  <a:buNone/>
            </a:pPr>
            <a:endParaRPr lang="ru-RU" sz="1600" b="1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  <a:buNone/>
            </a:pPr>
            <a:endParaRPr lang="ru-RU" sz="1600" b="1" i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  <a:buNone/>
            </a:pP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 А. 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Трошина Е.А., 2018;  Петунина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Н.А., 2020</a:t>
            </a:r>
          </a:p>
          <a:p>
            <a:pPr algn="r">
              <a:spcBef>
                <a:spcPts val="0"/>
              </a:spcBef>
              <a:buNone/>
            </a:pP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Бережная Е.В., 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2019; </a:t>
            </a:r>
            <a:r>
              <a:rPr lang="en-US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2015</a:t>
            </a:r>
          </a:p>
          <a:p>
            <a:pPr algn="r">
              <a:spcBef>
                <a:spcPts val="0"/>
              </a:spcBef>
              <a:buNone/>
            </a:pP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Чайка В.К., Демина Т.Н. 2008</a:t>
            </a:r>
          </a:p>
          <a:p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050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6395726"/>
              </p:ext>
            </p:extLst>
          </p:nvPr>
        </p:nvGraphicFramePr>
        <p:xfrm>
          <a:off x="0" y="836712"/>
          <a:ext cx="9144000" cy="55832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56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383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47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20" dirty="0">
                          <a:effectLst/>
                        </a:rPr>
                        <a:t>Возрастная группа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20" dirty="0">
                          <a:effectLst/>
                        </a:rPr>
                        <a:t>Последствия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852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Период внутриутробного развития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Аборты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Мертворождение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Врожденные аномалии развития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Повышение перинатальной и детской смертности Неврологический кретинизм (умственная отсталость, глухота, косоглазие)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Микседематозный кретинизм (гипотиреоз, карликовость)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Умственная отсталость, низкорослость, гипотиреоз, психомоторные нарушения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47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Новорожденные 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Неонатальный гипотиреоз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47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20">
                          <a:effectLst/>
                        </a:rPr>
                        <a:t>Взрослые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20">
                          <a:effectLst/>
                        </a:rPr>
                        <a:t>Зоб и его осложнения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6237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Все возрасты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Зоб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Гипотиреоз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Нарушения когнитивной функции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Повышение поглощения радиоактивного йода при ядерных катастрофах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39552" y="188640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Спектр йоддефицитной патологии (ВОЗ, 2001 г.)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125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336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йодной профилактики </a:t>
            </a:r>
          </a:p>
          <a:p>
            <a:pPr marL="0" indent="0" algn="ctr">
              <a:buNone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Массовая –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йодирование пищевой соли для йодирования продуктов питания и ее использование в домохозяйстве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Групповая –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йодсодержащих препаратов «группами риска» развития йоддефицитных заболеваний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ru-RU" sz="24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–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профилактический прием дозированных препаратов йода, обеспечивающих ежедневную физиологическую потребность организма в йоде  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ru-RU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724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Физиологическая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суточная потребность в йоде (ВОЗ 2007 г.)</a:t>
            </a:r>
          </a:p>
          <a:p>
            <a:pPr marL="0" indent="0" algn="ctr">
              <a:buNone/>
            </a:pPr>
            <a:endParaRPr lang="ru-RU" sz="24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 года - 50 мкг</a:t>
            </a:r>
          </a:p>
          <a:p>
            <a:pPr marL="0" indent="0">
              <a:buNone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 года до 6 лет - 90 мкг</a:t>
            </a:r>
          </a:p>
          <a:p>
            <a:pPr lvl="0"/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7 до 12 лет - 120 мкг</a:t>
            </a:r>
          </a:p>
          <a:p>
            <a:pPr lvl="0"/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старше 12 лет и взрослые - 150 мкг</a:t>
            </a:r>
          </a:p>
          <a:p>
            <a:pPr lvl="0"/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беременные и кормящие женщины – 250 мкг</a:t>
            </a:r>
          </a:p>
          <a:p>
            <a:endParaRPr lang="ru-RU" sz="2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ru-RU" sz="2400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182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0" y="332657"/>
            <a:ext cx="9144000" cy="65253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уровня йодурии у беременных Донецкого региона (медиана йодурии мкг/л)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24993486"/>
              </p:ext>
            </p:extLst>
          </p:nvPr>
        </p:nvGraphicFramePr>
        <p:xfrm>
          <a:off x="179512" y="1412776"/>
          <a:ext cx="876915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23045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Частота выявления йодного дефицита у беременных Донецкого региона (%)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76419225"/>
              </p:ext>
            </p:extLst>
          </p:nvPr>
        </p:nvGraphicFramePr>
        <p:xfrm>
          <a:off x="457200" y="1600201"/>
          <a:ext cx="8229600" cy="4061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911541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264696"/>
          </a:xfrm>
        </p:spPr>
        <p:txBody>
          <a:bodyPr/>
          <a:lstStyle/>
          <a:p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Беременность – фактор «йодного обкрадывания» организма женщины: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потребности в йоде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величение почечного клиренса йода</a:t>
            </a:r>
          </a:p>
          <a:p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препаратов йода следует начинать на прегравидарном этапе (за 4-6 месяцев до наступления беременности)</a:t>
            </a:r>
          </a:p>
          <a:p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6019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907</Words>
  <Application>Microsoft Office PowerPoint</Application>
  <PresentationFormat>Экран (4:3)</PresentationFormat>
  <Paragraphs>202</Paragraphs>
  <Slides>23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   ФЕДЕРАЛЬНОЕ ГОСУДАРСТВЕННОЕ ОБРАЗОВАТЕЛЬНОЕ УЧРЕЖДЕНИЕ ВЫСШЕГО ОБРАЗОВАНИЯ «ДОНЕЦКИЙ ГОСУДАРСТВЕННЫЙ МЕДИЦИНСКИЙ УНИВЕРСИТЕТ ИМЕНИ М. ГОРЬКОГО»  МИНИСТЕРСТВА ЗДРАВООХРАНЕНИЯ РОССИЙСКОЙ ФЕДЕРАЦИИ   КАФЕДРА АКУШЕРСТВА И ГИНЕКОЛОГИИ   </vt:lpstr>
      <vt:lpstr>АКТУАЛЬНОСТЬ</vt:lpstr>
      <vt:lpstr>Слайд 3</vt:lpstr>
      <vt:lpstr>Слайд 4</vt:lpstr>
      <vt:lpstr>Слайд 5</vt:lpstr>
      <vt:lpstr>Слайд 6</vt:lpstr>
      <vt:lpstr>Слайд 7</vt:lpstr>
      <vt:lpstr>Частота выявления йодного дефицита у беременных Донецкого региона (%)</vt:lpstr>
      <vt:lpstr>Слайд 9</vt:lpstr>
      <vt:lpstr>Слайд 10</vt:lpstr>
      <vt:lpstr>Слайд 11</vt:lpstr>
      <vt:lpstr>ЦЕЛЬ ИССЛЕДОВАНИЯ</vt:lpstr>
      <vt:lpstr>Материал и методы</vt:lpstr>
      <vt:lpstr>Слайд 14</vt:lpstr>
      <vt:lpstr>Слайд 15</vt:lpstr>
      <vt:lpstr>Слайд 16</vt:lpstr>
      <vt:lpstr> Результаты  Частота регистрации вазодилятации в пробе реактивной гиперемии у обследованных беременных (%) </vt:lpstr>
      <vt:lpstr>Частота регистрации вазоконстрикции в пробе реактивной гиперемии у обследованных беременных (%)</vt:lpstr>
      <vt:lpstr> Частота отсутствия реакции стенки сосуда в пробе реактивной гиперемии у обследованных беременных (%) </vt:lpstr>
      <vt:lpstr>Частота регистрации дисфункции эндотелия у обследованных беременных (%) </vt:lpstr>
      <vt:lpstr>Характер и частота осложнений гестации у обследованных беременных (%)</vt:lpstr>
      <vt:lpstr>Выводы</vt:lpstr>
      <vt:lpstr>БЛАГОДАРЮ ЗА ВНИМАНИЕ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d'Sad</dc:creator>
  <cp:lastModifiedBy>Александр</cp:lastModifiedBy>
  <cp:revision>101</cp:revision>
  <dcterms:created xsi:type="dcterms:W3CDTF">2015-10-14T16:36:10Z</dcterms:created>
  <dcterms:modified xsi:type="dcterms:W3CDTF">2025-04-02T08:20:29Z</dcterms:modified>
</cp:coreProperties>
</file>