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</p:sldMasterIdLst>
  <p:notesMasterIdLst>
    <p:notesMasterId r:id="rId28"/>
  </p:notesMasterIdLst>
  <p:sldIdLst>
    <p:sldId id="447" r:id="rId5"/>
    <p:sldId id="2113690876" r:id="rId6"/>
    <p:sldId id="437" r:id="rId7"/>
    <p:sldId id="267" r:id="rId8"/>
    <p:sldId id="2113690885" r:id="rId9"/>
    <p:sldId id="357" r:id="rId10"/>
    <p:sldId id="429" r:id="rId11"/>
    <p:sldId id="448" r:id="rId12"/>
    <p:sldId id="431" r:id="rId13"/>
    <p:sldId id="425" r:id="rId14"/>
    <p:sldId id="259" r:id="rId15"/>
    <p:sldId id="413" r:id="rId16"/>
    <p:sldId id="426" r:id="rId17"/>
    <p:sldId id="397" r:id="rId18"/>
    <p:sldId id="449" r:id="rId19"/>
    <p:sldId id="394" r:id="rId20"/>
    <p:sldId id="395" r:id="rId21"/>
    <p:sldId id="400" r:id="rId22"/>
    <p:sldId id="427" r:id="rId23"/>
    <p:sldId id="451" r:id="rId24"/>
    <p:sldId id="443" r:id="rId25"/>
    <p:sldId id="452" r:id="rId26"/>
    <p:sldId id="44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7" autoAdjust="0"/>
    <p:restoredTop sz="87139" autoAdjust="0"/>
  </p:normalViewPr>
  <p:slideViewPr>
    <p:cSldViewPr snapToGrid="0" showGuides="1">
      <p:cViewPr varScale="1">
        <p:scale>
          <a:sx n="97" d="100"/>
          <a:sy n="97" d="100"/>
        </p:scale>
        <p:origin x="129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6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1;&#1080;&#1089;&#1090;%20&#1074;%20&#1055;&#1088;&#1077;&#1079;&#1077;&#1085;&#1090;&#1072;&#1094;&#1080;&#1103;&#1056;&#1072;&#1073;&#1086;&#1090;&#1072;&#1077;&#1084;.ppt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'[Диаграмма в Microsoft Office PowerPoint]Лист1'!$B$1</c:f>
              <c:strCache>
                <c:ptCount val="1"/>
                <c:pt idx="0">
                  <c:v>Распространенность СПЯ среди женщин репродуктивного возраста</c:v>
                </c:pt>
              </c:strCache>
            </c:strRef>
          </c:tx>
          <c:explosion val="1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'[Диаграмма в Microsoft Office PowerPoint]Лист1'!$A$2:$A$3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'[Диаграмма в Microsoft Office PowerPoint]Лист1'!$B$2:$B$3</c:f>
              <c:numCache>
                <c:formatCode>0%</c:formatCode>
                <c:ptCount val="2"/>
                <c:pt idx="0">
                  <c:v>0.18000000000000019</c:v>
                </c:pt>
                <c:pt idx="1">
                  <c:v>0.82000000000000062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85-4A87-A59D-B29089E10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'[Лист в ПрезентацияРаботаем.pptx]Лист2'!$A$2</c:f>
              <c:strCache>
                <c:ptCount val="1"/>
                <c:pt idx="0">
                  <c:v>1 группа</c:v>
                </c:pt>
              </c:strCache>
            </c:strRef>
          </c:tx>
          <c:spPr>
            <a:solidFill>
              <a:srgbClr val="FF66CC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551211978268351E-2"/>
                  <c:y val="0.21178937882348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9F-4149-A0DF-9E17A89FB3FB}"/>
                </c:ext>
              </c:extLst>
            </c:dLbl>
            <c:dLbl>
              <c:idx val="1"/>
              <c:layout>
                <c:manualLayout>
                  <c:x val="1.1889730831364824E-2"/>
                  <c:y val="0.242630410845543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9F-4149-A0DF-9E17A89FB3FB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'[Лист в ПрезентацияРаботаем.pptx]Лист2'!$B$1:$C$1</c:f>
              <c:strCache>
                <c:ptCount val="2"/>
                <c:pt idx="0">
                  <c:v>HDRS</c:v>
                </c:pt>
                <c:pt idx="1">
                  <c:v>HARS</c:v>
                </c:pt>
              </c:strCache>
            </c:strRef>
          </c:cat>
          <c:val>
            <c:numRef>
              <c:f>'[Лист в ПрезентацияРаботаем.pptx]Лист2'!$B$2:$C$2</c:f>
              <c:numCache>
                <c:formatCode>0%</c:formatCode>
                <c:ptCount val="2"/>
                <c:pt idx="0">
                  <c:v>0.65600000000000014</c:v>
                </c:pt>
                <c:pt idx="1">
                  <c:v>0.68899999999999995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9F-4149-A0DF-9E17A89FB3FB}"/>
            </c:ext>
          </c:extLst>
        </c:ser>
        <c:ser>
          <c:idx val="1"/>
          <c:order val="1"/>
          <c:tx>
            <c:strRef>
              <c:f>'[Лист в ПрезентацияРаботаем.pptx]Лист2'!$A$3</c:f>
              <c:strCache>
                <c:ptCount val="1"/>
                <c:pt idx="0">
                  <c:v>2 группа</c:v>
                </c:pt>
              </c:strCache>
            </c:strRef>
          </c:tx>
          <c:spPr>
            <a:solidFill>
              <a:srgbClr val="0000FF"/>
            </a:solidFill>
            <a:ln w="12700" cap="flat" cmpd="sng" algn="ctr">
              <a:solidFill>
                <a:srgbClr val="4BACC6"/>
              </a:solidFill>
              <a:prstDash val="solid"/>
              <a:miter lim="800000"/>
            </a:ln>
            <a:effectLst/>
          </c:spPr>
          <c:invertIfNegative val="0"/>
          <c:dLbls>
            <c:dLbl>
              <c:idx val="0"/>
              <c:layout>
                <c:manualLayout>
                  <c:x val="1.9379730754553841E-2"/>
                  <c:y val="-3.4530980412388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9F-4149-A0DF-9E17A89FB3FB}"/>
                </c:ext>
              </c:extLst>
            </c:dLbl>
            <c:dLbl>
              <c:idx val="1"/>
              <c:layout>
                <c:manualLayout>
                  <c:x val="1.454488148659811E-2"/>
                  <c:y val="-1.577547182224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9F-4149-A0DF-9E17A89FB3FB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'[Лист в ПрезентацияРаботаем.pptx]Лист2'!$B$1:$C$1</c:f>
              <c:strCache>
                <c:ptCount val="2"/>
                <c:pt idx="0">
                  <c:v>HDRS</c:v>
                </c:pt>
                <c:pt idx="1">
                  <c:v>HARS</c:v>
                </c:pt>
              </c:strCache>
            </c:strRef>
          </c:cat>
          <c:val>
            <c:numRef>
              <c:f>'[Лист в ПрезентацияРаботаем.pptx]Лист2'!$B$3:$C$3</c:f>
              <c:numCache>
                <c:formatCode>0%</c:formatCode>
                <c:ptCount val="2"/>
                <c:pt idx="0">
                  <c:v>0.1</c:v>
                </c:pt>
                <c:pt idx="1">
                  <c:v>0.15000000000000002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49F-4149-A0DF-9E17A89FB3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cylinder"/>
        <c:axId val="85908864"/>
        <c:axId val="86541440"/>
        <c:axId val="0"/>
      </c:bar3DChart>
      <c:catAx>
        <c:axId val="85908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6541440"/>
        <c:crosses val="autoZero"/>
        <c:auto val="1"/>
        <c:lblAlgn val="ctr"/>
        <c:lblOffset val="100"/>
        <c:noMultiLvlLbl val="0"/>
      </c:catAx>
      <c:valAx>
        <c:axId val="8654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5908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436603662395002"/>
          <c:y val="0.28703272446716843"/>
          <c:w val="0.12517679195065282"/>
          <c:h val="0.40009529625454998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rgbClr val="2683C6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206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5FF0A-6232-4018-99D4-0CD4BDEB1221}" type="datetimeFigureOut">
              <a:rPr lang="en-US" smtClean="0"/>
              <a:t>2/16/2026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55010-18A2-4F65-8219-37A6B04B0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87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55010-18A2-4F65-8219-37A6B04B030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55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defRPr/>
            </a:pPr>
            <a:endParaRPr lang="ru-RU" altLang="en-US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DC186-577C-4B26-8150-9EBC64435FA3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37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КР МЗ РФ Аменорея и </a:t>
            </a:r>
            <a:r>
              <a:rPr lang="ru-RU" dirty="0" err="1"/>
              <a:t>олигоменорея</a:t>
            </a:r>
            <a:r>
              <a:rPr lang="ru-RU" dirty="0"/>
              <a:t> 2024 прописан порядок проведения пробы с </a:t>
            </a:r>
            <a:r>
              <a:rPr lang="ru-RU" dirty="0" err="1"/>
              <a:t>прогестагеном</a:t>
            </a:r>
            <a:r>
              <a:rPr lang="ru-RU" dirty="0"/>
              <a:t>. Проба выполняется при условии, что толщина эндометрия более 5 мм, и</a:t>
            </a:r>
            <a:r>
              <a:rPr lang="en-US" dirty="0"/>
              <a:t>/</a:t>
            </a:r>
            <a:r>
              <a:rPr lang="ru-RU" dirty="0"/>
              <a:t>или наличии фолликула диаметром более 10 мм. Рекомендовано использовать </a:t>
            </a:r>
            <a:r>
              <a:rPr lang="ru-RU" dirty="0" err="1"/>
              <a:t>микронизированный</a:t>
            </a:r>
            <a:r>
              <a:rPr lang="ru-RU" dirty="0"/>
              <a:t> прогестерон в дозе 400мг</a:t>
            </a:r>
            <a:r>
              <a:rPr lang="en-US" dirty="0"/>
              <a:t>/</a:t>
            </a:r>
            <a:r>
              <a:rPr lang="ru-RU" dirty="0" err="1"/>
              <a:t>сут</a:t>
            </a:r>
            <a:r>
              <a:rPr lang="ru-RU" dirty="0"/>
              <a:t> в течение 10 дней. Если кровотечение возникло на фоне приема </a:t>
            </a:r>
            <a:r>
              <a:rPr lang="ru-RU" dirty="0" err="1"/>
              <a:t>прогестагена</a:t>
            </a:r>
            <a:r>
              <a:rPr lang="ru-RU" dirty="0"/>
              <a:t> – препарат отменяют, проба считается положительной при появлении кровотечения в течении недели после отмены </a:t>
            </a:r>
            <a:r>
              <a:rPr lang="ru-RU" dirty="0" err="1"/>
              <a:t>прогестагена</a:t>
            </a:r>
            <a:r>
              <a:rPr lang="ru-RU" dirty="0"/>
              <a:t>. При отрицательном результате выполняют УЗИ.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56E38-8B94-064C-B356-067319AE115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89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55010-18A2-4F65-8219-37A6B04B030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5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 группа – подростки с СПЯ</a:t>
            </a:r>
          </a:p>
          <a:p>
            <a:r>
              <a:rPr lang="ru-RU" dirty="0"/>
              <a:t>2 группа – здоровые подростки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5F70E-9E27-439B-9521-DFE52267731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342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“They may forget what you said, but they will never forget how you made them feel”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55010-18A2-4F65-8219-37A6B04B030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6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">
            <a:extLst>
              <a:ext uri="{FF2B5EF4-FFF2-40B4-BE49-F238E27FC236}">
                <a16:creationId xmlns:a16="http://schemas.microsoft.com/office/drawing/2014/main" id="{4DF8F68D-D199-C3B4-4243-286C8705E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18F28352-E81B-42EB-0E51-406E1479B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770B-4EB7-4513-8092-07E0F8C69457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358" y="4656433"/>
            <a:ext cx="6780559" cy="1321457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359" y="1346500"/>
            <a:ext cx="7604028" cy="3020819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22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A2BD-C815-459C-AD96-E620B32794D1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776036"/>
            <a:ext cx="11425576" cy="5438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703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9200D-7787-4DA3-A2C4-262DE008BC25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67091"/>
            <a:ext cx="11425576" cy="5847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244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D101-118B-4AC3-A931-90CF0BEA5136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5787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extLst>
              <a:ext uri="{FF2B5EF4-FFF2-40B4-BE49-F238E27FC236}">
                <a16:creationId xmlns:a16="http://schemas.microsoft.com/office/drawing/2014/main" id="{2E75DA48-3565-8696-72D1-4F02EB75B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C9E93CFA-6269-8472-4A64-8C3D79C7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ECB0-0565-4873-ABA1-125D255D7C82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1360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1C5D-9462-4EF9-993F-F2C330BFAEAC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899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1F0B-EBAF-4C39-ADF7-F306A3F3A481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7"/>
            <a:ext cx="5201602" cy="3964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8" y="1537853"/>
            <a:ext cx="3774883" cy="396504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5016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5B9A-6935-4598-96B4-ABFBDC050635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1355436"/>
            <a:ext cx="5316793" cy="4144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8" y="1355436"/>
            <a:ext cx="3668663" cy="414447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544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extLst>
              <a:ext uri="{FF2B5EF4-FFF2-40B4-BE49-F238E27FC236}">
                <a16:creationId xmlns:a16="http://schemas.microsoft.com/office/drawing/2014/main" id="{00A5FEB7-4535-F12C-B9F3-D25FD39C0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C3675C35-D86E-A7F9-72BA-93AE0F37F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3824-29EF-4D63-B5A6-B0A9BA825D7A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1355436"/>
            <a:ext cx="6335438" cy="4147462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237744" indent="0" algn="ctr">
              <a:buFont typeface="Arial" panose="020B0604020202020204" pitchFamily="34" charset="0"/>
              <a:buNone/>
              <a:defRPr/>
            </a:lvl2pPr>
            <a:lvl3pPr marL="137160" indent="0" algn="ctr">
              <a:buNone/>
              <a:defRPr/>
            </a:lvl3pPr>
            <a:lvl4pPr marL="411480" indent="0" algn="ctr">
              <a:buFont typeface="Arial" panose="020B0604020202020204" pitchFamily="34" charset="0"/>
              <a:buNone/>
              <a:defRPr/>
            </a:lvl4pPr>
            <a:lvl5pPr marL="41148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9" y="1355437"/>
            <a:ext cx="2505547" cy="4147462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0448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extLst>
              <a:ext uri="{FF2B5EF4-FFF2-40B4-BE49-F238E27FC236}">
                <a16:creationId xmlns:a16="http://schemas.microsoft.com/office/drawing/2014/main" id="{C685FA8A-765E-DAF1-65F7-BA12C4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5CBC448-A4AD-BA92-F407-B277709E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89387" y="4660052"/>
            <a:ext cx="2743200" cy="365125"/>
          </a:xfrm>
        </p:spPr>
        <p:txBody>
          <a:bodyPr/>
          <a:lstStyle/>
          <a:p>
            <a:fld id="{707DB78C-84B0-40F7-ACBC-B3370FEB876E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97380"/>
            <a:ext cx="5756869" cy="4061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69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7">
            <a:extLst>
              <a:ext uri="{FF2B5EF4-FFF2-40B4-BE49-F238E27FC236}">
                <a16:creationId xmlns:a16="http://schemas.microsoft.com/office/drawing/2014/main" id="{7371AB39-E62B-E8A5-BB34-ECB833F8C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F63DB3-E096-A7F3-9E23-6F097630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041937" y="4660052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0E1CE75-2F39-48BC-BD03-83DB53A5FCB1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A0E69BE-1D5D-6232-5560-D58DFF5DA9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716855" y="6356350"/>
            <a:ext cx="32800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D40C19A0-7348-6A40-976E-33881BEEE7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flipH="1">
            <a:off x="147100" y="6356350"/>
            <a:ext cx="569755" cy="365125"/>
          </a:xfrm>
        </p:spPr>
        <p:txBody>
          <a:bodyPr/>
          <a:lstStyle>
            <a:lvl1pPr algn="l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8866" y="2674620"/>
            <a:ext cx="5868672" cy="3539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40" y="1348740"/>
            <a:ext cx="5868672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72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">
            <a:extLst>
              <a:ext uri="{FF2B5EF4-FFF2-40B4-BE49-F238E27FC236}">
                <a16:creationId xmlns:a16="http://schemas.microsoft.com/office/drawing/2014/main" id="{DBBAB8B3-C84F-B3F7-0207-A9CE4CF62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D0CEF6C8-5392-4E5C-50BA-B6B622A90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2543-8740-41BA-8561-4647B31C201E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740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740" y="1383030"/>
            <a:ext cx="7876287" cy="3063838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86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F18CCD5-4E86-D3BE-8453-BDEFCF37A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89387" y="4660052"/>
            <a:ext cx="2743200" cy="365125"/>
          </a:xfrm>
        </p:spPr>
        <p:txBody>
          <a:bodyPr/>
          <a:lstStyle/>
          <a:p>
            <a:fld id="{3591E182-54BF-4066-A6EE-1C7BC6496564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563623"/>
            <a:ext cx="6569964" cy="4411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448056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76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7">
            <a:extLst>
              <a:ext uri="{FF2B5EF4-FFF2-40B4-BE49-F238E27FC236}">
                <a16:creationId xmlns:a16="http://schemas.microsoft.com/office/drawing/2014/main" id="{69C1F94A-F113-DB0B-6168-D74B79374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0E7979-4F65-D4AB-AC9E-AC9B8EEBD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041937" y="4660052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1FDE2E7C-BA9D-4C52-A51B-778C1B24044B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AFFAF75-57C4-C836-6C4A-7635E282B5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716855" y="6356350"/>
            <a:ext cx="32800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4FF72C69-7F94-8EC5-5559-A9FA79951A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flipH="1">
            <a:off x="147100" y="6356350"/>
            <a:ext cx="569755" cy="365125"/>
          </a:xfrm>
        </p:spPr>
        <p:txBody>
          <a:bodyPr/>
          <a:lstStyle>
            <a:lvl1pPr algn="l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8740" y="2464308"/>
            <a:ext cx="6543236" cy="37499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740" y="1348740"/>
            <a:ext cx="6543236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06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extLst>
              <a:ext uri="{FF2B5EF4-FFF2-40B4-BE49-F238E27FC236}">
                <a16:creationId xmlns:a16="http://schemas.microsoft.com/office/drawing/2014/main" id="{6A933F85-AA8A-2674-D0DB-4D2018392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8CADE68-D9D4-2727-6F42-2D408838C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89387" y="46600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37D2F690-F673-428A-A50E-F42B336C7DDA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D2F0589-B32B-AB60-3FF7-F3CF49CCF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77917" y="6356350"/>
            <a:ext cx="3280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2BB831B-583A-A044-D830-ED455C5CA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84" y="6356350"/>
            <a:ext cx="569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0B363F69-2E69-4493-9263-0ED57289E5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148593"/>
            <a:ext cx="3585961" cy="33543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204176" cy="134874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360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7">
            <a:extLst>
              <a:ext uri="{FF2B5EF4-FFF2-40B4-BE49-F238E27FC236}">
                <a16:creationId xmlns:a16="http://schemas.microsoft.com/office/drawing/2014/main" id="{47D286EE-0F15-1E27-3290-6F6175113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234C666-348B-CD0A-7339-62A6A985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041937" y="4646989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0EE0D40-24E3-4E45-B455-C5EE43B3FABE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8AE6825-D44D-8A54-2486-172D82E9518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716855" y="6356350"/>
            <a:ext cx="32800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E0D8BF6A-2E37-5353-E940-034B2A507C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flipH="1">
            <a:off x="147100" y="6356350"/>
            <a:ext cx="569755" cy="365125"/>
          </a:xfrm>
        </p:spPr>
        <p:txBody>
          <a:bodyPr/>
          <a:lstStyle>
            <a:lvl1pPr algn="l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66267" y="2674620"/>
            <a:ext cx="4186494" cy="353959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39" y="1348740"/>
            <a:ext cx="4187286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203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7">
            <a:extLst>
              <a:ext uri="{FF2B5EF4-FFF2-40B4-BE49-F238E27FC236}">
                <a16:creationId xmlns:a16="http://schemas.microsoft.com/office/drawing/2014/main" id="{749549B4-3F54-80C8-1BAB-CEEDF6A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41E4387-4811-B2AF-5482-852C60458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89387" y="46600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CDA3E269-7FBC-44B5-97DA-493FA005236B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E814ED0-E53C-957A-4DEE-63760C79B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77917" y="6356350"/>
            <a:ext cx="3280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50D8A2-9339-6D4C-2558-9DA6D8B83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84" y="6356350"/>
            <a:ext cx="569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0B363F69-2E69-4493-9263-0ED57289E5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9" y="1531620"/>
            <a:ext cx="4176522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65760"/>
            <a:ext cx="4522936" cy="9829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59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7">
            <a:extLst>
              <a:ext uri="{FF2B5EF4-FFF2-40B4-BE49-F238E27FC236}">
                <a16:creationId xmlns:a16="http://schemas.microsoft.com/office/drawing/2014/main" id="{9F235622-4040-BE92-AB0D-6B3D06EE8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C0F7CD9-48AA-703D-BCE7-0C6B78B6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041937" y="4660052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64D3EE7D-B962-47A0-88D8-4F7006FAA5A7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0AD4245-8531-1F66-6A73-99781F119A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716855" y="6356350"/>
            <a:ext cx="32800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F7291BD2-5218-0E47-3BFC-F30E15DE30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flipH="1">
            <a:off x="147100" y="6356350"/>
            <a:ext cx="569755" cy="365125"/>
          </a:xfrm>
        </p:spPr>
        <p:txBody>
          <a:bodyPr/>
          <a:lstStyle>
            <a:lvl1pPr algn="l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7230" y="2518216"/>
            <a:ext cx="4358626" cy="3695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230" y="1348740"/>
            <a:ext cx="4358626" cy="9865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383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extLst>
              <a:ext uri="{FF2B5EF4-FFF2-40B4-BE49-F238E27FC236}">
                <a16:creationId xmlns:a16="http://schemas.microsoft.com/office/drawing/2014/main" id="{A7F5FBDC-71EF-DE0C-CA26-CE4A0D3C1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02BB91-09B8-A48C-ABC2-46BB5E2B8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89387" y="46600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B85014B-335E-447C-BE11-AB545630396E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09AE-6707-2821-E334-3C7CCB378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77917" y="6356350"/>
            <a:ext cx="3280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B11C-73C7-694D-E908-82644412E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84" y="6356350"/>
            <a:ext cx="569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0B363F69-2E69-4493-9263-0ED57289E5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97317"/>
            <a:ext cx="3083016" cy="3661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543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extLst>
              <a:ext uri="{FF2B5EF4-FFF2-40B4-BE49-F238E27FC236}">
                <a16:creationId xmlns:a16="http://schemas.microsoft.com/office/drawing/2014/main" id="{292B1704-93A9-4193-ED5F-B3B8248A1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F68F8FA-0E1B-6206-8AC7-CB0B1E10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041937" y="4660052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A6B45011-5B75-4738-A01D-F8DAB0122D4B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A38CF03-D03D-C5EF-270D-64C1DFF0AF1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716855" y="6356350"/>
            <a:ext cx="32800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1CAA3E-41B8-B7E7-E008-99044956E6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flipH="1">
            <a:off x="147100" y="6356350"/>
            <a:ext cx="569755" cy="365125"/>
          </a:xfrm>
        </p:spPr>
        <p:txBody>
          <a:bodyPr/>
          <a:lstStyle>
            <a:lvl1pPr algn="l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55435" y="2674620"/>
            <a:ext cx="3213498" cy="3539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436" y="1355436"/>
            <a:ext cx="3213498" cy="1132326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3918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7">
            <a:extLst>
              <a:ext uri="{FF2B5EF4-FFF2-40B4-BE49-F238E27FC236}">
                <a16:creationId xmlns:a16="http://schemas.microsoft.com/office/drawing/2014/main" id="{519AD413-073A-7BC8-06B4-CEF2239B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C01F2E5-5971-5175-A9EB-2592E7D50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89387" y="46600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97BDB32D-CB91-4DAA-856A-531D5EA442F4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F42250-F4CD-09D6-1AB5-66D36CDC2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77917" y="6356350"/>
            <a:ext cx="3280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409617-A955-1C46-18F7-3E248989E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84" y="6356350"/>
            <a:ext cx="569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0B363F69-2E69-4493-9263-0ED57289E5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7917" y="3041734"/>
            <a:ext cx="3117889" cy="291726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917" y="1078992"/>
            <a:ext cx="3438737" cy="1775885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3309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">
            <a:extLst>
              <a:ext uri="{FF2B5EF4-FFF2-40B4-BE49-F238E27FC236}">
                <a16:creationId xmlns:a16="http://schemas.microsoft.com/office/drawing/2014/main" id="{4BA836F4-2E15-BBB9-6C79-09FBD5C1A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1260013" y="5430678"/>
            <a:ext cx="1201947" cy="365125"/>
          </a:xfrm>
        </p:spPr>
        <p:txBody>
          <a:bodyPr/>
          <a:lstStyle/>
          <a:p>
            <a:fld id="{D5759696-30D4-43C6-A831-5F23FE5C26F6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97731" y="5012267"/>
            <a:ext cx="6598076" cy="9467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20194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266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7">
            <a:extLst>
              <a:ext uri="{FF2B5EF4-FFF2-40B4-BE49-F238E27FC236}">
                <a16:creationId xmlns:a16="http://schemas.microsoft.com/office/drawing/2014/main" id="{DFD0D4C6-05C5-ECDA-BC1E-AD237C7E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835746CC-8C16-CDE6-963C-57C625938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5B27-12A7-489F-8576-0C8D04D45FD7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04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extLst>
              <a:ext uri="{FF2B5EF4-FFF2-40B4-BE49-F238E27FC236}">
                <a16:creationId xmlns:a16="http://schemas.microsoft.com/office/drawing/2014/main" id="{C7A3522C-24C4-E430-6602-30D2FE78F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1266479" y="5441146"/>
            <a:ext cx="1189012" cy="365125"/>
          </a:xfrm>
        </p:spPr>
        <p:txBody>
          <a:bodyPr/>
          <a:lstStyle/>
          <a:p>
            <a:fld id="{34128B85-1CD2-4797-A896-4626D7D1A663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318166" cy="17966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6402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extLst>
              <a:ext uri="{FF2B5EF4-FFF2-40B4-BE49-F238E27FC236}">
                <a16:creationId xmlns:a16="http://schemas.microsoft.com/office/drawing/2014/main" id="{3627FB0F-64F3-5846-DC7D-28A360BCE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2DCD148-3F88-28AB-52C0-1E03C4F0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393470" y="1141753"/>
            <a:ext cx="1446269" cy="365125"/>
          </a:xfrm>
        </p:spPr>
        <p:txBody>
          <a:bodyPr/>
          <a:lstStyle>
            <a:lvl1pPr algn="r">
              <a:defRPr/>
            </a:lvl1pPr>
          </a:lstStyle>
          <a:p>
            <a:fld id="{9E49934E-75F6-42FE-AA37-BA794F2E7AB8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57BB355-133A-353F-BA77-2A4E35C8E1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716855" y="128164"/>
            <a:ext cx="32800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94C2C3A1-D379-7C2C-CAF0-05E4BCE3BCB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flipH="1">
            <a:off x="147100" y="128164"/>
            <a:ext cx="569755" cy="365125"/>
          </a:xfrm>
        </p:spPr>
        <p:txBody>
          <a:bodyPr/>
          <a:lstStyle>
            <a:lvl1pPr algn="l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7910" y="561425"/>
            <a:ext cx="635213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436" y="1355436"/>
            <a:ext cx="3880241" cy="144626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178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>
            <a:extLst>
              <a:ext uri="{FF2B5EF4-FFF2-40B4-BE49-F238E27FC236}">
                <a16:creationId xmlns:a16="http://schemas.microsoft.com/office/drawing/2014/main" id="{A0A9B55F-30C2-525F-21AA-CE1A353BD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CBF6519D-01CB-0493-8493-8375F9C4D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61297" y="2433485"/>
            <a:ext cx="5697867" cy="352518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006B-2D78-422C-A860-0FD93D02F267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2088" y="2433484"/>
            <a:ext cx="3277618" cy="3069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8" y="1402219"/>
            <a:ext cx="10224150" cy="85255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11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">
            <a:extLst>
              <a:ext uri="{FF2B5EF4-FFF2-40B4-BE49-F238E27FC236}">
                <a16:creationId xmlns:a16="http://schemas.microsoft.com/office/drawing/2014/main" id="{C8D7DD94-2E5C-FB93-496F-826C256A0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ADFDDC9E-F7FE-09C7-8E84-5295C03DE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293" y="2715490"/>
            <a:ext cx="4237345" cy="278707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D138-40EE-4F3B-B6C6-9A90E603E217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899003"/>
            <a:ext cx="4743706" cy="4603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9" y="1355438"/>
            <a:ext cx="4525151" cy="106910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4478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294" y="3650974"/>
            <a:ext cx="3227176" cy="2266941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E701-76B1-45A3-BC25-DA1A879B7CFF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7615" y="1355436"/>
            <a:ext cx="6002663" cy="4562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9" y="1355436"/>
            <a:ext cx="3218171" cy="185159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4401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7">
            <a:extLst>
              <a:ext uri="{FF2B5EF4-FFF2-40B4-BE49-F238E27FC236}">
                <a16:creationId xmlns:a16="http://schemas.microsoft.com/office/drawing/2014/main" id="{F877F175-E472-009C-5537-26776E1F1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0A3702B7-8ABD-4831-AA34-9CBAA4941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BBA70-2AA6-42C1-87BB-811FFA58D995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296" y="5070410"/>
            <a:ext cx="5231527" cy="100120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1298" y="1355436"/>
            <a:ext cx="10004694" cy="3545747"/>
          </a:xfrm>
        </p:spPr>
        <p:txBody>
          <a:bodyPr anchor="b">
            <a:normAutofit/>
          </a:bodyPr>
          <a:lstStyle>
            <a:lvl1pPr algn="l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743667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7">
            <a:extLst>
              <a:ext uri="{FF2B5EF4-FFF2-40B4-BE49-F238E27FC236}">
                <a16:creationId xmlns:a16="http://schemas.microsoft.com/office/drawing/2014/main" id="{FAFB5367-34C6-699C-37C0-0C3AF505A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DD99B59B-A4A4-D3AD-C226-0DACFD059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91F34-6CAA-400B-B61F-9A9FA17729A3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78970"/>
            <a:ext cx="7525512" cy="980028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1298" y="1355436"/>
            <a:ext cx="9478407" cy="3454307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089628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B126ABF-7A5F-69A6-7D78-F59A90A7009E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58BD598E-EE18-7213-4510-07FBAD08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DCDBE953-4446-F1D2-80C9-BA7FCDBF4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6FEB3D-5673-43EB-811C-BC479FBB872C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78970"/>
            <a:ext cx="7525512" cy="980028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1298" y="1355436"/>
            <a:ext cx="9478408" cy="3454307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22032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>
            <a:extLst>
              <a:ext uri="{FF2B5EF4-FFF2-40B4-BE49-F238E27FC236}">
                <a16:creationId xmlns:a16="http://schemas.microsoft.com/office/drawing/2014/main" id="{69285330-04EF-FABE-6AC6-842AABED0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0A295DDF-1376-9A20-EF47-FB3A0B4BD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4B7A1-41E8-4A76-878D-2634E23B8A7A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61298" y="1355437"/>
            <a:ext cx="9478408" cy="414746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/>
            </a:lvl1pPr>
            <a:lvl2pPr marL="228600" indent="0" algn="ctr">
              <a:lnSpc>
                <a:spcPct val="100000"/>
              </a:lnSpc>
              <a:buNone/>
              <a:defRPr sz="3200" b="1"/>
            </a:lvl2pPr>
            <a:lvl3pPr marL="457200" indent="0" algn="ctr">
              <a:lnSpc>
                <a:spcPct val="100000"/>
              </a:lnSpc>
              <a:buNone/>
              <a:defRPr sz="2800" b="1"/>
            </a:lvl3pPr>
            <a:lvl4pPr marL="685800" indent="0" algn="ctr">
              <a:lnSpc>
                <a:spcPct val="100000"/>
              </a:lnSpc>
              <a:buNone/>
              <a:defRPr sz="2400" b="1"/>
            </a:lvl4pPr>
            <a:lvl5pPr marL="914400" indent="0" algn="ctr">
              <a:lnSpc>
                <a:spcPct val="100000"/>
              </a:lnSpc>
              <a:buNone/>
              <a:defRPr sz="20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130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7">
            <a:extLst>
              <a:ext uri="{FF2B5EF4-FFF2-40B4-BE49-F238E27FC236}">
                <a16:creationId xmlns:a16="http://schemas.microsoft.com/office/drawing/2014/main" id="{1F06BB4A-8D6A-1428-8002-E2519822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5B106A03-B7C4-C3C8-340B-4A592AF9B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C208-2CE8-4467-87FC-2C3CDDF8B189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61298" y="1929384"/>
            <a:ext cx="9095790" cy="402928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573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1362895" y="5533561"/>
            <a:ext cx="996182" cy="365125"/>
          </a:xfrm>
        </p:spPr>
        <p:txBody>
          <a:bodyPr/>
          <a:lstStyle/>
          <a:p>
            <a:fld id="{EB6A1D13-05BC-4BA8-83E2-C6AA5FD67DB9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03555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0355580" cy="786384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60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7">
            <a:extLst>
              <a:ext uri="{FF2B5EF4-FFF2-40B4-BE49-F238E27FC236}">
                <a16:creationId xmlns:a16="http://schemas.microsoft.com/office/drawing/2014/main" id="{7843119B-637A-164F-EA38-21DFFF204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E3BACD90-CC53-93E3-C10A-10F791EE1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D269-ADC4-4272-8281-D707A0CDD051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61298" y="1355437"/>
            <a:ext cx="9095790" cy="460322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748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7">
            <a:extLst>
              <a:ext uri="{FF2B5EF4-FFF2-40B4-BE49-F238E27FC236}">
                <a16:creationId xmlns:a16="http://schemas.microsoft.com/office/drawing/2014/main" id="{D63E7D34-68D7-C900-DBF4-A3125667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692589AD-1422-9184-FE05-87EFDC478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F6D4-53F9-4196-B665-184F5B93F04B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1298" y="5428752"/>
            <a:ext cx="9469402" cy="529912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1298" y="1355436"/>
            <a:ext cx="9469402" cy="3490883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6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342574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B7DE80-38F2-0338-74F2-A93AEC8DC19C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C153A569-73C3-01D5-E101-77F38458E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E8B49FFE-5394-E441-17D5-19E03B070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7091-B5BC-4569-84E8-E2C687B2F96D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1297" y="5349240"/>
            <a:ext cx="9469403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1298" y="1355436"/>
            <a:ext cx="9478408" cy="3280571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6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103483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7">
            <a:extLst>
              <a:ext uri="{FF2B5EF4-FFF2-40B4-BE49-F238E27FC236}">
                <a16:creationId xmlns:a16="http://schemas.microsoft.com/office/drawing/2014/main" id="{E29F6E16-05E4-A78F-A97B-BFB08E765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EE9353AB-8E8F-5D7C-E294-6B250769F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EAE5-4E4E-4E14-965B-1C7EA71A795F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1298" y="5486014"/>
            <a:ext cx="8961120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1298" y="1355437"/>
            <a:ext cx="896112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6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06865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7">
            <a:extLst>
              <a:ext uri="{FF2B5EF4-FFF2-40B4-BE49-F238E27FC236}">
                <a16:creationId xmlns:a16="http://schemas.microsoft.com/office/drawing/2014/main" id="{9CE8485D-0F5A-8EE6-1CFB-452B14F37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27">
            <a:extLst>
              <a:ext uri="{FF2B5EF4-FFF2-40B4-BE49-F238E27FC236}">
                <a16:creationId xmlns:a16="http://schemas.microsoft.com/office/drawing/2014/main" id="{67E490B7-4A84-3262-AE51-71560ACFE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9163-2D8F-47AF-B66D-9CA4EF2E8B2E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F33C853-B8A7-B137-2B65-A4021A24DA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4" y="2296752"/>
            <a:ext cx="4433077" cy="3205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1297" y="2296752"/>
            <a:ext cx="4433077" cy="3205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97" y="1355437"/>
            <a:ext cx="9478410" cy="7584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3920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>
            <a:extLst>
              <a:ext uri="{FF2B5EF4-FFF2-40B4-BE49-F238E27FC236}">
                <a16:creationId xmlns:a16="http://schemas.microsoft.com/office/drawing/2014/main" id="{A62FB8FC-1BAB-099F-795F-9A363AB3F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CEB013B7-4546-E415-CB65-45F3DAF38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29DB-F491-4FE5-A7E5-C08C8D5C4E46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1516" y="2758965"/>
            <a:ext cx="4674289" cy="32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1516" y="2020987"/>
            <a:ext cx="46742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5433" y="2758931"/>
            <a:ext cx="4674289" cy="3199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5435" y="2020987"/>
            <a:ext cx="46742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436" y="1355435"/>
            <a:ext cx="9999952" cy="5598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2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7">
            <a:extLst>
              <a:ext uri="{FF2B5EF4-FFF2-40B4-BE49-F238E27FC236}">
                <a16:creationId xmlns:a16="http://schemas.microsoft.com/office/drawing/2014/main" id="{07E74D72-393E-8A13-2E60-C6CC4AFE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1D3BDE14-7401-4B8B-B075-EDB93665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AC84-4DFF-410D-A2CB-CA3FC7492ACB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436" y="1355436"/>
            <a:ext cx="9491240" cy="11773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89972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>
            <a:extLst>
              <a:ext uri="{FF2B5EF4-FFF2-40B4-BE49-F238E27FC236}">
                <a16:creationId xmlns:a16="http://schemas.microsoft.com/office/drawing/2014/main" id="{39CE58CB-CDBE-8EA9-CE2E-E99F891DD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6444346A-8C6D-F671-200C-56AA80A15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99F7E-F7B6-4CA8-8FB9-17017535C2F5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887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">
            <a:extLst>
              <a:ext uri="{FF2B5EF4-FFF2-40B4-BE49-F238E27FC236}">
                <a16:creationId xmlns:a16="http://schemas.microsoft.com/office/drawing/2014/main" id="{1B565062-01CE-0BD1-C054-6F9DB6F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224ED13C-BA86-A3CC-D61F-9E266EA45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5E6A-4B20-419B-8975-EC9D5EE3F000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9" y="1355436"/>
            <a:ext cx="5701856" cy="41474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5436" y="3166976"/>
            <a:ext cx="3595634" cy="279168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436" y="1355437"/>
            <a:ext cx="3595634" cy="1613050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15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7">
            <a:extLst>
              <a:ext uri="{FF2B5EF4-FFF2-40B4-BE49-F238E27FC236}">
                <a16:creationId xmlns:a16="http://schemas.microsoft.com/office/drawing/2014/main" id="{86748F50-DB9E-273F-AC47-8853CF0BC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70B9A921-7B5C-AFCD-BDA8-ABE54BCE7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39559" y="1355435"/>
            <a:ext cx="5694954" cy="414746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7332-06A9-4FE5-B9D1-BB7784ED9F11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0677" y="3471015"/>
            <a:ext cx="3585586" cy="2487984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436" y="1355436"/>
            <a:ext cx="3595634" cy="187877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10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7">
            <a:extLst>
              <a:ext uri="{FF2B5EF4-FFF2-40B4-BE49-F238E27FC236}">
                <a16:creationId xmlns:a16="http://schemas.microsoft.com/office/drawing/2014/main" id="{E380770D-7540-D959-D1F4-170831EFD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89387" y="466005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60DB3C0-19AB-401A-B141-BA70362BABF1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081671"/>
            <a:ext cx="3666743" cy="1421228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3666743" cy="2743201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21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D195F9-9FB7-9BBC-263B-8A6A1F43E2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A5293FEE-773C-124D-6964-AFC510580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731840E4-4241-1F0D-A44C-0761CA74C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3DD22-466D-4778-A518-881FB2A82040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55436" y="3594099"/>
            <a:ext cx="9940370" cy="2364565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436" y="1355436"/>
            <a:ext cx="8040812" cy="1846664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13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0EB49E-0103-C58C-4CB9-0E69BCE787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7EF7EE42-54B2-D3C2-8153-5AD749566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E35A4BAF-37A4-C812-DB31-7DD33CC46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4E55-4D2F-4913-A614-D7DC35078045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55564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436" y="1355436"/>
            <a:ext cx="8430767" cy="187989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8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7">
            <a:extLst>
              <a:ext uri="{FF2B5EF4-FFF2-40B4-BE49-F238E27FC236}">
                <a16:creationId xmlns:a16="http://schemas.microsoft.com/office/drawing/2014/main" id="{501B8758-0F78-59AF-E4F6-9F632D4C1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895252" y="550664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9EFD7EE2-6270-BBCB-2C9C-05DA94D30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833340" y="899990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B5A08-7B47-F42B-41AD-A01C21576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3861-9F6D-4876-A034-81C7389A134F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69F53-CED4-7F99-544C-FE508E55D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4EE43-991B-C986-8CB9-6B399DC8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63F69-2E69-4493-9263-0ED57289E5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2078C-CE14-9C40-DF6F-0C18D0C34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4289" y="1249251"/>
            <a:ext cx="6259132" cy="1159097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1F9CF-CB7A-F53D-8222-D28803C8D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695" y="2820470"/>
            <a:ext cx="7306607" cy="2614412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59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1C74D-3A16-7673-67AC-0C532FEF2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3495" y="2425148"/>
            <a:ext cx="2992976" cy="3336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7377-A8E7-77D5-B566-AE6FFF11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2A9E9-B77A-4DC6-A56B-00523D425337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D32BD-61AF-3EDB-A5F0-44C88B7C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72A1B-F3E7-C552-A4B6-E87FE105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63F69-2E69-4493-9263-0ED57289E5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04B3B3-590F-112E-659A-0CBC939F45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05531" y="2425148"/>
            <a:ext cx="2992976" cy="3336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3640B3-016C-E8AE-ADC6-A5A8BA49640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99512" y="2425148"/>
            <a:ext cx="2992976" cy="3336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A0F74-78B7-1D8E-EB2A-C1DBCDE8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494" y="1047564"/>
            <a:ext cx="9425847" cy="11773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0518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600" y="221040"/>
            <a:ext cx="1097232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ru-RU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D2F0168-14B8-407D-B80E-A12353832724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71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7">
            <a:extLst>
              <a:ext uri="{FF2B5EF4-FFF2-40B4-BE49-F238E27FC236}">
                <a16:creationId xmlns:a16="http://schemas.microsoft.com/office/drawing/2014/main" id="{7F586C70-7F75-F4F6-FB62-1980E9476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2E1C153-93E3-28AA-EFD6-56DF1570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041937" y="4660052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AB415708-2313-440B-A668-6BC5B5B31402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3AF05-A712-7CEF-24F3-E3C5D008805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flipH="1">
            <a:off x="716855" y="6356350"/>
            <a:ext cx="32800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63E540EE-1F44-0440-353A-1F1A96C311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flipH="1">
            <a:off x="147100" y="6356350"/>
            <a:ext cx="569755" cy="365125"/>
          </a:xfrm>
        </p:spPr>
        <p:txBody>
          <a:bodyPr/>
          <a:lstStyle>
            <a:lvl1pPr algn="l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740" y="4873752"/>
            <a:ext cx="4064508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740" y="1348740"/>
            <a:ext cx="4064508" cy="3326506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8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3324F1-AAB1-82BB-4A98-EB462C533DA8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437359-92AE-C889-87B9-89D0D7398DA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" y="1"/>
            <a:ext cx="12192000" cy="6857999"/>
          </a:xfrm>
          <a:custGeom>
            <a:avLst/>
            <a:gdLst>
              <a:gd name="connsiteX0" fmla="*/ 11269474 w 12192000"/>
              <a:gd name="connsiteY0" fmla="*/ 5502897 h 6857999"/>
              <a:gd name="connsiteX1" fmla="*/ 11269474 w 12192000"/>
              <a:gd name="connsiteY1" fmla="*/ 5932665 h 6857999"/>
              <a:gd name="connsiteX2" fmla="*/ 10839706 w 12192000"/>
              <a:gd name="connsiteY2" fmla="*/ 5932665 h 6857999"/>
              <a:gd name="connsiteX3" fmla="*/ 10839706 w 12192000"/>
              <a:gd name="connsiteY3" fmla="*/ 5987529 h 6857999"/>
              <a:gd name="connsiteX4" fmla="*/ 11269474 w 12192000"/>
              <a:gd name="connsiteY4" fmla="*/ 5987529 h 6857999"/>
              <a:gd name="connsiteX5" fmla="*/ 11324338 w 12192000"/>
              <a:gd name="connsiteY5" fmla="*/ 5987529 h 6857999"/>
              <a:gd name="connsiteX6" fmla="*/ 11324338 w 12192000"/>
              <a:gd name="connsiteY6" fmla="*/ 5932665 h 6857999"/>
              <a:gd name="connsiteX7" fmla="*/ 11324338 w 12192000"/>
              <a:gd name="connsiteY7" fmla="*/ 5502897 h 6857999"/>
              <a:gd name="connsiteX8" fmla="*/ 877767 w 12192000"/>
              <a:gd name="connsiteY8" fmla="*/ 871903 h 6857999"/>
              <a:gd name="connsiteX9" fmla="*/ 877767 w 12192000"/>
              <a:gd name="connsiteY9" fmla="*/ 926767 h 6857999"/>
              <a:gd name="connsiteX10" fmla="*/ 877767 w 12192000"/>
              <a:gd name="connsiteY10" fmla="*/ 1356535 h 6857999"/>
              <a:gd name="connsiteX11" fmla="*/ 932631 w 12192000"/>
              <a:gd name="connsiteY11" fmla="*/ 1356535 h 6857999"/>
              <a:gd name="connsiteX12" fmla="*/ 932631 w 12192000"/>
              <a:gd name="connsiteY12" fmla="*/ 926767 h 6857999"/>
              <a:gd name="connsiteX13" fmla="*/ 1362399 w 12192000"/>
              <a:gd name="connsiteY13" fmla="*/ 926767 h 6857999"/>
              <a:gd name="connsiteX14" fmla="*/ 1362399 w 12192000"/>
              <a:gd name="connsiteY14" fmla="*/ 871903 h 6857999"/>
              <a:gd name="connsiteX15" fmla="*/ 932631 w 12192000"/>
              <a:gd name="connsiteY15" fmla="*/ 871903 h 6857999"/>
              <a:gd name="connsiteX16" fmla="*/ 0 w 12192000"/>
              <a:gd name="connsiteY16" fmla="*/ 0 h 6857999"/>
              <a:gd name="connsiteX17" fmla="*/ 12192000 w 12192000"/>
              <a:gd name="connsiteY17" fmla="*/ 0 h 6857999"/>
              <a:gd name="connsiteX18" fmla="*/ 12192000 w 12192000"/>
              <a:gd name="connsiteY18" fmla="*/ 6857999 h 6857999"/>
              <a:gd name="connsiteX19" fmla="*/ 0 w 12192000"/>
              <a:gd name="connsiteY1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7999">
                <a:moveTo>
                  <a:pt x="11269474" y="5502897"/>
                </a:moveTo>
                <a:lnTo>
                  <a:pt x="11269474" y="5932665"/>
                </a:lnTo>
                <a:lnTo>
                  <a:pt x="10839706" y="5932665"/>
                </a:lnTo>
                <a:lnTo>
                  <a:pt x="10839706" y="5987529"/>
                </a:lnTo>
                <a:lnTo>
                  <a:pt x="11269474" y="5987529"/>
                </a:lnTo>
                <a:lnTo>
                  <a:pt x="11324338" y="5987529"/>
                </a:lnTo>
                <a:lnTo>
                  <a:pt x="11324338" y="5932665"/>
                </a:lnTo>
                <a:lnTo>
                  <a:pt x="11324338" y="5502897"/>
                </a:lnTo>
                <a:close/>
                <a:moveTo>
                  <a:pt x="877767" y="871903"/>
                </a:moveTo>
                <a:lnTo>
                  <a:pt x="877767" y="926767"/>
                </a:lnTo>
                <a:lnTo>
                  <a:pt x="877767" y="1356535"/>
                </a:lnTo>
                <a:lnTo>
                  <a:pt x="932631" y="1356535"/>
                </a:lnTo>
                <a:lnTo>
                  <a:pt x="932631" y="926767"/>
                </a:lnTo>
                <a:lnTo>
                  <a:pt x="1362399" y="926767"/>
                </a:lnTo>
                <a:lnTo>
                  <a:pt x="1362399" y="871903"/>
                </a:lnTo>
                <a:lnTo>
                  <a:pt x="932631" y="87190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FF3A7D3F-4A68-8C0F-3FF9-B4E1EF3F1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FEDF87E0-0EB7-6D63-D3F2-050448502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34E25-02B2-AB16-CD37-848C973CD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717" y="3895685"/>
            <a:ext cx="8126567" cy="873742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6FD6C-382A-89AC-5218-83B303CEF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717" y="1431235"/>
            <a:ext cx="8126567" cy="232628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5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B452C4-7F54-F55D-1491-B1B40FCBC1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CA6795CE-B2F5-5B08-DE09-21D013BD0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39706" y="5502898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C13EF13F-A725-B312-E44A-3E39AC801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CBAA-C12C-4024-AEF3-5D15655BA02C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8740" y="1348740"/>
            <a:ext cx="8163306" cy="45222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7884" y="1943101"/>
            <a:ext cx="8163306" cy="401556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482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DE3-55ED-47D3-BEC0-77B6A1C3C0E8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62348" y="2823211"/>
            <a:ext cx="9477358" cy="283983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348" y="1348740"/>
            <a:ext cx="9477358" cy="134874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637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9D84E-9BC3-8D6E-97C3-0AD782938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89387" y="46600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B3DBEB44-6494-403F-ADE8-ACABB96B4709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4DE61-4C99-4D45-3493-01A6E135A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77917" y="6356350"/>
            <a:ext cx="3280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D2880-C028-E42E-9A7A-7D8BFD458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84" y="6356350"/>
            <a:ext cx="569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0B363F69-2E69-4493-9263-0ED57289E5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4652B-9BF0-F692-0800-30083BC7E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9244" y="2240267"/>
            <a:ext cx="9359261" cy="3562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3C878-2395-ACB6-D3C4-2C3F1CDD1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245" y="1047564"/>
            <a:ext cx="9359262" cy="1177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32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87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  <p:sldLayoutId id="2147483779" r:id="rId44"/>
    <p:sldLayoutId id="2147483780" r:id="rId45"/>
    <p:sldLayoutId id="2147483781" r:id="rId46"/>
    <p:sldLayoutId id="2147483782" r:id="rId47"/>
    <p:sldLayoutId id="2147483783" r:id="rId48"/>
    <p:sldLayoutId id="2147483784" r:id="rId49"/>
    <p:sldLayoutId id="2147483785" r:id="rId50"/>
    <p:sldLayoutId id="2147483786" r:id="rId51"/>
    <p:sldLayoutId id="2147483788" r:id="rId52"/>
    <p:sldLayoutId id="2147483789" r:id="rId53"/>
    <p:sldLayoutId id="2147483790" r:id="rId5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all" spc="5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37744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bmcmedicine.biomedcentral.com/" TargetMode="External"/><Relationship Id="rId5" Type="http://schemas.openxmlformats.org/officeDocument/2006/relationships/hyperlink" Target="https://bmcmedicine.biomedcentral.com/articles/10.1186/s12916-020-01516-x" TargetMode="Externa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drop of liquid in a petri dish">
            <a:extLst>
              <a:ext uri="{FF2B5EF4-FFF2-40B4-BE49-F238E27FC236}">
                <a16:creationId xmlns:a16="http://schemas.microsoft.com/office/drawing/2014/main" id="{7769C475-735F-C6B7-1A43-3FCA49F0392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811AFE5-7820-D081-2A6A-D95A9C5BE4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Профессор Андреева Вера Олеговна</a:t>
            </a:r>
          </a:p>
          <a:p>
            <a:r>
              <a:rPr lang="ru-RU" dirty="0">
                <a:solidFill>
                  <a:srgbClr val="002060"/>
                </a:solidFill>
              </a:rPr>
              <a:t>ФГБОУ ВО </a:t>
            </a:r>
            <a:r>
              <a:rPr lang="ru-RU" dirty="0" err="1">
                <a:solidFill>
                  <a:srgbClr val="002060"/>
                </a:solidFill>
              </a:rPr>
              <a:t>РостГМУ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</a:rPr>
              <a:t>Кафедра акушерства и гинекологии 2</a:t>
            </a:r>
          </a:p>
          <a:p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ru-RU" dirty="0" err="1">
                <a:solidFill>
                  <a:srgbClr val="002060"/>
                </a:solidFill>
              </a:rPr>
              <a:t>зав.каф</a:t>
            </a:r>
            <a:r>
              <a:rPr lang="ru-RU" dirty="0">
                <a:solidFill>
                  <a:srgbClr val="002060"/>
                </a:solidFill>
              </a:rPr>
              <a:t>. профессор Петров Ю.А.)</a:t>
            </a:r>
            <a:endParaRPr lang="ru-RU" dirty="0"/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45CFFABE-4A8E-59A1-B3D5-C2C4D1A5A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41010C30-CC3E-CC2E-30AE-856548AD4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10842702" y="5505591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4" descr="Picture background">
            <a:extLst>
              <a:ext uri="{FF2B5EF4-FFF2-40B4-BE49-F238E27FC236}">
                <a16:creationId xmlns:a16="http://schemas.microsoft.com/office/drawing/2014/main" id="{B3B894D4-896E-5AA4-56DD-EC8413F5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05" y="1632420"/>
            <a:ext cx="7235301" cy="420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A5D0915B-12C2-B6C3-46D2-2D895C216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199" y="899336"/>
            <a:ext cx="8128000" cy="2325688"/>
          </a:xfrm>
        </p:spPr>
        <p:txBody>
          <a:bodyPr/>
          <a:lstStyle/>
          <a:p>
            <a:r>
              <a:rPr lang="ru-RU" dirty="0"/>
              <a:t>Нарушения менструального цикла у подростков — вершина айсберга. Что скрыто под водой?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FF59C-357D-C48C-72B7-3B2585349579}"/>
              </a:ext>
            </a:extLst>
          </p:cNvPr>
          <p:cNvSpPr txBox="1"/>
          <p:nvPr/>
        </p:nvSpPr>
        <p:spPr>
          <a:xfrm>
            <a:off x="796771" y="4332556"/>
            <a:ext cx="61566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Д.м.н. профессор Андреева Вера Олеговна</a:t>
            </a:r>
          </a:p>
          <a:p>
            <a:r>
              <a:rPr lang="ru-RU" dirty="0">
                <a:solidFill>
                  <a:schemeClr val="bg1"/>
                </a:solidFill>
              </a:rPr>
              <a:t>Начальник отдела медико-биологических проблем в </a:t>
            </a:r>
            <a:r>
              <a:rPr lang="ru-RU" dirty="0" err="1">
                <a:solidFill>
                  <a:schemeClr val="bg1"/>
                </a:solidFill>
              </a:rPr>
              <a:t>акушерствве</a:t>
            </a:r>
            <a:r>
              <a:rPr lang="ru-RU" dirty="0">
                <a:solidFill>
                  <a:schemeClr val="bg1"/>
                </a:solidFill>
              </a:rPr>
              <a:t> и педиатрии ФГБОУ ВО </a:t>
            </a:r>
            <a:r>
              <a:rPr lang="ru-RU" dirty="0" err="1">
                <a:solidFill>
                  <a:schemeClr val="bg1"/>
                </a:solidFill>
              </a:rPr>
              <a:t>РостГМУ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Кафедра акушерства и гинекологии 2</a:t>
            </a:r>
          </a:p>
          <a:p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err="1">
                <a:solidFill>
                  <a:schemeClr val="bg1"/>
                </a:solidFill>
              </a:rPr>
              <a:t>зав.каф</a:t>
            </a:r>
            <a:r>
              <a:rPr lang="ru-RU" dirty="0">
                <a:solidFill>
                  <a:schemeClr val="bg1"/>
                </a:solidFill>
              </a:rPr>
              <a:t>. профессор Петров Ю.А.)</a:t>
            </a:r>
          </a:p>
        </p:txBody>
      </p:sp>
    </p:spTree>
    <p:extLst>
      <p:ext uri="{BB962C8B-B14F-4D97-AF65-F5344CB8AC3E}">
        <p14:creationId xmlns:p14="http://schemas.microsoft.com/office/powerpoint/2010/main" val="1648145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B2B58D-9EA9-FD6F-8850-214987438DE6}"/>
              </a:ext>
            </a:extLst>
          </p:cNvPr>
          <p:cNvSpPr txBox="1"/>
          <p:nvPr/>
        </p:nvSpPr>
        <p:spPr>
          <a:xfrm>
            <a:off x="3280247" y="980405"/>
            <a:ext cx="8165185" cy="390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7661" algn="just">
              <a:lnSpc>
                <a:spcPct val="150000"/>
              </a:lnSpc>
              <a:spcAft>
                <a:spcPts val="600"/>
              </a:spcAft>
            </a:pPr>
            <a:r>
              <a:rPr lang="ru-RU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Подростки, которые имеют признаки СПЯ, но не соответствуют диагностическим критериям, относятся к «повышенному риску СПЯ», им рекомендована повторная диагностика через 8 лет после менархе. </a:t>
            </a:r>
          </a:p>
          <a:p>
            <a:pPr indent="337661" algn="just">
              <a:lnSpc>
                <a:spcPct val="150000"/>
              </a:lnSpc>
              <a:spcAft>
                <a:spcPts val="600"/>
              </a:spcAft>
            </a:pPr>
            <a:r>
              <a:rPr lang="ru-RU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«повышенному риску СПЯ» относятся пациенты с признаками СПЯ до начала приема комбинированных оральных контрацептивов и пациенты со значительной прибавкой в весе в подростковом возрасте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У подростков с нерегулярными менструальными циклами значение и оптимальные сроки оценки и диагностики СПЯ должны обсуждаться с пациенткой и ее родителями или опекунами, принимая во внимание диагностические проблемы на данном жизненном этапе, а также психосоциальные и культурные факторы</a:t>
            </a: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AAC01B-918A-AC5E-D734-51463620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13" y="538758"/>
            <a:ext cx="2714625" cy="3840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FCE067-9B15-D3D0-ECBE-CA351FE096BE}"/>
              </a:ext>
            </a:extLst>
          </p:cNvPr>
          <p:cNvSpPr txBox="1"/>
          <p:nvPr/>
        </p:nvSpPr>
        <p:spPr>
          <a:xfrm>
            <a:off x="5076239" y="5910021"/>
            <a:ext cx="457320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Teede</a:t>
            </a:r>
            <a:r>
              <a:rPr lang="en-US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ru-RU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 C</a:t>
            </a:r>
            <a:r>
              <a:rPr lang="ru-RU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Laven</a:t>
            </a:r>
            <a:r>
              <a:rPr lang="en-US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</a:t>
            </a:r>
            <a:r>
              <a:rPr lang="ru-RU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2023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24423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97BA7-211A-E3AB-1585-6A7D17459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021" y="922371"/>
            <a:ext cx="10404630" cy="318897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 bmk="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лгоритм</a:t>
            </a:r>
            <a:r>
              <a:rPr lang="en-US" altLang="ru-RU" sz="2400" b="1" dirty="0" bmk="_Hlk166334163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bmk="_Hlk166334163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диагностики</a:t>
            </a:r>
            <a:r>
              <a:rPr lang="en-US" altLang="ru-RU" sz="2400" b="1" dirty="0" bmk="_Hlk166334163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bmk="_Hlk166334163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СПЯ </a:t>
            </a:r>
            <a:br>
              <a:rPr lang="ru-RU" altLang="ru-RU" sz="2100" b="1" dirty="0" bmk="_Hlk166334163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altLang="ru-RU" sz="2100" b="1" dirty="0" bmk="_Hlk166334163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800" b="1" dirty="0" bmk="_Hlk166334163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Evidence-based Guideline for the Assessment and Management of Polycystic Ovary Syndrome (2023 </a:t>
            </a:r>
            <a:r>
              <a:rPr lang="ru-RU" altLang="ru-RU" sz="1800" b="1" dirty="0" bmk="_Hlk166334163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altLang="ru-RU" sz="1800" b="1" dirty="0" bmk="_Hlk166334163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br>
              <a:rPr lang="ru-RU" altLang="ru-RU" sz="2100" b="1" dirty="0" bmk="_Hlk166334163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1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A359433-D97B-4997-F4EB-B3996C1D0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577836"/>
              </p:ext>
            </p:extLst>
          </p:nvPr>
        </p:nvGraphicFramePr>
        <p:xfrm>
          <a:off x="1291068" y="1772140"/>
          <a:ext cx="10054593" cy="3844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54593">
                  <a:extLst>
                    <a:ext uri="{9D8B030D-6E8A-4147-A177-3AD203B41FA5}">
                      <a16:colId xmlns:a16="http://schemas.microsoft.com/office/drawing/2014/main" val="2908205073"/>
                    </a:ext>
                  </a:extLst>
                </a:gridCol>
              </a:tblGrid>
              <a:tr h="484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 1: </a:t>
                      </a: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нерегулярный менструальный цикл + клиническая </a:t>
                      </a:r>
                      <a:r>
                        <a:rPr lang="ru-RU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гиперандрогения</a:t>
                      </a:r>
                      <a:endParaRPr lang="ru-RU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968372"/>
                  </a:ext>
                </a:extLst>
              </a:tr>
              <a:tr h="484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Исключить другие причины</a:t>
                      </a:r>
                      <a:r>
                        <a:rPr lang="ru-RU" sz="1600" kern="1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= диагноз</a:t>
                      </a:r>
                      <a:endParaRPr lang="ru-RU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598185"/>
                  </a:ext>
                </a:extLst>
              </a:tr>
              <a:tr h="4849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 2: </a:t>
                      </a: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клиническая </a:t>
                      </a:r>
                      <a:r>
                        <a:rPr lang="ru-RU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гиперандрогения</a:t>
                      </a: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отсутствует: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07646"/>
                  </a:ext>
                </a:extLst>
              </a:tr>
              <a:tr h="395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биохимической </a:t>
                      </a:r>
                      <a:r>
                        <a:rPr lang="ru-RU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гиперандрогении</a:t>
                      </a: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 случае ее выявления исключить другие причины) </a:t>
                      </a:r>
                      <a:r>
                        <a:rPr lang="ru-RU" sz="1600" kern="1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диагноз</a:t>
                      </a:r>
                      <a:endParaRPr lang="ru-RU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681868"/>
                  </a:ext>
                </a:extLst>
              </a:tr>
              <a:tr h="395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 3: </a:t>
                      </a: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имеет место только нерегулярный менструальный цикл или только </a:t>
                      </a:r>
                      <a:r>
                        <a:rPr lang="ru-RU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гиперандрогения</a:t>
                      </a:r>
                      <a:r>
                        <a:rPr lang="ru-RU" sz="1600" kern="1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09541"/>
                  </a:ext>
                </a:extLst>
              </a:tr>
              <a:tr h="888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Подросткам УЗИ не показано = считать их подверженным повышенному риску СПЯ и провести повторную оценку симптомов позже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Взрослые - УЗИ для исключения поликистозной морфологии яичников, если выявляется (при исключении других причин) =</a:t>
                      </a:r>
                      <a:r>
                        <a:rPr lang="ru-RU" sz="1600" kern="1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диагноз</a:t>
                      </a:r>
                      <a:endParaRPr lang="ru-RU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6414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D062FA-8412-D24B-4975-85C4F21CE916}"/>
              </a:ext>
            </a:extLst>
          </p:cNvPr>
          <p:cNvSpPr txBox="1"/>
          <p:nvPr/>
        </p:nvSpPr>
        <p:spPr>
          <a:xfrm>
            <a:off x="2122494" y="5934670"/>
            <a:ext cx="89016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350" b="1" dirty="0" bmk="_Hlk166334163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35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Исключение других причин – синдром Кушинга, опухоли надпочечников, заболевания щитовидной железы. Исследование ТТГ, пролактина, 17-ОН прогестерона, ФСГ и ЛГ . </a:t>
            </a:r>
            <a:endParaRPr lang="ru-RU" sz="135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ru-RU" altLang="ru-RU" sz="1350" b="1" dirty="0"/>
            </a:br>
            <a:r>
              <a:rPr lang="en-US" sz="135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Teede</a:t>
            </a:r>
            <a:r>
              <a:rPr lang="en-US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 C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Laven</a:t>
            </a:r>
            <a:r>
              <a:rPr lang="en-US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2023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116205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0732" y="1262744"/>
            <a:ext cx="953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</a:rPr>
              <a:t>Малый</a:t>
            </a:r>
            <a:r>
              <a:rPr lang="ru-RU" b="1" dirty="0">
                <a:solidFill>
                  <a:srgbClr val="002060"/>
                </a:solidFill>
              </a:rPr>
              <a:t> вес при рождении и воздействие на плод андрогенов может способствовать развитию  СПЯ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В плаценте женщин с СПЯ выявлена низкая активность ароматазы  и 3β-гидроксистероид-дигидрогеназы 1-го типа [3]. 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У дочерей женщин с СПЯ повышен уровень АМГ в младенчестве, раннем детстве и </a:t>
            </a:r>
            <a:r>
              <a:rPr lang="ru-RU" b="1" dirty="0" err="1">
                <a:solidFill>
                  <a:srgbClr val="002060"/>
                </a:solidFill>
              </a:rPr>
              <a:t>препубертате</a:t>
            </a:r>
            <a:r>
              <a:rPr lang="ru-RU" b="1" dirty="0">
                <a:solidFill>
                  <a:srgbClr val="002060"/>
                </a:solidFill>
              </a:rPr>
              <a:t> по сравнению с здоровыми сверстницами[2]. 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Дочери женщин с СПЯ  с рождения имеют фолликулы </a:t>
            </a:r>
            <a:r>
              <a:rPr lang="ru-RU" b="1" dirty="0" err="1">
                <a:solidFill>
                  <a:srgbClr val="002060"/>
                </a:solidFill>
              </a:rPr>
              <a:t>бóльших</a:t>
            </a:r>
            <a:r>
              <a:rPr lang="ru-RU" b="1" dirty="0">
                <a:solidFill>
                  <a:srgbClr val="002060"/>
                </a:solidFill>
              </a:rPr>
              <a:t> размеров, чем у сверстниц.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Для девушек, родившихся с </a:t>
            </a:r>
            <a:r>
              <a:rPr lang="ru-RU" b="1" u="sng" dirty="0">
                <a:solidFill>
                  <a:srgbClr val="002060"/>
                </a:solidFill>
              </a:rPr>
              <a:t>малым</a:t>
            </a:r>
            <a:r>
              <a:rPr lang="ru-RU" b="1" dirty="0">
                <a:solidFill>
                  <a:srgbClr val="002060"/>
                </a:solidFill>
              </a:rPr>
              <a:t> для гестационного возраста весом, характерно раннее </a:t>
            </a:r>
            <a:r>
              <a:rPr lang="ru-RU" b="1" dirty="0" err="1">
                <a:solidFill>
                  <a:srgbClr val="002060"/>
                </a:solidFill>
              </a:rPr>
              <a:t>пубархе</a:t>
            </a:r>
            <a:r>
              <a:rPr lang="ru-RU" b="1" dirty="0">
                <a:solidFill>
                  <a:srgbClr val="002060"/>
                </a:solidFill>
              </a:rPr>
              <a:t> - один из признаков повышенного риска СПЯ.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0732" y="274641"/>
            <a:ext cx="9534616" cy="857250"/>
          </a:xfrm>
          <a:noFill/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ЭТИОЛОГИЯ СПЯ: ВНУТРИУТРОБНЫЙ ПЕРИОД, ВЕС ПРИ РОЖДЕНИИ, НЕОНАТАЛЬНЫЕ ИСХОДЫ И ИСХОДЫ В ДЕТСКОМ ВОЗРАСТЕ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8346" y="5494768"/>
            <a:ext cx="672336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AutoNum type="arabicPeriod"/>
            </a:pPr>
            <a:r>
              <a:rPr lang="en-US" sz="1050" i="1" dirty="0">
                <a:solidFill>
                  <a:srgbClr val="002060"/>
                </a:solidFill>
              </a:rPr>
              <a:t>Ibanez, L., de </a:t>
            </a:r>
            <a:r>
              <a:rPr lang="en-US" sz="1050" i="1" dirty="0" err="1">
                <a:solidFill>
                  <a:srgbClr val="002060"/>
                </a:solidFill>
              </a:rPr>
              <a:t>Zegher</a:t>
            </a:r>
            <a:r>
              <a:rPr lang="en-US" sz="1050" i="1" dirty="0">
                <a:solidFill>
                  <a:srgbClr val="002060"/>
                </a:solidFill>
              </a:rPr>
              <a:t>, </a:t>
            </a:r>
            <a:r>
              <a:rPr lang="en-US" sz="1050" i="1" dirty="0" err="1">
                <a:solidFill>
                  <a:srgbClr val="002060"/>
                </a:solidFill>
              </a:rPr>
              <a:t>F.,“Premature</a:t>
            </a:r>
            <a:r>
              <a:rPr lang="en-US" sz="1050" i="1" dirty="0">
                <a:solidFill>
                  <a:srgbClr val="002060"/>
                </a:solidFill>
              </a:rPr>
              <a:t> </a:t>
            </a:r>
            <a:r>
              <a:rPr lang="en-US" sz="1050" i="1" dirty="0" err="1">
                <a:solidFill>
                  <a:srgbClr val="002060"/>
                </a:solidFill>
              </a:rPr>
              <a:t>pubarche</a:t>
            </a:r>
            <a:r>
              <a:rPr lang="en-US" sz="1050" i="1" dirty="0">
                <a:solidFill>
                  <a:srgbClr val="002060"/>
                </a:solidFill>
              </a:rPr>
              <a:t>, ovarian </a:t>
            </a:r>
            <a:r>
              <a:rPr lang="en-US" sz="1050" i="1" dirty="0" err="1">
                <a:solidFill>
                  <a:srgbClr val="002060"/>
                </a:solidFill>
              </a:rPr>
              <a:t>hyperandrogenism</a:t>
            </a:r>
            <a:r>
              <a:rPr lang="en-US" sz="1050" i="1" dirty="0">
                <a:solidFill>
                  <a:srgbClr val="002060"/>
                </a:solidFill>
              </a:rPr>
              <a:t>, </a:t>
            </a:r>
            <a:r>
              <a:rPr lang="en-US" sz="1050" i="1" dirty="0" err="1">
                <a:solidFill>
                  <a:srgbClr val="002060"/>
                </a:solidFill>
              </a:rPr>
              <a:t>hyperinsulinism</a:t>
            </a:r>
            <a:r>
              <a:rPr lang="en-US" sz="1050" i="1" dirty="0">
                <a:solidFill>
                  <a:srgbClr val="002060"/>
                </a:solidFill>
              </a:rPr>
              <a:t> and the polycystic ovary syndrome: from a complex constellation to a simple sequence of prenatal onset.” Journal of </a:t>
            </a:r>
            <a:r>
              <a:rPr lang="en-US" sz="1050" i="1" dirty="0" err="1">
                <a:solidFill>
                  <a:srgbClr val="002060"/>
                </a:solidFill>
              </a:rPr>
              <a:t>Endocrinological</a:t>
            </a:r>
            <a:r>
              <a:rPr lang="en-US" sz="1050" i="1" dirty="0">
                <a:solidFill>
                  <a:srgbClr val="002060"/>
                </a:solidFill>
              </a:rPr>
              <a:t> Investigation, 21(1998): 558–566.</a:t>
            </a:r>
            <a:endParaRPr lang="ru-RU" sz="1050" i="1" dirty="0">
              <a:solidFill>
                <a:srgbClr val="002060"/>
              </a:solidFill>
            </a:endParaRPr>
          </a:p>
          <a:p>
            <a:pPr marL="257175" indent="-257175">
              <a:buAutoNum type="arabicPeriod"/>
            </a:pPr>
            <a:r>
              <a:rPr lang="en-US" sz="1050" i="1" dirty="0">
                <a:solidFill>
                  <a:srgbClr val="002060"/>
                </a:solidFill>
              </a:rPr>
              <a:t>Franks, S., </a:t>
            </a:r>
            <a:r>
              <a:rPr lang="en-US" sz="1050" i="1" dirty="0" err="1">
                <a:solidFill>
                  <a:srgbClr val="002060"/>
                </a:solidFill>
              </a:rPr>
              <a:t>Berga</a:t>
            </a:r>
            <a:r>
              <a:rPr lang="en-US" sz="1050" i="1" dirty="0">
                <a:solidFill>
                  <a:srgbClr val="002060"/>
                </a:solidFill>
              </a:rPr>
              <a:t> S.L. “Does PCOS have developmental origins?” Fertility and Sterility, 97(2012): 2–6.</a:t>
            </a:r>
            <a:endParaRPr lang="ru-RU" sz="1050" i="1" dirty="0">
              <a:solidFill>
                <a:srgbClr val="002060"/>
              </a:solidFill>
            </a:endParaRPr>
          </a:p>
          <a:p>
            <a:pPr marL="257175" indent="-257175">
              <a:buAutoNum type="arabicPeriod"/>
            </a:pPr>
            <a:r>
              <a:rPr lang="en-US" sz="1050" i="1" dirty="0" err="1">
                <a:solidFill>
                  <a:srgbClr val="002060"/>
                </a:solidFill>
              </a:rPr>
              <a:t>Maliqueo</a:t>
            </a:r>
            <a:r>
              <a:rPr lang="en-US" sz="1050" i="1" dirty="0">
                <a:solidFill>
                  <a:srgbClr val="002060"/>
                </a:solidFill>
              </a:rPr>
              <a:t>, M., Lara, et al. “Placental steroidogenesis in pregnant women with polycystic ovary syndrome.” European Journal of Obstetrics, Gynecology, and Reproductive Biology, 166(2013): 151–155.</a:t>
            </a:r>
            <a:endParaRPr lang="ru-RU" sz="105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777F4-16A0-A226-50C9-DF24CE08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601" y="322184"/>
            <a:ext cx="9491240" cy="1177334"/>
          </a:xfrm>
        </p:spPr>
        <p:txBody>
          <a:bodyPr>
            <a:normAutofit fontScale="90000"/>
          </a:bodyPr>
          <a:lstStyle/>
          <a:p>
            <a:r>
              <a:rPr lang="en-US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Evidence-based Guideline for the Assessment and Management of Polycystic Ovary Syndrome (2023 </a:t>
            </a:r>
            <a:r>
              <a:rPr lang="ru-RU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br>
              <a:rPr lang="ru-RU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47502D-22D1-CD94-3FAC-3295435AF8CB}"/>
              </a:ext>
            </a:extLst>
          </p:cNvPr>
          <p:cNvSpPr txBox="1"/>
          <p:nvPr/>
        </p:nvSpPr>
        <p:spPr>
          <a:xfrm>
            <a:off x="718272" y="1636126"/>
            <a:ext cx="83622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❖❖❖❖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фолликулов в 1  яичнике = 20 следует считать пороговым значением для определения морфологии поликистозных яичников у взрослых. </a:t>
            </a:r>
          </a:p>
          <a:p>
            <a:r>
              <a:rPr lang="ru-RU" dirty="0"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❖❖❖❖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Объем яичника 10 мл или количество фолликулов в срезе одного яичника у взрослых = 10шт  следует считать пороговым значением для определения морфологии поликистозных яичников, если точная оценка количества фолликулов во всем яичнике недоступна</a:t>
            </a:r>
          </a:p>
          <a:p>
            <a:r>
              <a:rPr lang="ru-RU" dirty="0"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❖❖❖❖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существует окончательных критериев для УЗ-определения морфологии поликистозных яичников у подростков, поэтому УЗИ не рекомендуется для диагностики СПЯ у подростков. </a:t>
            </a:r>
          </a:p>
          <a:p>
            <a:r>
              <a:rPr lang="ru-RU" dirty="0"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❖❖❖❖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наличии показаний к УЗИ, если это приемлемо для пациента,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трансвагинальный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доступ является наиболее точным для диагностики морфологии поликистозных яичников. </a:t>
            </a:r>
          </a:p>
          <a:p>
            <a:r>
              <a:rPr lang="ru-RU" dirty="0"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❖❖❖❖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Трансабдоминальное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УЗИ должно в первую очередь сообщать об объеме яичников с пороговым значением 10 мл или числе фолликулов в срезе =10 штук. </a:t>
            </a:r>
          </a:p>
          <a:p>
            <a:r>
              <a:rPr lang="ru-RU" dirty="0">
                <a:latin typeface="Segoe UI Symbol" panose="020B0502040204020203" pitchFamily="34" charset="0"/>
                <a:ea typeface="Calibri" panose="020F0502020204030204" pitchFamily="34" charset="0"/>
                <a:cs typeface="Segoe UI Symbol" panose="020B0502040204020203" pitchFamily="34" charset="0"/>
              </a:rPr>
              <a:t>❖❖❖❖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пациенток с нерегулярными менструальными циклами и </a:t>
            </a:r>
            <a:r>
              <a:rPr lang="ru-RU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гиперандрогенией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УЗИ яичников для диагностики СПЯ не требуется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150182-0499-987A-CF28-4D6919DA8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411" y="3138412"/>
            <a:ext cx="1805638" cy="2825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848955-3AB1-66D7-8BF2-1EEFDE72F9FE}"/>
              </a:ext>
            </a:extLst>
          </p:cNvPr>
          <p:cNvSpPr txBox="1"/>
          <p:nvPr/>
        </p:nvSpPr>
        <p:spPr>
          <a:xfrm>
            <a:off x="2002158" y="6297049"/>
            <a:ext cx="457085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Teede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 C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Laven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2023</a:t>
            </a:r>
            <a:endParaRPr lang="ru-RU" sz="13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38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CE8D9-A32D-B342-86CE-645E57795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663" y="514193"/>
            <a:ext cx="5657850" cy="63994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Протокол УЗИ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87A816B-4374-6B45-9090-41E295A1B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48570"/>
              </p:ext>
            </p:extLst>
          </p:nvPr>
        </p:nvGraphicFramePr>
        <p:xfrm>
          <a:off x="958788" y="1616528"/>
          <a:ext cx="9875219" cy="3790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75219">
                  <a:extLst>
                    <a:ext uri="{9D8B030D-6E8A-4147-A177-3AD203B41FA5}">
                      <a16:colId xmlns:a16="http://schemas.microsoft.com/office/drawing/2014/main" val="318076719"/>
                    </a:ext>
                  </a:extLst>
                </a:gridCol>
              </a:tblGrid>
              <a:tr h="321557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</a:rPr>
                        <a:t>Последняя менструация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</a:rPr>
                        <a:t>Характеристика датчика (частотный диапазон)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</a:rPr>
                        <a:t>Доступ (</a:t>
                      </a:r>
                      <a:r>
                        <a:rPr lang="ru-RU" sz="1700" dirty="0" err="1">
                          <a:solidFill>
                            <a:srgbClr val="002060"/>
                          </a:solidFill>
                          <a:effectLst/>
                        </a:rPr>
                        <a:t>трансвагинальный</a:t>
                      </a: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</a:rPr>
                        <a:t>/</a:t>
                      </a:r>
                      <a:r>
                        <a:rPr lang="ru-RU" sz="1700" dirty="0" err="1">
                          <a:solidFill>
                            <a:srgbClr val="002060"/>
                          </a:solidFill>
                          <a:effectLst/>
                        </a:rPr>
                        <a:t>трансабдоминальный</a:t>
                      </a: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</a:rPr>
                        <a:t>Общее количество фолликулов размером 2–9 мм в каждом яичнике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</a:rPr>
                        <a:t>Три размера и объем каждого яичника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</a:rPr>
                        <a:t>Толщина эндометрия; 3-слойная оценка эндометрия может быть полезна для скрининга патологии эндометрия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</a:rPr>
                        <a:t>Другая патология яичников и матки, а также кисты яичников, желтое тело, доминантные фолликулы ≥10 мм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506272"/>
                  </a:ext>
                </a:extLst>
              </a:tr>
              <a:tr h="574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2060"/>
                          </a:solidFill>
                          <a:effectLst/>
                        </a:rPr>
                        <a:t> Необходимо обучение врачей тщательному подсчету фолликулов в яичниках.</a:t>
                      </a:r>
                      <a:endParaRPr lang="ru-RU" sz="17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99290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3079AD-801A-AD46-B1B8-5BDD296AEAFB}"/>
              </a:ext>
            </a:extLst>
          </p:cNvPr>
          <p:cNvSpPr/>
          <p:nvPr/>
        </p:nvSpPr>
        <p:spPr>
          <a:xfrm>
            <a:off x="2757990" y="6001371"/>
            <a:ext cx="648618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Helena J. </a:t>
            </a:r>
            <a:r>
              <a:rPr lang="en-US" sz="1050" dirty="0" err="1">
                <a:solidFill>
                  <a:srgbClr val="002060"/>
                </a:solidFill>
              </a:rPr>
              <a:t>Teede</a:t>
            </a:r>
            <a:r>
              <a:rPr lang="en-US" sz="1050" dirty="0">
                <a:solidFill>
                  <a:srgbClr val="002060"/>
                </a:solidFill>
              </a:rPr>
              <a:t> </a:t>
            </a:r>
            <a:r>
              <a:rPr lang="en-US" sz="1050" dirty="0" err="1">
                <a:solidFill>
                  <a:srgbClr val="002060"/>
                </a:solidFill>
              </a:rPr>
              <a:t>et.al</a:t>
            </a:r>
            <a:r>
              <a:rPr lang="en-US" sz="1050" dirty="0">
                <a:solidFill>
                  <a:srgbClr val="002060"/>
                </a:solidFill>
              </a:rPr>
              <a:t>. Recommendations from the international evidence-based guideline for the assessment and management of polycystic ovary syndrome Clinical Endocrinology. 2018;</a:t>
            </a:r>
            <a:r>
              <a:rPr lang="ru-RU" sz="1050" dirty="0">
                <a:solidFill>
                  <a:srgbClr val="002060"/>
                </a:solidFill>
              </a:rPr>
              <a:t> </a:t>
            </a:r>
            <a:r>
              <a:rPr lang="en-US" sz="1050" dirty="0">
                <a:solidFill>
                  <a:srgbClr val="002060"/>
                </a:solidFill>
              </a:rPr>
              <a:t>89:251–268</a:t>
            </a:r>
            <a:endParaRPr lang="ru-RU" sz="105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9123BF-AAF7-7E42-B990-89060595E33D}"/>
              </a:ext>
            </a:extLst>
          </p:cNvPr>
          <p:cNvSpPr/>
          <p:nvPr/>
        </p:nvSpPr>
        <p:spPr>
          <a:xfrm>
            <a:off x="4051663" y="1116398"/>
            <a:ext cx="3718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протоколе должно быть указано: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32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777F4-16A0-A226-50C9-DF24CE08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85" y="295672"/>
            <a:ext cx="9491240" cy="1177334"/>
          </a:xfrm>
        </p:spPr>
        <p:txBody>
          <a:bodyPr>
            <a:normAutofit fontScale="90000"/>
          </a:bodyPr>
          <a:lstStyle/>
          <a:p>
            <a:r>
              <a:rPr lang="en-US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Evidence-based Guideline for the Assessment and Management of Polycystic Ovary Syndrome (2023 </a:t>
            </a:r>
            <a:r>
              <a:rPr lang="ru-RU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br>
              <a:rPr lang="ru-RU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1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150182-0499-987A-CF28-4D6919DA8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98" y="1361281"/>
            <a:ext cx="1805638" cy="2825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848955-3AB1-66D7-8BF2-1EEFDE72F9FE}"/>
              </a:ext>
            </a:extLst>
          </p:cNvPr>
          <p:cNvSpPr txBox="1"/>
          <p:nvPr/>
        </p:nvSpPr>
        <p:spPr>
          <a:xfrm>
            <a:off x="2931696" y="6557918"/>
            <a:ext cx="457085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Teede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 C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Laven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2023</a:t>
            </a:r>
            <a:endParaRPr lang="ru-RU" sz="135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D95DA-E92D-58C2-AB7C-CF0DE68715B6}"/>
              </a:ext>
            </a:extLst>
          </p:cNvPr>
          <p:cNvSpPr txBox="1"/>
          <p:nvPr/>
        </p:nvSpPr>
        <p:spPr>
          <a:xfrm>
            <a:off x="4909341" y="1399789"/>
            <a:ext cx="63830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большинства подростков уровни андрогенов достигают взрослого диапазона в возрасте 12-15 лет </a:t>
            </a:r>
          </a:p>
          <a:p>
            <a:pPr marL="214313" indent="-214313">
              <a:buFont typeface="Arial"/>
              <a:buChar char="•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общего тестостерона рекомендуется проводить с помощью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жидкостной хроматографии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масс-спектрометрией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 не ИФА)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Arial"/>
              <a:buChar char="•"/>
            </a:pP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Андростендион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ДГА-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определить,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 не повышен (общий и свободный)</a:t>
            </a:r>
          </a:p>
          <a:p>
            <a:pPr marL="214313" indent="-214313">
              <a:buFont typeface="Arial"/>
              <a:buChar char="•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оценки биохимической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гиперандрогении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диагностике СПЯ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следует использовать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 свободного тестостерона, индекса свободных андрогенов и биодоступного тестостерона</a:t>
            </a:r>
          </a:p>
          <a:p>
            <a:pPr marL="214313" indent="-214313">
              <a:buFont typeface="Arial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Прямые анализы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свободного тестостерона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желательно не использовать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оценки биохимической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гиперандрогении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СПЯ, поскольку они имеют низкую чувствительность, точность и специфичность.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14313" indent="-214313">
              <a:buFont typeface="Arial"/>
              <a:buChar char="•"/>
            </a:pP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0618C26D-20D7-5B0D-36AC-05B0BEF76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940541"/>
              </p:ext>
            </p:extLst>
          </p:nvPr>
        </p:nvGraphicFramePr>
        <p:xfrm>
          <a:off x="169759" y="4320788"/>
          <a:ext cx="4180299" cy="2103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0299">
                  <a:extLst>
                    <a:ext uri="{9D8B030D-6E8A-4147-A177-3AD203B41FA5}">
                      <a16:colId xmlns:a16="http://schemas.microsoft.com/office/drawing/2014/main" val="3190301278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Надежная оценка биохимической </a:t>
                      </a:r>
                      <a:r>
                        <a:rPr lang="ru-RU" sz="1200" dirty="0" err="1">
                          <a:effectLst/>
                        </a:rPr>
                        <a:t>гиперандрогении</a:t>
                      </a:r>
                      <a:r>
                        <a:rPr lang="ru-RU" sz="1200" dirty="0">
                          <a:effectLst/>
                        </a:rPr>
                        <a:t> у женщин, принимающих гормональные контрацептивы, невозможна из-за их влияния на глобулин, связывающий половые гормоны, и изменения гонадотропин-зависимой продукции андрогенов.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48417411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Если оценка биохимической </a:t>
                      </a:r>
                      <a:r>
                        <a:rPr lang="ru-RU" sz="1200" dirty="0" err="1">
                          <a:effectLst/>
                        </a:rPr>
                        <a:t>гиперандрогении</a:t>
                      </a:r>
                      <a:r>
                        <a:rPr lang="ru-RU" sz="1200" dirty="0">
                          <a:effectLst/>
                        </a:rPr>
                        <a:t> важна у женщин, принимающих гормональные контрацептивы, рекомендуется отмена препарата за 3 месяца или дольше до измерения, и в течение этого времени необходимо использовать негормональную контрацепцию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096536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4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7A6DF1-8F87-DE41-AF48-D03587589FB2}"/>
              </a:ext>
            </a:extLst>
          </p:cNvPr>
          <p:cNvSpPr/>
          <p:nvPr/>
        </p:nvSpPr>
        <p:spPr>
          <a:xfrm>
            <a:off x="2557598" y="1983787"/>
            <a:ext cx="7770114" cy="750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25" dirty="0">
                <a:solidFill>
                  <a:schemeClr val="accent2">
                    <a:lumMod val="50000"/>
                  </a:schemeClr>
                </a:solidFill>
              </a:rPr>
              <a:t>Необходимо собрать  анамнез и провести </a:t>
            </a:r>
            <a:r>
              <a:rPr lang="ru-RU" sz="1425" dirty="0" err="1">
                <a:solidFill>
                  <a:schemeClr val="accent2">
                    <a:lumMod val="50000"/>
                  </a:schemeClr>
                </a:solidFill>
              </a:rPr>
              <a:t>физикальное</a:t>
            </a:r>
            <a:r>
              <a:rPr lang="ru-RU" sz="1425" dirty="0">
                <a:solidFill>
                  <a:schemeClr val="accent2">
                    <a:lumMod val="50000"/>
                  </a:schemeClr>
                </a:solidFill>
              </a:rPr>
              <a:t> обследование для выявления симптомов и признаков клинической </a:t>
            </a:r>
            <a:r>
              <a:rPr lang="ru-RU" sz="1425" dirty="0" err="1">
                <a:solidFill>
                  <a:schemeClr val="accent2">
                    <a:lumMod val="50000"/>
                  </a:schemeClr>
                </a:solidFill>
              </a:rPr>
              <a:t>гиперандрогении</a:t>
            </a:r>
            <a:r>
              <a:rPr lang="ru-RU" sz="1425" dirty="0">
                <a:solidFill>
                  <a:schemeClr val="accent2">
                    <a:lumMod val="50000"/>
                  </a:schemeClr>
                </a:solidFill>
              </a:rPr>
              <a:t>, включая акне, алопецию и гирсутизм, </a:t>
            </a:r>
            <a:r>
              <a:rPr lang="ru-RU" sz="1425" b="1" u="sng" dirty="0">
                <a:solidFill>
                  <a:schemeClr val="accent2">
                    <a:lumMod val="50000"/>
                  </a:schemeClr>
                </a:solidFill>
              </a:rPr>
              <a:t>а у подростков —тяжелое акне и гирсутизм</a:t>
            </a:r>
            <a:r>
              <a:rPr lang="ru-RU" sz="1425" u="sng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1425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5394C-0859-1749-A26C-697F0403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234" y="1080342"/>
            <a:ext cx="5657850" cy="586649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</a:t>
            </a:r>
            <a:r>
              <a:rPr lang="ru-RU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гиперандрогения</a:t>
            </a: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C4FB6A3-94CF-CE4C-AF8B-11A8F6B81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691374"/>
              </p:ext>
            </p:extLst>
          </p:nvPr>
        </p:nvGraphicFramePr>
        <p:xfrm>
          <a:off x="2557598" y="2912980"/>
          <a:ext cx="7770114" cy="1611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70114">
                  <a:extLst>
                    <a:ext uri="{9D8B030D-6E8A-4147-A177-3AD203B41FA5}">
                      <a16:colId xmlns:a16="http://schemas.microsoft.com/office/drawing/2014/main" val="171459139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Необходимо знать о потенциальном негативном психосоциальном воздействии клинической </a:t>
                      </a:r>
                      <a:r>
                        <a:rPr lang="ru-RU" sz="1400" dirty="0" err="1">
                          <a:effectLst/>
                        </a:rPr>
                        <a:t>гиперандрогении</a:t>
                      </a:r>
                      <a:r>
                        <a:rPr lang="ru-RU" sz="1400" dirty="0">
                          <a:effectLst/>
                        </a:rPr>
                        <a:t>. Сообщения о нежелательном избыточном росте волос и/или </a:t>
                      </a:r>
                      <a:r>
                        <a:rPr lang="ru-RU" sz="1400" dirty="0" err="1">
                          <a:effectLst/>
                        </a:rPr>
                        <a:t>алопеции</a:t>
                      </a:r>
                      <a:r>
                        <a:rPr lang="ru-RU" sz="1400" dirty="0">
                          <a:effectLst/>
                        </a:rPr>
                        <a:t> следует считать важными, независимо от очевидной клинической тяжести.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506814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 оценке гирсутизма предпочтительны стандартизированные визуальные шкалы, такие как модифицированная шкала </a:t>
                      </a:r>
                      <a:r>
                        <a:rPr lang="ru-RU" sz="1400" dirty="0" err="1">
                          <a:effectLst/>
                        </a:rPr>
                        <a:t>Ферримана-Галлвея</a:t>
                      </a:r>
                      <a:r>
                        <a:rPr lang="ru-RU" sz="1400" dirty="0">
                          <a:effectLst/>
                        </a:rPr>
                        <a:t> (</a:t>
                      </a:r>
                      <a:r>
                        <a:rPr lang="ru-RU" sz="1400" dirty="0" err="1">
                          <a:effectLst/>
                        </a:rPr>
                        <a:t>mFG</a:t>
                      </a:r>
                      <a:r>
                        <a:rPr lang="ru-RU" sz="1400" dirty="0">
                          <a:effectLst/>
                        </a:rPr>
                        <a:t>) с уровнем ≥4-6, указывающим на гирсутизм, в зависимости от этнической принадлежности.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953092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C9E57F6-70FB-2E44-8045-1ACEE723AC24}"/>
              </a:ext>
            </a:extLst>
          </p:cNvPr>
          <p:cNvGraphicFramePr>
            <a:graphicFrameLocks noGrp="1"/>
          </p:cNvGraphicFramePr>
          <p:nvPr/>
        </p:nvGraphicFramePr>
        <p:xfrm>
          <a:off x="2557598" y="4785796"/>
          <a:ext cx="7687818" cy="742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7818">
                  <a:extLst>
                    <a:ext uri="{9D8B030D-6E8A-4147-A177-3AD203B41FA5}">
                      <a16:colId xmlns:a16="http://schemas.microsoft.com/office/drawing/2014/main" val="3670715268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Для оценки степени и распространения алопеции предпочтительнее использовать визуальную шкалу Людвига.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05254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существует общепринятых визуальных критериев для оценки </a:t>
                      </a:r>
                      <a:r>
                        <a:rPr lang="ru-RU" sz="1400" dirty="0" err="1">
                          <a:effectLst/>
                        </a:rPr>
                        <a:t>акне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326630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328A50-802A-A74B-91F9-59497634F6A2}"/>
              </a:ext>
            </a:extLst>
          </p:cNvPr>
          <p:cNvSpPr/>
          <p:nvPr/>
        </p:nvSpPr>
        <p:spPr>
          <a:xfrm>
            <a:off x="2700970" y="5667199"/>
            <a:ext cx="68240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*Helena J. </a:t>
            </a:r>
            <a:r>
              <a:rPr lang="en-US" sz="1050" dirty="0" err="1">
                <a:solidFill>
                  <a:srgbClr val="002060"/>
                </a:solidFill>
              </a:rPr>
              <a:t>Teede</a:t>
            </a:r>
            <a:r>
              <a:rPr lang="en-US" sz="1050" dirty="0">
                <a:solidFill>
                  <a:srgbClr val="002060"/>
                </a:solidFill>
              </a:rPr>
              <a:t> et.al. Recommendations from the international evidence-based guideline for the assessment and management of polycystic ovary syndrome Clinical Endocrinology. 2018;</a:t>
            </a:r>
            <a:r>
              <a:rPr lang="ru-RU" sz="1050" dirty="0">
                <a:solidFill>
                  <a:srgbClr val="002060"/>
                </a:solidFill>
              </a:rPr>
              <a:t> </a:t>
            </a:r>
            <a:r>
              <a:rPr lang="en-US" sz="1050" dirty="0">
                <a:solidFill>
                  <a:srgbClr val="002060"/>
                </a:solidFill>
              </a:rPr>
              <a:t>89:251–268</a:t>
            </a:r>
          </a:p>
        </p:txBody>
      </p:sp>
    </p:spTree>
    <p:extLst>
      <p:ext uri="{BB962C8B-B14F-4D97-AF65-F5344CB8AC3E}">
        <p14:creationId xmlns:p14="http://schemas.microsoft.com/office/powerpoint/2010/main" val="4192865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B9464D-7672-F143-A362-76A69E715871}"/>
              </a:ext>
            </a:extLst>
          </p:cNvPr>
          <p:cNvSpPr/>
          <p:nvPr/>
        </p:nvSpPr>
        <p:spPr>
          <a:xfrm>
            <a:off x="2938323" y="1692163"/>
            <a:ext cx="51688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Пушковые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волосы нельзя путать с терминальными волосами; 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только терминальные волосы следует учитывать при патологическом гирсутизме, при этом терминальные волосы клинически вырастают более чем на 5 мм в длину, различаются по форме и текстуре и, как правило, пигментированы.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C8AE6C9-DC38-B74A-87A1-6C5495E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366" y="422563"/>
            <a:ext cx="9491240" cy="1177334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</a:t>
            </a:r>
            <a:r>
              <a:rPr lang="ru-RU" sz="27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гиперандрогения</a:t>
            </a:r>
            <a:endParaRPr lang="ru-RU" sz="27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звук 4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85D05A29-9CD0-E846-A9BD-F62BD3D11F1C}"/>
              </a:ext>
            </a:extLst>
          </p:cNvPr>
          <p:cNvSpPr/>
          <p:nvPr/>
        </p:nvSpPr>
        <p:spPr>
          <a:xfrm>
            <a:off x="1709493" y="1910547"/>
            <a:ext cx="781812" cy="78181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6" name="Изображение 4">
            <a:extLst>
              <a:ext uri="{FF2B5EF4-FFF2-40B4-BE49-F238E27FC236}">
                <a16:creationId xmlns:a16="http://schemas.microsoft.com/office/drawing/2014/main" id="{CBE184BA-3021-5A47-ACD5-F4D1CCD5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3" y="1867448"/>
            <a:ext cx="1556162" cy="279832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21602B-52F2-FB49-B762-715A69F49C88}"/>
              </a:ext>
            </a:extLst>
          </p:cNvPr>
          <p:cNvSpPr/>
          <p:nvPr/>
        </p:nvSpPr>
        <p:spPr>
          <a:xfrm>
            <a:off x="2700970" y="5667199"/>
            <a:ext cx="68240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*Helena J. </a:t>
            </a:r>
            <a:r>
              <a:rPr lang="en-US" sz="1050" dirty="0" err="1">
                <a:solidFill>
                  <a:srgbClr val="002060"/>
                </a:solidFill>
              </a:rPr>
              <a:t>Teede</a:t>
            </a:r>
            <a:r>
              <a:rPr lang="en-US" sz="1050" dirty="0">
                <a:solidFill>
                  <a:srgbClr val="002060"/>
                </a:solidFill>
              </a:rPr>
              <a:t> et.al. Recommendations from the international evidence-based guideline for the assessment and management of polycystic ovary syndrome Clinical Endocrinology. 2018;</a:t>
            </a:r>
            <a:r>
              <a:rPr lang="ru-RU" sz="1050" dirty="0">
                <a:solidFill>
                  <a:srgbClr val="002060"/>
                </a:solidFill>
              </a:rPr>
              <a:t> </a:t>
            </a:r>
            <a:r>
              <a:rPr lang="en-US" sz="1050" dirty="0">
                <a:solidFill>
                  <a:srgbClr val="002060"/>
                </a:solidFill>
              </a:rPr>
              <a:t>89:251–268</a:t>
            </a:r>
          </a:p>
        </p:txBody>
      </p:sp>
    </p:spTree>
    <p:extLst>
      <p:ext uri="{BB962C8B-B14F-4D97-AF65-F5344CB8AC3E}">
        <p14:creationId xmlns:p14="http://schemas.microsoft.com/office/powerpoint/2010/main" val="1667746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4D1CB3F2-F844-884C-ABB4-616EC49F7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91" y="1534887"/>
            <a:ext cx="8083378" cy="4418063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1/. Поведенческие стратегии: постановка целей, самоконтроль, контроль стимулов, решение проблем, обучение уверенности в себе, более медленное питание, подкрепление изменений и предотвращение рецидивов.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2/. Сокращение калорийности пищевого рациона на 30% или на 500–750 ккал/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 1200–1500 ккал/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также с учетом индивидуальных энергетических потребностей, массы тела и уровня физической активности.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3/. Для взрослых в возрасте от 18 до 64 лет минимум 150 минут в неделю физической активности умеренной интенсивности или 75 минут в неделю высокой интенсивности или эквивалентная комбинация того и другого, включая упражнения для укрепления мышц 2 дня подряд в неделю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4/. У подростков - не менее 60 минут физической активности умеренной или высокой интенсивности в день, включая упражнения для укрепления мышц 3 раза в неделю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5/. Двигательная активность – 10.000 шагов в день, включая повседневную деятельность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8B9FB4-B79A-B146-9DF9-D245EE061F83}"/>
              </a:ext>
            </a:extLst>
          </p:cNvPr>
          <p:cNvSpPr/>
          <p:nvPr/>
        </p:nvSpPr>
        <p:spPr>
          <a:xfrm>
            <a:off x="2896913" y="5952949"/>
            <a:ext cx="68240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*Helena J. </a:t>
            </a:r>
            <a:r>
              <a:rPr lang="en-US" sz="1050" dirty="0" err="1">
                <a:solidFill>
                  <a:srgbClr val="002060"/>
                </a:solidFill>
              </a:rPr>
              <a:t>Teede</a:t>
            </a:r>
            <a:r>
              <a:rPr lang="en-US" sz="1050" dirty="0">
                <a:solidFill>
                  <a:srgbClr val="002060"/>
                </a:solidFill>
              </a:rPr>
              <a:t> et.al. Recommendations from the international evidence-based guideline for the assessment and management of polycystic ovary syndrome Clinical Endocrinology. 2018;</a:t>
            </a:r>
            <a:r>
              <a:rPr lang="ru-RU" sz="1050" dirty="0">
                <a:solidFill>
                  <a:srgbClr val="002060"/>
                </a:solidFill>
              </a:rPr>
              <a:t> </a:t>
            </a:r>
            <a:r>
              <a:rPr lang="en-US" sz="1050" dirty="0">
                <a:solidFill>
                  <a:srgbClr val="002060"/>
                </a:solidFill>
              </a:rPr>
              <a:t>89:251–268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41A34B9-B404-E4F2-CB93-24DDB169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912" y="489554"/>
            <a:ext cx="7543800" cy="631997"/>
          </a:xfrm>
        </p:spPr>
        <p:txBody>
          <a:bodyPr>
            <a:normAutofit/>
          </a:bodyPr>
          <a:lstStyle/>
          <a:p>
            <a:r>
              <a:rPr lang="ru-RU" sz="2700" b="1" dirty="0"/>
              <a:t>МОДИФИКАЦИЯ ОБРАЗА ЖИЗНИ</a:t>
            </a:r>
          </a:p>
        </p:txBody>
      </p:sp>
    </p:spTree>
    <p:extLst>
      <p:ext uri="{BB962C8B-B14F-4D97-AF65-F5344CB8AC3E}">
        <p14:creationId xmlns:p14="http://schemas.microsoft.com/office/powerpoint/2010/main" val="1382913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8EC185-817A-823F-C986-CB5D8B5CA507}"/>
              </a:ext>
            </a:extLst>
          </p:cNvPr>
          <p:cNvSpPr txBox="1"/>
          <p:nvPr/>
        </p:nvSpPr>
        <p:spPr>
          <a:xfrm>
            <a:off x="3773425" y="2339625"/>
            <a:ext cx="6446521" cy="309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7661" algn="just">
              <a:lnSpc>
                <a:spcPct val="150000"/>
              </a:lnSpc>
              <a:spcAft>
                <a:spcPts val="600"/>
              </a:spcAft>
            </a:pPr>
            <a:r>
              <a:rPr lang="ru-RU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КОК – первая линия для лечения гирсутизма и нерегулярных менструальных циклов </a:t>
            </a:r>
          </a:p>
          <a:p>
            <a:pPr indent="337661" algn="just">
              <a:lnSpc>
                <a:spcPct val="150000"/>
              </a:lnSpc>
              <a:spcAft>
                <a:spcPts val="600"/>
              </a:spcAft>
            </a:pPr>
            <a:r>
              <a:rPr lang="ru-RU" sz="135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НО: Ни один препарат КОК не является лучшим при СПЯ!!!</a:t>
            </a:r>
            <a:r>
              <a:rPr lang="ru-RU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337661" algn="just">
              <a:lnSpc>
                <a:spcPct val="150000"/>
              </a:lnSpc>
              <a:spcAft>
                <a:spcPts val="600"/>
              </a:spcAft>
            </a:pPr>
            <a:r>
              <a:rPr lang="ru-RU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Оральные контрацептивы, содержащие только </a:t>
            </a:r>
            <a:r>
              <a:rPr lang="ru-RU" sz="135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прогестин</a:t>
            </a:r>
            <a:r>
              <a:rPr lang="ru-RU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могут рассматриваться для защиты эндометрия (на основе общих популяционных рекомендаций, с ограниченными доказательствами при СПЯ)</a:t>
            </a:r>
          </a:p>
          <a:p>
            <a:pPr indent="337661" algn="just">
              <a:lnSpc>
                <a:spcPct val="150000"/>
              </a:lnSpc>
              <a:spcAft>
                <a:spcPts val="600"/>
              </a:spcAft>
            </a:pPr>
            <a:r>
              <a:rPr lang="ru-RU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Комбинация КОК и </a:t>
            </a:r>
            <a:r>
              <a:rPr lang="ru-RU" sz="135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метформина</a:t>
            </a:r>
            <a:r>
              <a:rPr lang="ru-RU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по-видимому, дает мало дополнительных преимуществ по сравнению с </a:t>
            </a:r>
            <a:r>
              <a:rPr lang="ru-RU" sz="135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монотерапией</a:t>
            </a:r>
            <a:r>
              <a:rPr lang="ru-RU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КОК или </a:t>
            </a:r>
            <a:r>
              <a:rPr lang="ru-RU" sz="135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метформином</a:t>
            </a:r>
            <a:r>
              <a:rPr lang="ru-RU" sz="135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взрослых с СПЯ с ИМТ ≤ 30 кг/м кв.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F432D6D-96E6-E805-0F40-F04E8B6F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722" y="1072754"/>
            <a:ext cx="7543800" cy="1087040"/>
          </a:xfrm>
        </p:spPr>
        <p:txBody>
          <a:bodyPr>
            <a:normAutofit fontScale="90000"/>
          </a:bodyPr>
          <a:lstStyle/>
          <a:p>
            <a:r>
              <a:rPr lang="en-US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Evidence-based Guideline for the Assessment and Management of Polycystic Ovary Syndrome (2023 </a:t>
            </a:r>
            <a:r>
              <a:rPr lang="ru-RU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br>
              <a:rPr lang="ru-RU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1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E8DCFA-6ADC-2B8E-5A3D-4386D2C07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331" y="2444141"/>
            <a:ext cx="1805638" cy="2825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E7B150-29CC-FDA4-F8D7-6015AEA1CF71}"/>
              </a:ext>
            </a:extLst>
          </p:cNvPr>
          <p:cNvSpPr txBox="1"/>
          <p:nvPr/>
        </p:nvSpPr>
        <p:spPr>
          <a:xfrm>
            <a:off x="1957770" y="5723751"/>
            <a:ext cx="457085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Teede</a:t>
            </a:r>
            <a:r>
              <a:rPr lang="en-US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 C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Laven</a:t>
            </a:r>
            <a:r>
              <a:rPr lang="en-US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</a:t>
            </a:r>
            <a:r>
              <a:rPr lang="ru-RU" sz="135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2023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3191348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1A1B027-AE61-4D51-A8D8-32ADA2225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46" y="1517637"/>
            <a:ext cx="6682654" cy="1221666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Частота нарушений менструального цикла составляет </a:t>
            </a:r>
            <a:r>
              <a:rPr lang="ru-RU" sz="1800" b="1" dirty="0">
                <a:solidFill>
                  <a:srgbClr val="9F519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24-45%</a:t>
            </a:r>
          </a:p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Частота функциональных нарушений менструального цикла </a:t>
            </a:r>
            <a:r>
              <a:rPr lang="ru-RU" sz="1800" b="1" dirty="0">
                <a:solidFill>
                  <a:srgbClr val="9F519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5 до 30%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B62E90-2C51-4404-AD69-8D1EDF22B568}"/>
              </a:ext>
            </a:extLst>
          </p:cNvPr>
          <p:cNvSpPr/>
          <p:nvPr/>
        </p:nvSpPr>
        <p:spPr>
          <a:xfrm>
            <a:off x="955964" y="2905343"/>
            <a:ext cx="6045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Причина функциональных нарушений менструального цикла –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9F519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дистресс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9F519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355C6A-251A-4B1C-A8B5-3ECD9D9DCD0F}"/>
              </a:ext>
            </a:extLst>
          </p:cNvPr>
          <p:cNvSpPr/>
          <p:nvPr/>
        </p:nvSpPr>
        <p:spPr>
          <a:xfrm>
            <a:off x="1439991" y="3953241"/>
            <a:ext cx="3672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действие чрезмерного стрессора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результат повышенной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стресс-чувствительности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ЦНС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44F7CE7-AD2D-975B-B8E4-30D33F2B0027}"/>
              </a:ext>
            </a:extLst>
          </p:cNvPr>
          <p:cNvSpPr/>
          <p:nvPr/>
        </p:nvSpPr>
        <p:spPr>
          <a:xfrm>
            <a:off x="7471444" y="1763123"/>
            <a:ext cx="4259814" cy="2639649"/>
          </a:xfrm>
          <a:prstGeom prst="roundRect">
            <a:avLst>
              <a:gd name="adj" fmla="val 5292"/>
            </a:avLst>
          </a:prstGeom>
          <a:blipFill>
            <a:blip r:embed="rId2" cstate="print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3F3320F-A752-0BF9-25FB-357239806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454"/>
            <a:ext cx="12192000" cy="67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/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ЭПИДЕМИОЛОГИЯ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9C4B530-158E-646F-44F0-CBD8387E0FAA}"/>
              </a:ext>
            </a:extLst>
          </p:cNvPr>
          <p:cNvCxnSpPr>
            <a:cxnSpLocks/>
          </p:cNvCxnSpPr>
          <p:nvPr/>
        </p:nvCxnSpPr>
        <p:spPr>
          <a:xfrm>
            <a:off x="1661664" y="1270685"/>
            <a:ext cx="8991111" cy="0"/>
          </a:xfrm>
          <a:prstGeom prst="line">
            <a:avLst/>
          </a:prstGeom>
          <a:ln w="19050">
            <a:solidFill>
              <a:srgbClr val="B3D6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73D23FF-E8BB-D2EE-38B2-C43193A5ECE1}"/>
              </a:ext>
            </a:extLst>
          </p:cNvPr>
          <p:cNvSpPr/>
          <p:nvPr/>
        </p:nvSpPr>
        <p:spPr>
          <a:xfrm>
            <a:off x="757237" y="5921906"/>
            <a:ext cx="9663234" cy="414177"/>
          </a:xfrm>
          <a:prstGeom prst="rect">
            <a:avLst/>
          </a:prstGeom>
        </p:spPr>
        <p:txBody>
          <a:bodyPr wrap="square" lIns="91430" tIns="45715" rIns="91430" bIns="45715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 Мельниченко Г.А., Марова Е.И., 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Дзеранова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Л.К., Вакс В.В. «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Гиперпролактинемия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у женщин и мужчин». Пособие для врачей - М. 2007; 1-57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2. Кузнецова И.В.//Использование растительных 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дофаминомиметиков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и молодых женщин с нарушением менструальным циклом//Акушерство и гинекология;2015;№11</a:t>
            </a:r>
          </a:p>
        </p:txBody>
      </p:sp>
    </p:spTree>
    <p:extLst>
      <p:ext uri="{BB962C8B-B14F-4D97-AF65-F5344CB8AC3E}">
        <p14:creationId xmlns:p14="http://schemas.microsoft.com/office/powerpoint/2010/main" val="2513960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8EC185-817A-823F-C986-CB5D8B5CA507}"/>
              </a:ext>
            </a:extLst>
          </p:cNvPr>
          <p:cNvSpPr txBox="1"/>
          <p:nvPr/>
        </p:nvSpPr>
        <p:spPr>
          <a:xfrm>
            <a:off x="3553969" y="2047498"/>
            <a:ext cx="6809995" cy="364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7661" algn="just">
              <a:lnSpc>
                <a:spcPct val="150000"/>
              </a:lnSpc>
              <a:spcAft>
                <a:spcPts val="600"/>
              </a:spcAft>
            </a:pPr>
            <a:r>
              <a:rPr lang="ru-RU" sz="1350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Метформин</a:t>
            </a:r>
            <a:r>
              <a:rPr lang="ru-RU" sz="135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наиболее эффективен в группах высокого метаболического риска, включая лиц с факторами риска диабета, нарушением толерантности к глюкозе или в этнических группах высокого риска. Побочные эффекты, включая эффекты со стороны желудочно-кишечного тракта, зависят от дозы и проходят самостоятельно. </a:t>
            </a:r>
          </a:p>
          <a:p>
            <a:pPr indent="337661" algn="just">
              <a:lnSpc>
                <a:spcPct val="150000"/>
              </a:lnSpc>
              <a:spcAft>
                <a:spcPts val="600"/>
              </a:spcAft>
            </a:pPr>
            <a:r>
              <a:rPr lang="ru-RU" sz="135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Следует начать с низкой дозы, с шагом 500 мг 1-2 раза в неделю. Рекомендуемая максимальная суточная доза: 2,5 г у взрослых, 2 г у подростков. Прием </a:t>
            </a:r>
            <a:r>
              <a:rPr lang="ru-RU" sz="1350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Метформина</a:t>
            </a:r>
            <a:r>
              <a:rPr lang="ru-RU" sz="135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безопасен в течение длительного времени, но необходим постоянный мониторинг содержания витамина B12 в связи с возможным его снижением.</a:t>
            </a:r>
          </a:p>
          <a:p>
            <a:pPr indent="337661" algn="just">
              <a:lnSpc>
                <a:spcPct val="150000"/>
              </a:lnSpc>
              <a:spcAft>
                <a:spcPts val="600"/>
              </a:spcAft>
            </a:pPr>
            <a:r>
              <a:rPr lang="ru-RU" sz="1350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Антиандрогены</a:t>
            </a:r>
            <a:r>
              <a:rPr lang="ru-RU" sz="135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могут быть использованы для лечения гирсутизма у женщин с СПЯ, если наблюдается </a:t>
            </a:r>
            <a:r>
              <a:rPr lang="ru-RU" sz="1350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субоптимальный</a:t>
            </a:r>
            <a:r>
              <a:rPr lang="ru-RU" sz="135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ответ после как минимум шести месяцев КОК и/или косметической терапии.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F432D6D-96E6-E805-0F40-F04E8B6F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726" y="1044843"/>
            <a:ext cx="7543800" cy="1087040"/>
          </a:xfrm>
        </p:spPr>
        <p:txBody>
          <a:bodyPr>
            <a:normAutofit fontScale="90000"/>
          </a:bodyPr>
          <a:lstStyle/>
          <a:p>
            <a:r>
              <a:rPr lang="en-US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Evidence-based Guideline for the Assessment and Management of Polycystic Ovary Syndrome (2023 </a:t>
            </a:r>
            <a:r>
              <a:rPr lang="ru-RU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br>
              <a:rPr lang="ru-RU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1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E8DCFA-6ADC-2B8E-5A3D-4386D2C07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331" y="2444141"/>
            <a:ext cx="1805638" cy="2825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E7B150-29CC-FDA4-F8D7-6015AEA1CF71}"/>
              </a:ext>
            </a:extLst>
          </p:cNvPr>
          <p:cNvSpPr txBox="1"/>
          <p:nvPr/>
        </p:nvSpPr>
        <p:spPr>
          <a:xfrm>
            <a:off x="2153713" y="5976041"/>
            <a:ext cx="457085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Teede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 C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35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Laven</a:t>
            </a:r>
            <a:r>
              <a:rPr lang="en-US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</a:t>
            </a:r>
            <a:r>
              <a:rPr lang="ru-RU" sz="135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2023</a:t>
            </a:r>
            <a:endParaRPr lang="ru-RU" sz="13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89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Deep blue sound waves">
            <a:extLst>
              <a:ext uri="{FF2B5EF4-FFF2-40B4-BE49-F238E27FC236}">
                <a16:creationId xmlns:a16="http://schemas.microsoft.com/office/drawing/2014/main" id="{4AF75B1F-0707-09E9-A963-4D63282DCA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023360" cy="6858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0C917-7D7A-7FB3-86D0-4F55AE041E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6439B-7EBA-C0CB-3E3A-9FB071C5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CA7F-F9E9-4596-ADEE-DA9BF474259C}" type="datetime1">
              <a:rPr lang="en-US" smtClean="0"/>
              <a:t>2/16/2026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9B112-87BD-FD4D-DA14-3079193BB5A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21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AEC6BA8-7336-7BB0-AA95-02CABE708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13" y="136525"/>
            <a:ext cx="3890249" cy="16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3">
            <a:extLst>
              <a:ext uri="{FF2B5EF4-FFF2-40B4-BE49-F238E27FC236}">
                <a16:creationId xmlns:a16="http://schemas.microsoft.com/office/drawing/2014/main" id="{8D78D705-06B4-D5E2-C370-4962820CC27A}"/>
              </a:ext>
            </a:extLst>
          </p:cNvPr>
          <p:cNvSpPr/>
          <p:nvPr/>
        </p:nvSpPr>
        <p:spPr>
          <a:xfrm>
            <a:off x="5034614" y="1840794"/>
            <a:ext cx="6195638" cy="1464231"/>
          </a:xfrm>
          <a:prstGeom prst="round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международные клинические рекомендации 2023 года по ведению пациенток с СПЯ говорят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высокой распространенности депрессивных расстройств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пациенток</a:t>
            </a:r>
          </a:p>
        </p:txBody>
      </p:sp>
      <p:sp>
        <p:nvSpPr>
          <p:cNvPr id="14" name="Объект 1">
            <a:extLst>
              <a:ext uri="{FF2B5EF4-FFF2-40B4-BE49-F238E27FC236}">
                <a16:creationId xmlns:a16="http://schemas.microsoft.com/office/drawing/2014/main" id="{BA75912C-8BDF-DC96-FEB7-C09EF27F5682}"/>
              </a:ext>
            </a:extLst>
          </p:cNvPr>
          <p:cNvSpPr txBox="1">
            <a:spLocks/>
          </p:cNvSpPr>
          <p:nvPr/>
        </p:nvSpPr>
        <p:spPr>
          <a:xfrm>
            <a:off x="5070823" y="3582700"/>
            <a:ext cx="6195638" cy="151554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37744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4114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6400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должен отслеживать психологическое состояние своих пациенток и, при появлении симптомов тревоги и депрессии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 на это внимание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направлять пациентку к соответствующему специалисту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5975BAE4-6474-2AAB-C28A-D04C1D185794}"/>
              </a:ext>
            </a:extLst>
          </p:cNvPr>
          <p:cNvSpPr txBox="1">
            <a:spLocks/>
          </p:cNvSpPr>
          <p:nvPr/>
        </p:nvSpPr>
        <p:spPr bwMode="gray">
          <a:xfrm>
            <a:off x="4472258" y="5857792"/>
            <a:ext cx="5767983" cy="2208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tabLst/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tabLst/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88" dirty="0">
                <a:solidFill>
                  <a:schemeClr val="tx1"/>
                </a:solidFill>
              </a:rPr>
              <a:t>СПЯ – синдром поликистозных яичников; </a:t>
            </a:r>
            <a:endParaRPr lang="en-US" sz="788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9676A8F-BAE1-8289-F89F-5B1BA761C303}"/>
              </a:ext>
            </a:extLst>
          </p:cNvPr>
          <p:cNvSpPr/>
          <p:nvPr/>
        </p:nvSpPr>
        <p:spPr>
          <a:xfrm>
            <a:off x="4409972" y="6078675"/>
            <a:ext cx="57246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/>
              <a:t>Helena J. </a:t>
            </a:r>
            <a:r>
              <a:rPr lang="en-US" sz="750" dirty="0" err="1"/>
              <a:t>Teede</a:t>
            </a:r>
            <a:r>
              <a:rPr lang="ru-RU" sz="750" dirty="0"/>
              <a:t> </a:t>
            </a:r>
            <a:r>
              <a:rPr lang="en-US" sz="750" dirty="0"/>
              <a:t>et.al.</a:t>
            </a:r>
            <a:r>
              <a:rPr lang="ru-RU" sz="750" dirty="0"/>
              <a:t> </a:t>
            </a:r>
            <a:r>
              <a:rPr lang="en-US" sz="750" dirty="0"/>
              <a:t>Recommendations from the international evidence-based</a:t>
            </a:r>
            <a:r>
              <a:rPr lang="ru-RU" sz="750" dirty="0"/>
              <a:t> </a:t>
            </a:r>
            <a:r>
              <a:rPr lang="en-US" sz="750" dirty="0"/>
              <a:t>guideline for the assessment and management of polycystic ovary syndrome</a:t>
            </a:r>
            <a:r>
              <a:rPr lang="ru-RU" sz="750" dirty="0"/>
              <a:t> </a:t>
            </a:r>
            <a:r>
              <a:rPr lang="en-US" sz="750" dirty="0"/>
              <a:t>Clinical Endocrinology. 2018;</a:t>
            </a:r>
            <a:endParaRPr lang="ru-RU" sz="750" dirty="0"/>
          </a:p>
        </p:txBody>
      </p:sp>
    </p:spTree>
    <p:extLst>
      <p:ext uri="{BB962C8B-B14F-4D97-AF65-F5344CB8AC3E}">
        <p14:creationId xmlns:p14="http://schemas.microsoft.com/office/powerpoint/2010/main" val="3476475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2667000" y="672585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Уровень депрессии и тревоги по шкале HDRS и HARS у пациенток с СПЯ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67001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4" name="Прямоугольник 3"/>
          <p:cNvSpPr/>
          <p:nvPr/>
        </p:nvSpPr>
        <p:spPr>
          <a:xfrm>
            <a:off x="3611724" y="2095455"/>
            <a:ext cx="49685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white"/>
                </a:solidFill>
                <a:latin typeface="Calibri"/>
                <a:ea typeface="Calibri"/>
                <a:cs typeface="Calibri"/>
              </a:defRPr>
            </a:pPr>
            <a:r>
              <a:rPr lang="ru-RU" sz="1500" b="1" dirty="0">
                <a:solidFill>
                  <a:schemeClr val="bg1"/>
                </a:solidFill>
              </a:rPr>
              <a:t>Количество пациенток </a:t>
            </a:r>
          </a:p>
          <a:p>
            <a:pPr algn="ctr">
              <a:defRPr sz="1800" b="1" i="0" u="none" strike="noStrike" kern="1200" baseline="0">
                <a:solidFill>
                  <a:prstClr val="white"/>
                </a:solidFill>
                <a:latin typeface="Calibri"/>
                <a:ea typeface="Calibri"/>
                <a:cs typeface="Calibri"/>
              </a:defRPr>
            </a:pPr>
            <a:r>
              <a:rPr lang="ru-RU" sz="1500" b="1" dirty="0">
                <a:solidFill>
                  <a:schemeClr val="bg1"/>
                </a:solidFill>
              </a:rPr>
              <a:t>( в % от численности группы)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667001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67001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aphicFrame>
        <p:nvGraphicFramePr>
          <p:cNvPr id="11" name="Диаграмм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692044"/>
              </p:ext>
            </p:extLst>
          </p:nvPr>
        </p:nvGraphicFramePr>
        <p:xfrm>
          <a:off x="1729559" y="2018377"/>
          <a:ext cx="6210690" cy="258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652" name="Picture 4" descr="http://kimconstable.com/wp-content/uploads/2012/09/failure-is-part-of-the-proc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00" l="0" r="97300">
                        <a14:foregroundMark x1="38500" y1="59000" x2="32900" y2="70200"/>
                        <a14:backgroundMark x1="41300" y1="81000" x2="51400" y2="7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55" y="1953817"/>
            <a:ext cx="558055" cy="55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previews.123rf.com/images/amasterpics123/amasterpics1231207/amasterpics123120700033/14308080-Sad-3d-man-sitting-isolated-on-white-background-Stock-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31" b="100000" l="10000" r="100000">
                        <a14:foregroundMark x1="37154" y1="10000" x2="34000" y2="10538"/>
                        <a14:foregroundMark x1="34000" y1="10538" x2="34000" y2="10538"/>
                        <a14:foregroundMark x1="24769" y1="79231" x2="36231" y2="76462"/>
                        <a14:foregroundMark x1="41000" y1="8846" x2="36385" y2="9077"/>
                        <a14:backgroundMark x1="62077" y1="86385" x2="68538" y2="85077"/>
                        <a14:backgroundMark x1="68538" y1="85077" x2="68538" y2="85077"/>
                        <a14:backgroundMark x1="32000" y1="84538" x2="42462" y2="78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52" y="2041951"/>
            <a:ext cx="489108" cy="4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304793" y="4659601"/>
            <a:ext cx="167418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white"/>
                </a:solidFill>
                <a:latin typeface="Calibri"/>
                <a:ea typeface="Calibri"/>
                <a:cs typeface="Calibri"/>
              </a:defRPr>
            </a:pPr>
            <a:r>
              <a:rPr lang="ru-RU" sz="1500" b="1" dirty="0">
                <a:solidFill>
                  <a:schemeClr val="bg1"/>
                </a:solidFill>
              </a:rPr>
              <a:t>Депрессия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66063" y="4642774"/>
            <a:ext cx="167418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white"/>
                </a:solidFill>
                <a:latin typeface="Calibri"/>
                <a:ea typeface="Calibri"/>
                <a:cs typeface="Calibri"/>
              </a:defRPr>
            </a:pPr>
            <a:r>
              <a:rPr lang="ru-RU" sz="1500" b="1" dirty="0">
                <a:solidFill>
                  <a:schemeClr val="bg1"/>
                </a:solidFill>
              </a:rPr>
              <a:t>Тревога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BE92D-927D-1E30-EB00-989944C27A3E}"/>
              </a:ext>
            </a:extLst>
          </p:cNvPr>
          <p:cNvSpPr txBox="1"/>
          <p:nvPr/>
        </p:nvSpPr>
        <p:spPr>
          <a:xfrm>
            <a:off x="8053354" y="262463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 группа – подростки с СПЯ</a:t>
            </a:r>
          </a:p>
          <a:p>
            <a:r>
              <a:rPr lang="ru-RU" dirty="0"/>
              <a:t>2 группа – здоровые подростки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8F23D-09F3-B4F0-B723-60C3786A4296}"/>
              </a:ext>
            </a:extLst>
          </p:cNvPr>
          <p:cNvSpPr txBox="1"/>
          <p:nvPr/>
        </p:nvSpPr>
        <p:spPr>
          <a:xfrm>
            <a:off x="318639" y="5911817"/>
            <a:ext cx="10782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00008F"/>
                </a:solidFill>
                <a:effectLst/>
                <a:latin typeface="Tahoma" panose="020B0604030504040204" pitchFamily="34" charset="0"/>
              </a:rPr>
              <a:t>Ткаченко, Н. В. Особенности психического здоровья девочек-подростков с ожирением / Н. В. Ткаченко, В. Г. Заика, В. О. Андреева // Вестник неврологии, психиатрии и нейрохирургии. – 2019. – № 11. – С. 30-33. – DOI 10.33920/med-01-1910-05. – EDN ZNJDRW.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819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89CD9C-AE53-E378-C9F0-3A77E064BC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vandreyeva</a:t>
            </a:r>
            <a:r>
              <a:rPr lang="en-US" dirty="0"/>
              <a:t>@mail.ru</a:t>
            </a:r>
          </a:p>
        </p:txBody>
      </p:sp>
      <p:pic>
        <p:nvPicPr>
          <p:cNvPr id="9" name="Picture Placeholder 8" descr="A DNA structure with blue and pink lines">
            <a:extLst>
              <a:ext uri="{FF2B5EF4-FFF2-40B4-BE49-F238E27FC236}">
                <a16:creationId xmlns:a16="http://schemas.microsoft.com/office/drawing/2014/main" id="{2D834214-112B-415C-D1C2-206EB8407D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4986425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5E9BE-FAA6-C2B2-39B2-4C5890A420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B10B748-5C52-9A36-768B-5F6B28D68796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365125" y="5218113"/>
            <a:ext cx="1035685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600" dirty="0">
                <a:solidFill>
                  <a:srgbClr val="002060"/>
                </a:solidFill>
                <a:latin typeface="Impact" charset="0"/>
              </a:rPr>
              <a:t>Спасибо за внимание</a:t>
            </a:r>
            <a:r>
              <a:rPr lang="en-US" altLang="ru-RU" sz="3600" dirty="0">
                <a:solidFill>
                  <a:srgbClr val="002060"/>
                </a:solidFill>
                <a:latin typeface="Impact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297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D25F8A02-64FD-5DD3-20B5-34F88F1A7550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2098921" y="2360937"/>
          <a:ext cx="7435696" cy="313783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23214">
                  <a:extLst>
                    <a:ext uri="{9D8B030D-6E8A-4147-A177-3AD203B41FA5}">
                      <a16:colId xmlns:a16="http://schemas.microsoft.com/office/drawing/2014/main" val="2236123262"/>
                    </a:ext>
                  </a:extLst>
                </a:gridCol>
                <a:gridCol w="4812482">
                  <a:extLst>
                    <a:ext uri="{9D8B030D-6E8A-4147-A177-3AD203B41FA5}">
                      <a16:colId xmlns:a16="http://schemas.microsoft.com/office/drawing/2014/main" val="583127937"/>
                    </a:ext>
                  </a:extLst>
                </a:gridCol>
              </a:tblGrid>
              <a:tr h="37939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лет после </a:t>
                      </a:r>
                      <a:r>
                        <a:rPr lang="ru-RU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менархе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нерегулярных менструальных циклов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733978"/>
                  </a:ext>
                </a:extLst>
              </a:tr>
              <a:tr h="37939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 года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Межменструальный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интервал до 90 дней является нормой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8163444"/>
                  </a:ext>
                </a:extLst>
              </a:tr>
              <a:tr h="37939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до  3  лет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 21 </a:t>
                      </a: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 45 </a:t>
                      </a: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дней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5465077"/>
                  </a:ext>
                </a:extLst>
              </a:tr>
              <a:tr h="379390">
                <a:tc>
                  <a:txBody>
                    <a:bodyPr/>
                    <a:lstStyle/>
                    <a:p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 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 лет и до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пременопаузы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 21 </a:t>
                      </a: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 &gt; 35 </a:t>
                      </a: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дней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 &lt; 8 </a:t>
                      </a: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циклов в год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6475176"/>
                  </a:ext>
                </a:extLst>
              </a:tr>
              <a:tr h="3793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Первичная аменорея  диагностируется при отсутствии менархе в возрасте 15 лет или спустя 3 года после </a:t>
                      </a:r>
                      <a:r>
                        <a:rPr lang="ru-RU" sz="20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телархе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27124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6ACC5-8546-628C-4FF2-BE0DAFB1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89387" y="4660052"/>
            <a:ext cx="2743200" cy="365125"/>
          </a:xfrm>
        </p:spPr>
        <p:txBody>
          <a:bodyPr/>
          <a:lstStyle/>
          <a:p>
            <a:fld id="{D1E9B2A9-6173-4BC1-99EE-A2B351294910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01816-B61A-67C6-3794-66E38450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77917" y="6356350"/>
            <a:ext cx="3280068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B2A10-2568-148F-EEAF-A5D4B536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84" y="6356350"/>
            <a:ext cx="569755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8FDCC93B-3476-EA2D-5364-545314D90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825593"/>
            <a:ext cx="9477375" cy="1347788"/>
          </a:xfrm>
        </p:spPr>
        <p:txBody>
          <a:bodyPr>
            <a:normAutofit/>
          </a:bodyPr>
          <a:lstStyle/>
          <a:p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нерегулярных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менструальных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циклов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числу лет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менархе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872FD7-3D1D-FA0B-4603-E5531AE8F466}"/>
              </a:ext>
            </a:extLst>
          </p:cNvPr>
          <p:cNvSpPr/>
          <p:nvPr/>
        </p:nvSpPr>
        <p:spPr>
          <a:xfrm>
            <a:off x="2387769" y="6029549"/>
            <a:ext cx="68580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900" b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ru-RU" sz="900" b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ñ</a:t>
            </a: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en-US" sz="900" b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Witchel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en-US" sz="900" b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Hoeger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900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ru-RU" sz="900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Adolescent polycystic ovary syndrome according to the international evidence-based guideline. </a:t>
            </a:r>
            <a:r>
              <a:rPr lang="ru-RU" sz="900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BMC </a:t>
            </a:r>
            <a:r>
              <a:rPr lang="ru-RU" sz="900" b="1" i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Med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18, 72 (2020). https://doi.org/10.1186/s12916-020-01516-x)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lang="ru-RU" sz="9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9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7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19018"/>
            <a:ext cx="8839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АЛГОРИТМ диагностики  при </a:t>
            </a:r>
            <a:r>
              <a:rPr lang="ru-RU" sz="2400" b="1" dirty="0" err="1">
                <a:ln w="1905"/>
                <a:solidFill>
                  <a:schemeClr val="accent4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олигоменореи</a:t>
            </a:r>
            <a:endParaRPr lang="ru-RU" sz="2400" b="1" dirty="0">
              <a:ln w="1905"/>
              <a:solidFill>
                <a:schemeClr val="accent4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sp>
        <p:nvSpPr>
          <p:cNvPr id="42059" name="Text Box 75"/>
          <p:cNvSpPr txBox="1">
            <a:spLocks noChangeArrowheads="1"/>
          </p:cNvSpPr>
          <p:nvPr/>
        </p:nvSpPr>
        <p:spPr bwMode="auto">
          <a:xfrm>
            <a:off x="1962150" y="538163"/>
            <a:ext cx="1943100" cy="3429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cs typeface="Times New Roman" pitchFamily="18" charset="0"/>
              </a:rPr>
              <a:t>Подтверждена или сомнительна</a:t>
            </a:r>
          </a:p>
        </p:txBody>
      </p:sp>
      <p:sp>
        <p:nvSpPr>
          <p:cNvPr id="42058" name="Text Box 74"/>
          <p:cNvSpPr txBox="1">
            <a:spLocks noChangeArrowheads="1"/>
          </p:cNvSpPr>
          <p:nvPr/>
        </p:nvSpPr>
        <p:spPr bwMode="auto">
          <a:xfrm>
            <a:off x="8040216" y="476672"/>
            <a:ext cx="1941512" cy="3413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cs typeface="Times New Roman" pitchFamily="18" charset="0"/>
              </a:rPr>
              <a:t>Исключена</a:t>
            </a:r>
          </a:p>
        </p:txBody>
      </p:sp>
      <p:sp>
        <p:nvSpPr>
          <p:cNvPr id="42056" name="Text Box 72"/>
          <p:cNvSpPr txBox="1">
            <a:spLocks noChangeArrowheads="1"/>
          </p:cNvSpPr>
          <p:nvPr/>
        </p:nvSpPr>
        <p:spPr bwMode="auto">
          <a:xfrm>
            <a:off x="8575675" y="3646488"/>
            <a:ext cx="882650" cy="481012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УЗИ</a:t>
            </a:r>
          </a:p>
        </p:txBody>
      </p:sp>
      <p:sp>
        <p:nvSpPr>
          <p:cNvPr id="42053" name="Text Box 69"/>
          <p:cNvSpPr txBox="1">
            <a:spLocks noChangeArrowheads="1"/>
          </p:cNvSpPr>
          <p:nvPr/>
        </p:nvSpPr>
        <p:spPr bwMode="auto">
          <a:xfrm>
            <a:off x="1924050" y="1403350"/>
            <a:ext cx="2057400" cy="533400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cs typeface="Times New Roman" pitchFamily="18" charset="0"/>
              </a:rPr>
              <a:t>Боли в животе и/или кровяные выделения</a:t>
            </a:r>
          </a:p>
        </p:txBody>
      </p:sp>
      <p:sp>
        <p:nvSpPr>
          <p:cNvPr id="42052" name="Text Box 68"/>
          <p:cNvSpPr txBox="1">
            <a:spLocks noChangeArrowheads="1"/>
          </p:cNvSpPr>
          <p:nvPr/>
        </p:nvSpPr>
        <p:spPr bwMode="auto">
          <a:xfrm>
            <a:off x="1943100" y="2239964"/>
            <a:ext cx="508000" cy="48577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72000" anchor="ctr"/>
          <a:lstStyle/>
          <a:p>
            <a:pPr>
              <a:spcBef>
                <a:spcPts val="600"/>
              </a:spcBef>
              <a:defRPr/>
            </a:pPr>
            <a:r>
              <a:rPr lang="ru-RU" sz="1200" b="1">
                <a:solidFill>
                  <a:srgbClr val="FF0000"/>
                </a:solidFill>
                <a:cs typeface="Times New Roman" pitchFamily="18" charset="0"/>
              </a:rPr>
              <a:t>Есть</a:t>
            </a:r>
          </a:p>
        </p:txBody>
      </p:sp>
      <p:sp>
        <p:nvSpPr>
          <p:cNvPr id="42050" name="Text Box 66"/>
          <p:cNvSpPr txBox="1">
            <a:spLocks noChangeArrowheads="1"/>
          </p:cNvSpPr>
          <p:nvPr/>
        </p:nvSpPr>
        <p:spPr bwMode="auto">
          <a:xfrm>
            <a:off x="3427413" y="2208214"/>
            <a:ext cx="569912" cy="47307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72000" anchor="ctr"/>
          <a:lstStyle/>
          <a:p>
            <a:pPr eaLnBrk="0" hangingPunct="0">
              <a:spcBef>
                <a:spcPts val="600"/>
              </a:spcBef>
              <a:defRPr/>
            </a:pPr>
            <a:r>
              <a:rPr lang="ru-RU" sz="1200" b="1">
                <a:solidFill>
                  <a:srgbClr val="FF0000"/>
                </a:solidFill>
                <a:cs typeface="Times New Roman" pitchFamily="18" charset="0"/>
              </a:rPr>
              <a:t>  нет</a:t>
            </a:r>
            <a:endParaRPr lang="en-US" sz="12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2047" name="Text Box 63"/>
          <p:cNvSpPr txBox="1">
            <a:spLocks noChangeArrowheads="1"/>
          </p:cNvSpPr>
          <p:nvPr/>
        </p:nvSpPr>
        <p:spPr bwMode="auto">
          <a:xfrm>
            <a:off x="2952750" y="3181350"/>
            <a:ext cx="1289050" cy="501650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1100" b="1" dirty="0">
                <a:solidFill>
                  <a:schemeClr val="bg1"/>
                </a:solidFill>
              </a:rPr>
              <a:t>Маточная беременность </a:t>
            </a:r>
          </a:p>
        </p:txBody>
      </p:sp>
      <p:sp>
        <p:nvSpPr>
          <p:cNvPr id="42020" name="Line 36"/>
          <p:cNvSpPr>
            <a:spLocks noChangeShapeType="1"/>
          </p:cNvSpPr>
          <p:nvPr/>
        </p:nvSpPr>
        <p:spPr bwMode="auto">
          <a:xfrm flipH="1">
            <a:off x="9456739" y="2971800"/>
            <a:ext cx="15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18443" name="Прямая со стрелкой 84"/>
          <p:cNvCxnSpPr>
            <a:cxnSpLocks noChangeShapeType="1"/>
          </p:cNvCxnSpPr>
          <p:nvPr/>
        </p:nvCxnSpPr>
        <p:spPr bwMode="auto">
          <a:xfrm>
            <a:off x="7320136" y="476672"/>
            <a:ext cx="1008112" cy="21602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44" name="Прямая со стрелкой 98"/>
          <p:cNvCxnSpPr>
            <a:cxnSpLocks noChangeShapeType="1"/>
          </p:cNvCxnSpPr>
          <p:nvPr/>
        </p:nvCxnSpPr>
        <p:spPr bwMode="auto">
          <a:xfrm flipH="1">
            <a:off x="3656013" y="3630614"/>
            <a:ext cx="908050" cy="320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45" name="Прямая со стрелкой 101"/>
          <p:cNvCxnSpPr>
            <a:cxnSpLocks noChangeShapeType="1"/>
            <a:stCxn id="42053" idx="2"/>
            <a:endCxn id="42052" idx="0"/>
          </p:cNvCxnSpPr>
          <p:nvPr/>
        </p:nvCxnSpPr>
        <p:spPr bwMode="auto">
          <a:xfrm flipH="1">
            <a:off x="2197100" y="1936751"/>
            <a:ext cx="755650" cy="303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46" name="Прямая со стрелкой 109"/>
          <p:cNvCxnSpPr>
            <a:cxnSpLocks noChangeShapeType="1"/>
            <a:stCxn id="42053" idx="2"/>
            <a:endCxn id="42050" idx="0"/>
          </p:cNvCxnSpPr>
          <p:nvPr/>
        </p:nvCxnSpPr>
        <p:spPr bwMode="auto">
          <a:xfrm>
            <a:off x="2952751" y="1936751"/>
            <a:ext cx="760413" cy="271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47" name="Прямая со стрелкой 112"/>
          <p:cNvCxnSpPr>
            <a:cxnSpLocks noChangeShapeType="1"/>
            <a:endCxn id="129" idx="1"/>
          </p:cNvCxnSpPr>
          <p:nvPr/>
        </p:nvCxnSpPr>
        <p:spPr bwMode="auto">
          <a:xfrm rot="16200000" flipH="1">
            <a:off x="758826" y="5138739"/>
            <a:ext cx="2066925" cy="263525"/>
          </a:xfrm>
          <a:prstGeom prst="bent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48" name="Прямая со стрелкой 118"/>
          <p:cNvCxnSpPr>
            <a:cxnSpLocks noChangeShapeType="1"/>
            <a:endCxn id="159" idx="0"/>
          </p:cNvCxnSpPr>
          <p:nvPr/>
        </p:nvCxnSpPr>
        <p:spPr bwMode="auto">
          <a:xfrm>
            <a:off x="8934451" y="1982788"/>
            <a:ext cx="461963" cy="2016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0" name="Text Box 76"/>
          <p:cNvSpPr txBox="1">
            <a:spLocks noChangeArrowheads="1"/>
          </p:cNvSpPr>
          <p:nvPr/>
        </p:nvSpPr>
        <p:spPr bwMode="auto">
          <a:xfrm>
            <a:off x="5159896" y="404664"/>
            <a:ext cx="2171700" cy="5715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rgbClr val="FF0000"/>
                </a:solidFill>
              </a:rPr>
              <a:t>Исключить беременность</a:t>
            </a:r>
            <a:endParaRPr lang="ru-RU" sz="1400" u="sng" dirty="0">
              <a:solidFill>
                <a:srgbClr val="FF0000"/>
              </a:solidFill>
            </a:endParaRPr>
          </a:p>
        </p:txBody>
      </p:sp>
      <p:cxnSp>
        <p:nvCxnSpPr>
          <p:cNvPr id="18450" name="Прямая со стрелкой 66"/>
          <p:cNvCxnSpPr>
            <a:cxnSpLocks noChangeShapeType="1"/>
          </p:cNvCxnSpPr>
          <p:nvPr/>
        </p:nvCxnSpPr>
        <p:spPr bwMode="auto">
          <a:xfrm>
            <a:off x="2927351" y="881063"/>
            <a:ext cx="4763" cy="495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51" name="Прямая со стрелкой 157"/>
          <p:cNvCxnSpPr>
            <a:cxnSpLocks noChangeShapeType="1"/>
            <a:endCxn id="155" idx="0"/>
          </p:cNvCxnSpPr>
          <p:nvPr/>
        </p:nvCxnSpPr>
        <p:spPr bwMode="auto">
          <a:xfrm flipH="1">
            <a:off x="7226301" y="1958975"/>
            <a:ext cx="17463" cy="209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52" name="Прямая со стрелкой 191"/>
          <p:cNvCxnSpPr>
            <a:cxnSpLocks noChangeShapeType="1"/>
          </p:cNvCxnSpPr>
          <p:nvPr/>
        </p:nvCxnSpPr>
        <p:spPr bwMode="auto">
          <a:xfrm>
            <a:off x="9447213" y="3298826"/>
            <a:ext cx="0" cy="307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3" name="Text Box 49"/>
          <p:cNvSpPr txBox="1">
            <a:spLocks noChangeArrowheads="1"/>
          </p:cNvSpPr>
          <p:nvPr/>
        </p:nvSpPr>
        <p:spPr bwMode="auto">
          <a:xfrm>
            <a:off x="6716713" y="3536950"/>
            <a:ext cx="1454150" cy="7000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>
                <a:solidFill>
                  <a:srgbClr val="002060"/>
                </a:solidFill>
                <a:cs typeface="Times New Roman" pitchFamily="18" charset="0"/>
              </a:rPr>
              <a:t>Гормональное исследование</a:t>
            </a:r>
          </a:p>
        </p:txBody>
      </p:sp>
      <p:sp>
        <p:nvSpPr>
          <p:cNvPr id="198" name="Text Box 61"/>
          <p:cNvSpPr txBox="1">
            <a:spLocks noChangeArrowheads="1"/>
          </p:cNvSpPr>
          <p:nvPr/>
        </p:nvSpPr>
        <p:spPr bwMode="auto">
          <a:xfrm>
            <a:off x="9364664" y="5282662"/>
            <a:ext cx="1290637" cy="1012825"/>
          </a:xfrm>
          <a:prstGeom prst="round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Тест </a:t>
            </a:r>
            <a:r>
              <a:rPr lang="ru-RU" dirty="0" err="1">
                <a:solidFill>
                  <a:srgbClr val="FF0000"/>
                </a:solidFill>
              </a:rPr>
              <a:t>толер</a:t>
            </a:r>
            <a:r>
              <a:rPr lang="ru-RU" dirty="0">
                <a:solidFill>
                  <a:srgbClr val="FF0000"/>
                </a:solidFill>
              </a:rPr>
              <a:t>. к глюкозе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455" name="Прямая со стрелкой 198"/>
          <p:cNvCxnSpPr>
            <a:cxnSpLocks noChangeShapeType="1"/>
            <a:endCxn id="122" idx="0"/>
          </p:cNvCxnSpPr>
          <p:nvPr/>
        </p:nvCxnSpPr>
        <p:spPr bwMode="auto">
          <a:xfrm flipH="1">
            <a:off x="5429250" y="1936750"/>
            <a:ext cx="342900" cy="203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56" name="Прямая со стрелкой 199"/>
          <p:cNvCxnSpPr>
            <a:cxnSpLocks noChangeShapeType="1"/>
          </p:cNvCxnSpPr>
          <p:nvPr/>
        </p:nvCxnSpPr>
        <p:spPr bwMode="auto">
          <a:xfrm>
            <a:off x="1651000" y="5521326"/>
            <a:ext cx="292100" cy="4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57" name="Прямая со стрелкой 203"/>
          <p:cNvCxnSpPr>
            <a:cxnSpLocks noChangeShapeType="1"/>
          </p:cNvCxnSpPr>
          <p:nvPr/>
        </p:nvCxnSpPr>
        <p:spPr bwMode="auto">
          <a:xfrm flipH="1" flipV="1">
            <a:off x="6562725" y="3452813"/>
            <a:ext cx="0" cy="31099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58" name="Прямая со стрелкой 243"/>
          <p:cNvCxnSpPr>
            <a:cxnSpLocks noChangeShapeType="1"/>
          </p:cNvCxnSpPr>
          <p:nvPr/>
        </p:nvCxnSpPr>
        <p:spPr bwMode="auto">
          <a:xfrm>
            <a:off x="3724275" y="2709864"/>
            <a:ext cx="0" cy="517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47" name="Line 28"/>
          <p:cNvSpPr>
            <a:spLocks noChangeShapeType="1"/>
          </p:cNvSpPr>
          <p:nvPr/>
        </p:nvSpPr>
        <p:spPr bwMode="auto">
          <a:xfrm>
            <a:off x="1660526" y="4813300"/>
            <a:ext cx="2635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38" name="Скругленный прямоугольник 237"/>
          <p:cNvSpPr/>
          <p:nvPr/>
        </p:nvSpPr>
        <p:spPr>
          <a:xfrm>
            <a:off x="5780088" y="1133475"/>
            <a:ext cx="4875212" cy="8445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2" name="Прямоугольник 241"/>
          <p:cNvSpPr/>
          <p:nvPr/>
        </p:nvSpPr>
        <p:spPr>
          <a:xfrm>
            <a:off x="5835650" y="1185864"/>
            <a:ext cx="4725988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tabLst>
                <a:tab pos="3502025" algn="l"/>
                <a:tab pos="4037013" algn="l"/>
              </a:tabLst>
              <a:defRPr/>
            </a:pPr>
            <a:r>
              <a:rPr lang="ru-RU" sz="1400" dirty="0"/>
              <a:t>Анамнез (+семейный) – </a:t>
            </a:r>
            <a:r>
              <a:rPr lang="ru-RU" sz="1400" b="1" dirty="0">
                <a:solidFill>
                  <a:srgbClr val="FF0000"/>
                </a:solidFill>
              </a:rPr>
              <a:t>стресс</a:t>
            </a:r>
            <a:r>
              <a:rPr lang="ru-RU" sz="1400" dirty="0"/>
              <a:t>, спорт, диета, заболевания, медикаменты </a:t>
            </a:r>
          </a:p>
          <a:p>
            <a:pPr>
              <a:tabLst>
                <a:tab pos="3502025" algn="l"/>
                <a:tab pos="4037013" algn="l"/>
              </a:tabLst>
              <a:defRPr/>
            </a:pPr>
            <a:r>
              <a:rPr lang="ru-RU" sz="1400" dirty="0"/>
              <a:t>Общий осмотр – рост, вес, стигмы, витилиго, гирсутизм, </a:t>
            </a:r>
            <a:r>
              <a:rPr lang="ru-RU" sz="1400" dirty="0" err="1"/>
              <a:t>стрии</a:t>
            </a:r>
            <a:endParaRPr lang="ru-RU" sz="1400" dirty="0"/>
          </a:p>
        </p:txBody>
      </p:sp>
      <p:sp>
        <p:nvSpPr>
          <p:cNvPr id="118" name="Стрелка вниз 117"/>
          <p:cNvSpPr/>
          <p:nvPr/>
        </p:nvSpPr>
        <p:spPr>
          <a:xfrm>
            <a:off x="8760296" y="836712"/>
            <a:ext cx="357188" cy="34131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0" name="Стрелка вниз 119"/>
          <p:cNvSpPr/>
          <p:nvPr/>
        </p:nvSpPr>
        <p:spPr>
          <a:xfrm>
            <a:off x="5610225" y="2695576"/>
            <a:ext cx="357188" cy="32702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6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9090025" y="2735264"/>
            <a:ext cx="357188" cy="36512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6"/>
              </a:solidFill>
            </a:endParaRPr>
          </a:p>
        </p:txBody>
      </p:sp>
      <p:sp>
        <p:nvSpPr>
          <p:cNvPr id="77" name="Line 18"/>
          <p:cNvSpPr>
            <a:spLocks noChangeShapeType="1"/>
          </p:cNvSpPr>
          <p:nvPr/>
        </p:nvSpPr>
        <p:spPr bwMode="auto">
          <a:xfrm flipH="1" flipV="1">
            <a:off x="2247900" y="6505575"/>
            <a:ext cx="43116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" name="Text Box 63"/>
          <p:cNvSpPr txBox="1">
            <a:spLocks noChangeArrowheads="1"/>
          </p:cNvSpPr>
          <p:nvPr/>
        </p:nvSpPr>
        <p:spPr bwMode="auto">
          <a:xfrm>
            <a:off x="1568450" y="3198813"/>
            <a:ext cx="1289050" cy="501650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1100" b="1" dirty="0">
                <a:solidFill>
                  <a:schemeClr val="bg1"/>
                </a:solidFill>
              </a:rPr>
              <a:t>Внематочная беременность </a:t>
            </a:r>
          </a:p>
        </p:txBody>
      </p:sp>
      <p:cxnSp>
        <p:nvCxnSpPr>
          <p:cNvPr id="18467" name="Прямая со стрелкой 92"/>
          <p:cNvCxnSpPr>
            <a:cxnSpLocks noChangeShapeType="1"/>
            <a:stCxn id="42052" idx="2"/>
            <a:endCxn id="91" idx="0"/>
          </p:cNvCxnSpPr>
          <p:nvPr/>
        </p:nvCxnSpPr>
        <p:spPr bwMode="auto">
          <a:xfrm>
            <a:off x="2197101" y="2725739"/>
            <a:ext cx="15875" cy="473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468" name="Прямая со стрелкой 94"/>
          <p:cNvCxnSpPr>
            <a:cxnSpLocks noChangeShapeType="1"/>
          </p:cNvCxnSpPr>
          <p:nvPr/>
        </p:nvCxnSpPr>
        <p:spPr bwMode="auto">
          <a:xfrm flipH="1">
            <a:off x="3935760" y="548680"/>
            <a:ext cx="1076722" cy="24462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15" name="Text Box 76"/>
          <p:cNvSpPr txBox="1">
            <a:spLocks noChangeArrowheads="1"/>
          </p:cNvSpPr>
          <p:nvPr/>
        </p:nvSpPr>
        <p:spPr bwMode="auto">
          <a:xfrm>
            <a:off x="5445125" y="3036889"/>
            <a:ext cx="4197350" cy="395287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tabLst>
                <a:tab pos="982663" algn="l"/>
              </a:tabLst>
              <a:defRPr/>
            </a:pPr>
            <a:r>
              <a:rPr lang="ru-RU" sz="14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Клинико-лабораторное исследование</a:t>
            </a:r>
            <a:endParaRPr lang="ru-RU" sz="1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22" name="Text Box 106"/>
          <p:cNvSpPr txBox="1">
            <a:spLocks noChangeArrowheads="1"/>
          </p:cNvSpPr>
          <p:nvPr/>
        </p:nvSpPr>
        <p:spPr bwMode="auto">
          <a:xfrm>
            <a:off x="4762500" y="2139950"/>
            <a:ext cx="1333500" cy="54133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ИМТ &lt; 17,5 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23" name="Text Box 103"/>
          <p:cNvSpPr txBox="1">
            <a:spLocks noChangeArrowheads="1"/>
          </p:cNvSpPr>
          <p:nvPr/>
        </p:nvSpPr>
        <p:spPr bwMode="auto">
          <a:xfrm>
            <a:off x="4368800" y="3497263"/>
            <a:ext cx="2014538" cy="1136650"/>
          </a:xfrm>
          <a:prstGeom prst="roundRect">
            <a:avLst/>
          </a:prstGeom>
          <a:ln>
            <a:solidFill>
              <a:schemeClr val="tx1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>
                <a:solidFill>
                  <a:srgbClr val="002952"/>
                </a:solidFill>
                <a:cs typeface="Times New Roman" pitchFamily="18" charset="0"/>
              </a:rPr>
              <a:t>выявление признаков расстройств пищевого поведения</a:t>
            </a:r>
            <a:endParaRPr lang="ru-RU" sz="1400">
              <a:solidFill>
                <a:srgbClr val="002952"/>
              </a:solidFill>
            </a:endParaRPr>
          </a:p>
        </p:txBody>
      </p:sp>
      <p:sp>
        <p:nvSpPr>
          <p:cNvPr id="124" name="Text Box 102"/>
          <p:cNvSpPr txBox="1">
            <a:spLocks noChangeArrowheads="1"/>
          </p:cNvSpPr>
          <p:nvPr/>
        </p:nvSpPr>
        <p:spPr bwMode="auto">
          <a:xfrm>
            <a:off x="1974850" y="3960814"/>
            <a:ext cx="2286000" cy="428625"/>
          </a:xfrm>
          <a:prstGeom prst="roundRect">
            <a:avLst/>
          </a:prstGeom>
          <a:ln>
            <a:solidFill>
              <a:schemeClr val="tx1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2952"/>
                </a:solidFill>
                <a:cs typeface="Times New Roman" pitchFamily="18" charset="0"/>
              </a:rPr>
              <a:t>Консультация психиатра</a:t>
            </a:r>
            <a:endParaRPr lang="ru-RU" sz="1400" dirty="0">
              <a:solidFill>
                <a:srgbClr val="002952"/>
              </a:solidFill>
            </a:endParaRPr>
          </a:p>
        </p:txBody>
      </p:sp>
      <p:sp>
        <p:nvSpPr>
          <p:cNvPr id="126" name="AutoShape 100"/>
          <p:cNvSpPr>
            <a:spLocks noChangeArrowheads="1"/>
          </p:cNvSpPr>
          <p:nvPr/>
        </p:nvSpPr>
        <p:spPr bwMode="auto">
          <a:xfrm>
            <a:off x="1943100" y="4546600"/>
            <a:ext cx="2317750" cy="5715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952"/>
                </a:solidFill>
                <a:cs typeface="Times New Roman" pitchFamily="18" charset="0"/>
              </a:rPr>
              <a:t>Диагноз «Нервная </a:t>
            </a:r>
            <a:r>
              <a:rPr lang="ru-RU" sz="1200" dirty="0" err="1">
                <a:solidFill>
                  <a:srgbClr val="002952"/>
                </a:solidFill>
                <a:cs typeface="Times New Roman" pitchFamily="18" charset="0"/>
              </a:rPr>
              <a:t>анорексия</a:t>
            </a:r>
            <a:r>
              <a:rPr lang="ru-RU" sz="1200" dirty="0">
                <a:solidFill>
                  <a:srgbClr val="002952"/>
                </a:solidFill>
                <a:cs typeface="Times New Roman" pitchFamily="18" charset="0"/>
              </a:rPr>
              <a:t>» </a:t>
            </a: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подтвержден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7" name="AutoShape 100"/>
          <p:cNvSpPr>
            <a:spLocks noChangeArrowheads="1"/>
          </p:cNvSpPr>
          <p:nvPr/>
        </p:nvSpPr>
        <p:spPr bwMode="auto">
          <a:xfrm>
            <a:off x="1924050" y="5294313"/>
            <a:ext cx="2336800" cy="5715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Диагноз «Нервная </a:t>
            </a:r>
            <a:r>
              <a:rPr lang="ru-RU" sz="1200" dirty="0" err="1">
                <a:solidFill>
                  <a:srgbClr val="002060"/>
                </a:solidFill>
                <a:cs typeface="Times New Roman" pitchFamily="18" charset="0"/>
              </a:rPr>
              <a:t>анорексия</a:t>
            </a: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» исключен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9" name="AutoShape 100"/>
          <p:cNvSpPr>
            <a:spLocks noChangeArrowheads="1"/>
          </p:cNvSpPr>
          <p:nvPr/>
        </p:nvSpPr>
        <p:spPr bwMode="auto">
          <a:xfrm>
            <a:off x="1924050" y="6018213"/>
            <a:ext cx="2381250" cy="5715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Диагноз «Нервная </a:t>
            </a:r>
            <a:r>
              <a:rPr lang="ru-RU" sz="1200" dirty="0" err="1">
                <a:solidFill>
                  <a:srgbClr val="002060"/>
                </a:solidFill>
                <a:cs typeface="Times New Roman" pitchFamily="18" charset="0"/>
              </a:rPr>
              <a:t>анорексия</a:t>
            </a:r>
            <a:r>
              <a:rPr lang="ru-RU" sz="1200" dirty="0">
                <a:solidFill>
                  <a:srgbClr val="002060"/>
                </a:solidFill>
                <a:cs typeface="Times New Roman" pitchFamily="18" charset="0"/>
              </a:rPr>
              <a:t>» сомнителен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1676400" y="4214813"/>
            <a:ext cx="247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 Box 106"/>
          <p:cNvSpPr txBox="1">
            <a:spLocks noChangeArrowheads="1"/>
          </p:cNvSpPr>
          <p:nvPr/>
        </p:nvSpPr>
        <p:spPr bwMode="auto">
          <a:xfrm>
            <a:off x="6559550" y="2168525"/>
            <a:ext cx="1333500" cy="54133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rgbClr val="FF0000"/>
                </a:solidFill>
                <a:cs typeface="Times New Roman" pitchFamily="18" charset="0"/>
              </a:rPr>
              <a:t>ИМТ </a:t>
            </a:r>
            <a:r>
              <a:rPr lang="en-US" sz="1400" b="1">
                <a:solidFill>
                  <a:srgbClr val="FF0000"/>
                </a:solidFill>
              </a:rPr>
              <a:t>N</a:t>
            </a:r>
            <a:endParaRPr lang="ru-RU" sz="1400" b="1">
              <a:solidFill>
                <a:srgbClr val="FF0000"/>
              </a:solidFill>
            </a:endParaRPr>
          </a:p>
        </p:txBody>
      </p:sp>
      <p:sp>
        <p:nvSpPr>
          <p:cNvPr id="159" name="Text Box 106"/>
          <p:cNvSpPr txBox="1">
            <a:spLocks noChangeArrowheads="1"/>
          </p:cNvSpPr>
          <p:nvPr/>
        </p:nvSpPr>
        <p:spPr bwMode="auto">
          <a:xfrm>
            <a:off x="8728075" y="2184400"/>
            <a:ext cx="1335088" cy="54133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ИМТ &gt;</a:t>
            </a:r>
            <a:r>
              <a:rPr lang="en-US" sz="1400" b="1" dirty="0">
                <a:solidFill>
                  <a:srgbClr val="FF0000"/>
                </a:solidFill>
              </a:rPr>
              <a:t>25</a:t>
            </a:r>
            <a:endParaRPr lang="ru-RU" sz="14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64" name="Стрелка вниз 163"/>
          <p:cNvSpPr/>
          <p:nvPr/>
        </p:nvSpPr>
        <p:spPr>
          <a:xfrm>
            <a:off x="7056439" y="2703513"/>
            <a:ext cx="357187" cy="36671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6"/>
              </a:solidFill>
            </a:endParaRPr>
          </a:p>
        </p:txBody>
      </p:sp>
      <p:sp>
        <p:nvSpPr>
          <p:cNvPr id="174" name="Text Box 56"/>
          <p:cNvSpPr txBox="1">
            <a:spLocks noChangeArrowheads="1"/>
          </p:cNvSpPr>
          <p:nvPr/>
        </p:nvSpPr>
        <p:spPr bwMode="auto">
          <a:xfrm>
            <a:off x="7438232" y="4321175"/>
            <a:ext cx="863600" cy="431800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ЛГ,ФС</a:t>
            </a:r>
            <a:r>
              <a:rPr lang="ru-RU" sz="1200" b="1" dirty="0">
                <a:solidFill>
                  <a:srgbClr val="FF0000"/>
                </a:solidFill>
                <a:cs typeface="Times New Roman" pitchFamily="18" charset="0"/>
              </a:rPr>
              <a:t>Г</a:t>
            </a:r>
          </a:p>
        </p:txBody>
      </p:sp>
      <p:sp>
        <p:nvSpPr>
          <p:cNvPr id="175" name="Text Box 56"/>
          <p:cNvSpPr txBox="1">
            <a:spLocks noChangeArrowheads="1"/>
          </p:cNvSpPr>
          <p:nvPr/>
        </p:nvSpPr>
        <p:spPr bwMode="auto">
          <a:xfrm>
            <a:off x="7041388" y="4838700"/>
            <a:ext cx="720725" cy="431800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ТТГ</a:t>
            </a:r>
          </a:p>
        </p:txBody>
      </p:sp>
      <p:sp>
        <p:nvSpPr>
          <p:cNvPr id="176" name="Text Box 56"/>
          <p:cNvSpPr txBox="1">
            <a:spLocks noChangeArrowheads="1"/>
          </p:cNvSpPr>
          <p:nvPr/>
        </p:nvSpPr>
        <p:spPr bwMode="auto">
          <a:xfrm>
            <a:off x="6694489" y="5796107"/>
            <a:ext cx="719137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cs typeface="Times New Roman" pitchFamily="18" charset="0"/>
              </a:rPr>
              <a:t>АКТГ</a:t>
            </a:r>
          </a:p>
        </p:txBody>
      </p:sp>
      <p:sp>
        <p:nvSpPr>
          <p:cNvPr id="177" name="Line 18"/>
          <p:cNvSpPr>
            <a:spLocks noChangeShapeType="1"/>
          </p:cNvSpPr>
          <p:nvPr/>
        </p:nvSpPr>
        <p:spPr bwMode="auto">
          <a:xfrm flipH="1" flipV="1">
            <a:off x="4305300" y="5621339"/>
            <a:ext cx="2254250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78" name="Text Box 56"/>
          <p:cNvSpPr txBox="1">
            <a:spLocks noChangeArrowheads="1"/>
          </p:cNvSpPr>
          <p:nvPr/>
        </p:nvSpPr>
        <p:spPr bwMode="auto">
          <a:xfrm>
            <a:off x="6604224" y="4311651"/>
            <a:ext cx="720725" cy="431800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200" dirty="0" err="1">
                <a:solidFill>
                  <a:srgbClr val="FF0000"/>
                </a:solidFill>
                <a:ea typeface="Times New Roman" pitchFamily="18" charset="0"/>
              </a:rPr>
              <a:t>Prol</a:t>
            </a:r>
            <a:endParaRPr lang="ru-RU" sz="1200" dirty="0">
              <a:solidFill>
                <a:srgbClr val="FF0000"/>
              </a:solidFill>
              <a:ea typeface="Times New Roman" pitchFamily="18" charset="0"/>
            </a:endParaRPr>
          </a:p>
        </p:txBody>
      </p:sp>
      <p:sp>
        <p:nvSpPr>
          <p:cNvPr id="179" name="Line 18"/>
          <p:cNvSpPr>
            <a:spLocks noChangeShapeType="1"/>
          </p:cNvSpPr>
          <p:nvPr/>
        </p:nvSpPr>
        <p:spPr bwMode="auto">
          <a:xfrm flipH="1" flipV="1">
            <a:off x="4260850" y="4845051"/>
            <a:ext cx="2298700" cy="17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83" name="Стрелка вниз 182"/>
          <p:cNvSpPr/>
          <p:nvPr/>
        </p:nvSpPr>
        <p:spPr>
          <a:xfrm>
            <a:off x="4762500" y="2703513"/>
            <a:ext cx="444500" cy="71755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6"/>
              </a:solidFill>
            </a:endParaRPr>
          </a:p>
        </p:txBody>
      </p:sp>
      <p:sp>
        <p:nvSpPr>
          <p:cNvPr id="184" name="Text Box 56"/>
          <p:cNvSpPr txBox="1">
            <a:spLocks noChangeArrowheads="1"/>
          </p:cNvSpPr>
          <p:nvPr/>
        </p:nvSpPr>
        <p:spPr bwMode="auto">
          <a:xfrm>
            <a:off x="6618156" y="5277644"/>
            <a:ext cx="720725" cy="431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Э2</a:t>
            </a:r>
          </a:p>
        </p:txBody>
      </p:sp>
      <p:sp>
        <p:nvSpPr>
          <p:cNvPr id="187" name="Text Box 56"/>
          <p:cNvSpPr txBox="1">
            <a:spLocks noChangeArrowheads="1"/>
          </p:cNvSpPr>
          <p:nvPr/>
        </p:nvSpPr>
        <p:spPr bwMode="auto">
          <a:xfrm>
            <a:off x="7573572" y="5304631"/>
            <a:ext cx="720725" cy="4333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200" dirty="0" err="1">
                <a:solidFill>
                  <a:srgbClr val="FF0000"/>
                </a:solidFill>
                <a:ea typeface="Times New Roman" pitchFamily="18" charset="0"/>
              </a:rPr>
              <a:t>Ts</a:t>
            </a:r>
            <a:endParaRPr lang="ru-RU" sz="1200" dirty="0">
              <a:solidFill>
                <a:srgbClr val="FF0000"/>
              </a:solidFill>
              <a:ea typeface="Times New Roman" pitchFamily="18" charset="0"/>
            </a:endParaRPr>
          </a:p>
        </p:txBody>
      </p:sp>
      <p:sp>
        <p:nvSpPr>
          <p:cNvPr id="189" name="Text Box 56"/>
          <p:cNvSpPr txBox="1">
            <a:spLocks noChangeArrowheads="1"/>
          </p:cNvSpPr>
          <p:nvPr/>
        </p:nvSpPr>
        <p:spPr bwMode="auto">
          <a:xfrm>
            <a:off x="8631238" y="4293216"/>
            <a:ext cx="719137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200" dirty="0" err="1">
                <a:solidFill>
                  <a:srgbClr val="FF0000"/>
                </a:solidFill>
                <a:ea typeface="Times New Roman" pitchFamily="18" charset="0"/>
              </a:rPr>
              <a:t>Cort</a:t>
            </a:r>
            <a:endParaRPr lang="ru-RU" sz="1200" dirty="0">
              <a:solidFill>
                <a:srgbClr val="FF0000"/>
              </a:solidFill>
              <a:ea typeface="Times New Roman" pitchFamily="18" charset="0"/>
            </a:endParaRPr>
          </a:p>
        </p:txBody>
      </p:sp>
      <p:sp>
        <p:nvSpPr>
          <p:cNvPr id="190" name="Text Box 56"/>
          <p:cNvSpPr txBox="1">
            <a:spLocks noChangeArrowheads="1"/>
          </p:cNvSpPr>
          <p:nvPr/>
        </p:nvSpPr>
        <p:spPr bwMode="auto">
          <a:xfrm>
            <a:off x="8690646" y="4843999"/>
            <a:ext cx="720725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200">
                <a:solidFill>
                  <a:srgbClr val="FF0000"/>
                </a:solidFill>
                <a:cs typeface="Times New Roman" pitchFamily="18" charset="0"/>
              </a:rPr>
              <a:t>17</a:t>
            </a:r>
            <a:r>
              <a:rPr lang="ru-RU" sz="1200">
                <a:solidFill>
                  <a:srgbClr val="FF0000"/>
                </a:solidFill>
                <a:cs typeface="Times New Roman" pitchFamily="18" charset="0"/>
              </a:rPr>
              <a:t>ГОП</a:t>
            </a:r>
          </a:p>
        </p:txBody>
      </p:sp>
      <p:sp>
        <p:nvSpPr>
          <p:cNvPr id="191" name="Text Box 56"/>
          <p:cNvSpPr txBox="1">
            <a:spLocks noChangeArrowheads="1"/>
          </p:cNvSpPr>
          <p:nvPr/>
        </p:nvSpPr>
        <p:spPr bwMode="auto">
          <a:xfrm>
            <a:off x="9586914" y="4845844"/>
            <a:ext cx="720725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200" dirty="0" err="1">
                <a:solidFill>
                  <a:srgbClr val="FF0000"/>
                </a:solidFill>
                <a:cs typeface="Times New Roman" pitchFamily="18" charset="0"/>
              </a:rPr>
              <a:t>ДГЭАс</a:t>
            </a:r>
            <a:endParaRPr lang="ru-RU" sz="1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94" name="Text Box 56"/>
          <p:cNvSpPr txBox="1">
            <a:spLocks noChangeArrowheads="1"/>
          </p:cNvSpPr>
          <p:nvPr/>
        </p:nvSpPr>
        <p:spPr bwMode="auto">
          <a:xfrm>
            <a:off x="9447214" y="4291628"/>
            <a:ext cx="860425" cy="4333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Лептин</a:t>
            </a:r>
          </a:p>
        </p:txBody>
      </p:sp>
      <p:sp>
        <p:nvSpPr>
          <p:cNvPr id="196" name="Text Box 56"/>
          <p:cNvSpPr txBox="1">
            <a:spLocks noChangeArrowheads="1"/>
          </p:cNvSpPr>
          <p:nvPr/>
        </p:nvSpPr>
        <p:spPr bwMode="auto">
          <a:xfrm>
            <a:off x="8443913" y="5405438"/>
            <a:ext cx="720725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АМГ</a:t>
            </a:r>
          </a:p>
        </p:txBody>
      </p:sp>
      <p:sp>
        <p:nvSpPr>
          <p:cNvPr id="197" name="Text Box 56"/>
          <p:cNvSpPr txBox="1">
            <a:spLocks noChangeArrowheads="1"/>
          </p:cNvSpPr>
          <p:nvPr/>
        </p:nvSpPr>
        <p:spPr bwMode="auto">
          <a:xfrm>
            <a:off x="7621723" y="5822156"/>
            <a:ext cx="966787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200" dirty="0" err="1">
                <a:solidFill>
                  <a:srgbClr val="FF0000"/>
                </a:solidFill>
                <a:cs typeface="Times New Roman" pitchFamily="18" charset="0"/>
              </a:rPr>
              <a:t>Ингибин</a:t>
            </a:r>
            <a:r>
              <a:rPr lang="ru-RU" sz="1200" dirty="0">
                <a:solidFill>
                  <a:srgbClr val="FF0000"/>
                </a:solidFill>
                <a:cs typeface="Times New Roman" pitchFamily="18" charset="0"/>
              </a:rPr>
              <a:t> В</a:t>
            </a:r>
          </a:p>
        </p:txBody>
      </p:sp>
      <p:sp>
        <p:nvSpPr>
          <p:cNvPr id="201" name="Text Box 72"/>
          <p:cNvSpPr txBox="1">
            <a:spLocks noChangeArrowheads="1"/>
          </p:cNvSpPr>
          <p:nvPr/>
        </p:nvSpPr>
        <p:spPr bwMode="auto">
          <a:xfrm>
            <a:off x="9542463" y="3673476"/>
            <a:ext cx="882650" cy="479425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МРТ</a:t>
            </a:r>
          </a:p>
        </p:txBody>
      </p:sp>
    </p:spTree>
    <p:extLst>
      <p:ext uri="{BB962C8B-B14F-4D97-AF65-F5344CB8AC3E}">
        <p14:creationId xmlns:p14="http://schemas.microsoft.com/office/powerpoint/2010/main" val="294393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084A3-F2A8-067D-43A4-26AE89B05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FD677BD7-6A50-3DF3-809E-8B86E9AAC68C}"/>
              </a:ext>
            </a:extLst>
          </p:cNvPr>
          <p:cNvSpPr/>
          <p:nvPr/>
        </p:nvSpPr>
        <p:spPr>
          <a:xfrm>
            <a:off x="-47282" y="2768224"/>
            <a:ext cx="3280236" cy="271974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2C533A68-46D9-9841-F845-EF30C3730D91}"/>
              </a:ext>
            </a:extLst>
          </p:cNvPr>
          <p:cNvSpPr/>
          <p:nvPr/>
        </p:nvSpPr>
        <p:spPr>
          <a:xfrm>
            <a:off x="3167898" y="4659218"/>
            <a:ext cx="3730797" cy="1109682"/>
          </a:xfrm>
          <a:prstGeom prst="roundRect">
            <a:avLst>
              <a:gd name="adj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sz="1600" b="1" dirty="0">
                <a:solidFill>
                  <a:prstClr val="black"/>
                </a:solidFill>
              </a:rPr>
              <a:t>дидрогестерон** 20 мг/</a:t>
            </a:r>
            <a:r>
              <a:rPr lang="ru-RU" sz="1600" b="1" dirty="0" err="1">
                <a:solidFill>
                  <a:prstClr val="black"/>
                </a:solidFill>
              </a:rPr>
              <a:t>сут</a:t>
            </a:r>
            <a:endParaRPr lang="ru-RU" sz="1600" b="1" dirty="0"/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8BE8F01E-33A4-DBC3-6544-5BCBDB1B9637}"/>
              </a:ext>
            </a:extLst>
          </p:cNvPr>
          <p:cNvSpPr txBox="1">
            <a:spLocks/>
          </p:cNvSpPr>
          <p:nvPr/>
        </p:nvSpPr>
        <p:spPr>
          <a:xfrm>
            <a:off x="485729" y="409040"/>
            <a:ext cx="10316837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ru-RU" sz="3600" dirty="0">
                <a:solidFill>
                  <a:srgbClr val="0070C0"/>
                </a:solidFill>
                <a:latin typeface="+mj-lt"/>
              </a:rPr>
              <a:t>ПОРЯДОК ПРОВЕДЕНИЯ ПРОБЫ С ПРОГЕСТАГЕНОМ</a:t>
            </a:r>
          </a:p>
        </p:txBody>
      </p:sp>
      <p:sp>
        <p:nvSpPr>
          <p:cNvPr id="18" name="Объект 28">
            <a:extLst>
              <a:ext uri="{FF2B5EF4-FFF2-40B4-BE49-F238E27FC236}">
                <a16:creationId xmlns:a16="http://schemas.microsoft.com/office/drawing/2014/main" id="{C4B71BD2-078E-3920-0222-1B809FF7B583}"/>
              </a:ext>
            </a:extLst>
          </p:cNvPr>
          <p:cNvSpPr txBox="1">
            <a:spLocks/>
          </p:cNvSpPr>
          <p:nvPr/>
        </p:nvSpPr>
        <p:spPr>
          <a:xfrm>
            <a:off x="296281" y="3172126"/>
            <a:ext cx="2888914" cy="17261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141750" lvl="1" indent="-14175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7F97"/>
              </a:buClr>
              <a:buFont typeface="Arial" panose="020B0604020202020204" pitchFamily="34" charset="0"/>
              <a:buChar char="•"/>
              <a:defRPr>
                <a:latin typeface="Aptos" panose="020B00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lvl="1">
              <a:spcBef>
                <a:spcPts val="200"/>
              </a:spcBef>
              <a:spcAft>
                <a:spcPts val="300"/>
              </a:spcAft>
            </a:pPr>
            <a:r>
              <a:rPr lang="ru-RU" sz="2400" dirty="0">
                <a:latin typeface="+mn-lt"/>
              </a:rPr>
              <a:t>толщины эндометрия </a:t>
            </a:r>
            <a:r>
              <a:rPr lang="en-US" sz="2400" dirty="0">
                <a:latin typeface="+mn-lt"/>
              </a:rPr>
              <a:t>&gt; 5 </a:t>
            </a:r>
            <a:r>
              <a:rPr lang="ru-RU" sz="2400" dirty="0">
                <a:latin typeface="+mn-lt"/>
              </a:rPr>
              <a:t>мм </a:t>
            </a:r>
          </a:p>
          <a:p>
            <a:pPr lvl="1">
              <a:spcBef>
                <a:spcPts val="200"/>
              </a:spcBef>
              <a:spcAft>
                <a:spcPts val="300"/>
              </a:spcAft>
            </a:pPr>
            <a:r>
              <a:rPr lang="ru-RU" sz="2400" dirty="0">
                <a:latin typeface="+mn-lt"/>
              </a:rPr>
              <a:t>и/или наличии фолликула диаметром ≥ 10 мм</a:t>
            </a:r>
          </a:p>
        </p:txBody>
      </p:sp>
      <p:sp>
        <p:nvSpPr>
          <p:cNvPr id="19" name="Объект 28">
            <a:extLst>
              <a:ext uri="{FF2B5EF4-FFF2-40B4-BE49-F238E27FC236}">
                <a16:creationId xmlns:a16="http://schemas.microsoft.com/office/drawing/2014/main" id="{2D30008E-3170-3D17-D6B2-77DCB8C07A6A}"/>
              </a:ext>
            </a:extLst>
          </p:cNvPr>
          <p:cNvSpPr txBox="1">
            <a:spLocks/>
          </p:cNvSpPr>
          <p:nvPr/>
        </p:nvSpPr>
        <p:spPr>
          <a:xfrm>
            <a:off x="1120237" y="998627"/>
            <a:ext cx="1934563" cy="9971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0" lvl="1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ptos" panose="020B00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sz="2400" dirty="0">
                <a:solidFill>
                  <a:schemeClr val="tx1"/>
                </a:solidFill>
                <a:latin typeface="+mn-lt"/>
              </a:rPr>
              <a:t>Проба выполняется при условии:</a:t>
            </a:r>
          </a:p>
        </p:txBody>
      </p:sp>
      <p:sp>
        <p:nvSpPr>
          <p:cNvPr id="110" name="Объект 28">
            <a:extLst>
              <a:ext uri="{FF2B5EF4-FFF2-40B4-BE49-F238E27FC236}">
                <a16:creationId xmlns:a16="http://schemas.microsoft.com/office/drawing/2014/main" id="{8B2E98A1-69BB-8EF6-BBA2-6812AC483216}"/>
              </a:ext>
            </a:extLst>
          </p:cNvPr>
          <p:cNvSpPr txBox="1">
            <a:spLocks/>
          </p:cNvSpPr>
          <p:nvPr/>
        </p:nvSpPr>
        <p:spPr>
          <a:xfrm>
            <a:off x="3427377" y="5988160"/>
            <a:ext cx="3027338" cy="6647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>
                <a:latin typeface="Aptos" panose="020B0004020202020204" pitchFamily="34" charset="0"/>
              </a:defRPr>
            </a:lvl1pPr>
            <a:lvl2pPr marL="0" lvl="1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ptos" panose="020B00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/>
            <a:r>
              <a:rPr lang="ru-RU" sz="2400" dirty="0">
                <a:solidFill>
                  <a:schemeClr val="bg1"/>
                </a:solidFill>
                <a:latin typeface="+mn-lt"/>
              </a:rPr>
              <a:t>400 мг/</a:t>
            </a:r>
            <a:r>
              <a:rPr lang="ru-RU" sz="2400" dirty="0" err="1">
                <a:solidFill>
                  <a:schemeClr val="bg1"/>
                </a:solidFill>
                <a:latin typeface="+mn-lt"/>
              </a:rPr>
              <a:t>сут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 в течение 10 дней </a:t>
            </a:r>
          </a:p>
        </p:txBody>
      </p:sp>
      <p:cxnSp>
        <p:nvCxnSpPr>
          <p:cNvPr id="193" name="Прямая соединительная линия 192">
            <a:extLst>
              <a:ext uri="{FF2B5EF4-FFF2-40B4-BE49-F238E27FC236}">
                <a16:creationId xmlns:a16="http://schemas.microsoft.com/office/drawing/2014/main" id="{F32D4B7B-A486-8CE2-FBD3-1214DC1E253F}"/>
              </a:ext>
            </a:extLst>
          </p:cNvPr>
          <p:cNvCxnSpPr>
            <a:cxnSpLocks/>
          </p:cNvCxnSpPr>
          <p:nvPr/>
        </p:nvCxnSpPr>
        <p:spPr>
          <a:xfrm>
            <a:off x="6894488" y="3904175"/>
            <a:ext cx="49192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единительная линия 195">
            <a:extLst>
              <a:ext uri="{FF2B5EF4-FFF2-40B4-BE49-F238E27FC236}">
                <a16:creationId xmlns:a16="http://schemas.microsoft.com/office/drawing/2014/main" id="{42196C14-C1FD-5EE3-0730-B2DEC0F9CCBD}"/>
              </a:ext>
            </a:extLst>
          </p:cNvPr>
          <p:cNvCxnSpPr>
            <a:cxnSpLocks/>
          </p:cNvCxnSpPr>
          <p:nvPr/>
        </p:nvCxnSpPr>
        <p:spPr>
          <a:xfrm>
            <a:off x="7147678" y="2236034"/>
            <a:ext cx="0" cy="32985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единительная линия 207">
            <a:extLst>
              <a:ext uri="{FF2B5EF4-FFF2-40B4-BE49-F238E27FC236}">
                <a16:creationId xmlns:a16="http://schemas.microsoft.com/office/drawing/2014/main" id="{1A897BF1-3958-583C-4780-B7B6A0B0538D}"/>
              </a:ext>
            </a:extLst>
          </p:cNvPr>
          <p:cNvCxnSpPr>
            <a:cxnSpLocks/>
          </p:cNvCxnSpPr>
          <p:nvPr/>
        </p:nvCxnSpPr>
        <p:spPr>
          <a:xfrm>
            <a:off x="7147678" y="2242731"/>
            <a:ext cx="23873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907437AB-4BDA-780A-D005-C0CC7637FC86}"/>
              </a:ext>
            </a:extLst>
          </p:cNvPr>
          <p:cNvGrpSpPr/>
          <p:nvPr/>
        </p:nvGrpSpPr>
        <p:grpSpPr>
          <a:xfrm>
            <a:off x="3199152" y="2054196"/>
            <a:ext cx="3405641" cy="2069004"/>
            <a:chOff x="3555509" y="3412605"/>
            <a:chExt cx="3001555" cy="1573106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F1959699-1BFA-ADD2-AC36-EFEE15DD7FF1}"/>
                </a:ext>
              </a:extLst>
            </p:cNvPr>
            <p:cNvGrpSpPr/>
            <p:nvPr/>
          </p:nvGrpSpPr>
          <p:grpSpPr>
            <a:xfrm rot="10800000">
              <a:off x="3664350" y="3412605"/>
              <a:ext cx="354439" cy="598862"/>
              <a:chOff x="556813" y="1966141"/>
              <a:chExt cx="2533627" cy="3716771"/>
            </a:xfrm>
          </p:grpSpPr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6539892A-1EB8-FB8A-3105-65C2D49927F2}"/>
                  </a:ext>
                </a:extLst>
              </p:cNvPr>
              <p:cNvSpPr/>
              <p:nvPr/>
            </p:nvSpPr>
            <p:spPr>
              <a:xfrm>
                <a:off x="556813" y="1966141"/>
                <a:ext cx="2533627" cy="159313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6561B9C1-ECF8-FFD2-BD61-1A0BC0CB2FBF}"/>
                  </a:ext>
                </a:extLst>
              </p:cNvPr>
              <p:cNvSpPr/>
              <p:nvPr/>
            </p:nvSpPr>
            <p:spPr>
              <a:xfrm>
                <a:off x="556813" y="3559276"/>
                <a:ext cx="2533627" cy="21236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406CB5E-77BA-A5F5-4B02-53068D094A84}"/>
                </a:ext>
              </a:extLst>
            </p:cNvPr>
            <p:cNvGrpSpPr/>
            <p:nvPr/>
          </p:nvGrpSpPr>
          <p:grpSpPr>
            <a:xfrm rot="10800000">
              <a:off x="4292453" y="3412605"/>
              <a:ext cx="354439" cy="598862"/>
              <a:chOff x="556813" y="1966141"/>
              <a:chExt cx="2533627" cy="3716771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574E53E3-5282-2AB6-4188-44AD4FB4EF7B}"/>
                  </a:ext>
                </a:extLst>
              </p:cNvPr>
              <p:cNvSpPr/>
              <p:nvPr/>
            </p:nvSpPr>
            <p:spPr>
              <a:xfrm>
                <a:off x="556813" y="1966141"/>
                <a:ext cx="2533627" cy="159313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AFFA0EC-64FC-7BCD-B329-7FC0F255037B}"/>
                  </a:ext>
                </a:extLst>
              </p:cNvPr>
              <p:cNvSpPr/>
              <p:nvPr/>
            </p:nvSpPr>
            <p:spPr>
              <a:xfrm>
                <a:off x="556813" y="3559276"/>
                <a:ext cx="2533627" cy="21236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2E434807-FC37-5C97-0014-FD0E050D9795}"/>
                </a:ext>
              </a:extLst>
            </p:cNvPr>
            <p:cNvGrpSpPr/>
            <p:nvPr/>
          </p:nvGrpSpPr>
          <p:grpSpPr>
            <a:xfrm rot="10800000">
              <a:off x="4920556" y="3412605"/>
              <a:ext cx="354439" cy="598862"/>
              <a:chOff x="556813" y="1966141"/>
              <a:chExt cx="2533627" cy="3716771"/>
            </a:xfrm>
          </p:grpSpPr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C51AD01F-83DF-EB48-634E-5C2E48542A34}"/>
                  </a:ext>
                </a:extLst>
              </p:cNvPr>
              <p:cNvSpPr/>
              <p:nvPr/>
            </p:nvSpPr>
            <p:spPr>
              <a:xfrm>
                <a:off x="556813" y="1966141"/>
                <a:ext cx="2533627" cy="159313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18762E91-6C85-1AFB-8106-9895CD09C640}"/>
                  </a:ext>
                </a:extLst>
              </p:cNvPr>
              <p:cNvSpPr/>
              <p:nvPr/>
            </p:nvSpPr>
            <p:spPr>
              <a:xfrm>
                <a:off x="556813" y="3559276"/>
                <a:ext cx="2533627" cy="21236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0504D036-026F-750E-C54F-85E0106A4249}"/>
                </a:ext>
              </a:extLst>
            </p:cNvPr>
            <p:cNvGrpSpPr/>
            <p:nvPr/>
          </p:nvGrpSpPr>
          <p:grpSpPr>
            <a:xfrm rot="10800000">
              <a:off x="5548658" y="3412605"/>
              <a:ext cx="354439" cy="598862"/>
              <a:chOff x="556813" y="1966141"/>
              <a:chExt cx="2533627" cy="3716771"/>
            </a:xfrm>
          </p:grpSpPr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A4F9241D-702E-409D-6656-40F57E8BBB77}"/>
                  </a:ext>
                </a:extLst>
              </p:cNvPr>
              <p:cNvSpPr/>
              <p:nvPr/>
            </p:nvSpPr>
            <p:spPr>
              <a:xfrm>
                <a:off x="556813" y="1966141"/>
                <a:ext cx="2533627" cy="159313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DF378AB4-D3F7-C268-6B10-8B005359605E}"/>
                  </a:ext>
                </a:extLst>
              </p:cNvPr>
              <p:cNvSpPr/>
              <p:nvPr/>
            </p:nvSpPr>
            <p:spPr>
              <a:xfrm>
                <a:off x="556813" y="3559276"/>
                <a:ext cx="2533627" cy="21236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245A9448-11D0-1685-5FA3-7A37AE8828F7}"/>
                </a:ext>
              </a:extLst>
            </p:cNvPr>
            <p:cNvGrpSpPr/>
            <p:nvPr/>
          </p:nvGrpSpPr>
          <p:grpSpPr>
            <a:xfrm rot="10800000">
              <a:off x="6176761" y="3412605"/>
              <a:ext cx="354439" cy="598862"/>
              <a:chOff x="556813" y="1966141"/>
              <a:chExt cx="2533627" cy="3716771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9523BAC1-8045-3DAB-AFE0-87A9399298A8}"/>
                  </a:ext>
                </a:extLst>
              </p:cNvPr>
              <p:cNvSpPr/>
              <p:nvPr/>
            </p:nvSpPr>
            <p:spPr>
              <a:xfrm>
                <a:off x="556813" y="1966141"/>
                <a:ext cx="2533627" cy="159313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D75DDFF7-ECC4-2095-0786-9895CE3B1CB3}"/>
                  </a:ext>
                </a:extLst>
              </p:cNvPr>
              <p:cNvSpPr/>
              <p:nvPr/>
            </p:nvSpPr>
            <p:spPr>
              <a:xfrm>
                <a:off x="556813" y="3559276"/>
                <a:ext cx="2533627" cy="2123636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97F5F153-C188-50E7-6B4C-573707779B0E}"/>
                </a:ext>
              </a:extLst>
            </p:cNvPr>
            <p:cNvGrpSpPr/>
            <p:nvPr/>
          </p:nvGrpSpPr>
          <p:grpSpPr>
            <a:xfrm rot="10800000">
              <a:off x="3664350" y="4386849"/>
              <a:ext cx="354439" cy="598862"/>
              <a:chOff x="556813" y="1966141"/>
              <a:chExt cx="2533627" cy="3716771"/>
            </a:xfrm>
          </p:grpSpPr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ECB5D909-0CEB-1042-3B3A-0A98F9F7A40E}"/>
                  </a:ext>
                </a:extLst>
              </p:cNvPr>
              <p:cNvSpPr/>
              <p:nvPr/>
            </p:nvSpPr>
            <p:spPr>
              <a:xfrm>
                <a:off x="556813" y="1966141"/>
                <a:ext cx="2533627" cy="159313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AEDD54B5-FA67-E7EF-5C61-9934E84984C7}"/>
                  </a:ext>
                </a:extLst>
              </p:cNvPr>
              <p:cNvSpPr/>
              <p:nvPr/>
            </p:nvSpPr>
            <p:spPr>
              <a:xfrm>
                <a:off x="556813" y="3559276"/>
                <a:ext cx="2533627" cy="21236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E853158A-45FA-41AD-B5EC-A1FD54B7C466}"/>
                </a:ext>
              </a:extLst>
            </p:cNvPr>
            <p:cNvGrpSpPr/>
            <p:nvPr/>
          </p:nvGrpSpPr>
          <p:grpSpPr>
            <a:xfrm rot="10800000">
              <a:off x="4292453" y="4386849"/>
              <a:ext cx="354439" cy="598862"/>
              <a:chOff x="556813" y="1966141"/>
              <a:chExt cx="2533627" cy="3716771"/>
            </a:xfrm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D9ADB12C-8825-7EF4-91B4-0EB76AA9185F}"/>
                  </a:ext>
                </a:extLst>
              </p:cNvPr>
              <p:cNvSpPr/>
              <p:nvPr/>
            </p:nvSpPr>
            <p:spPr>
              <a:xfrm>
                <a:off x="556813" y="1966141"/>
                <a:ext cx="2533627" cy="1593135"/>
              </a:xfrm>
              <a:prstGeom prst="rect">
                <a:avLst/>
              </a:prstGeom>
              <a:solidFill>
                <a:srgbClr val="007F97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ABCCD3D1-0680-B63E-4D03-67FE1460374A}"/>
                  </a:ext>
                </a:extLst>
              </p:cNvPr>
              <p:cNvSpPr/>
              <p:nvPr/>
            </p:nvSpPr>
            <p:spPr>
              <a:xfrm>
                <a:off x="556813" y="3559276"/>
                <a:ext cx="2533627" cy="21236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3EA13DE7-3930-4C3D-E0C7-3329E0BAAE07}"/>
                </a:ext>
              </a:extLst>
            </p:cNvPr>
            <p:cNvGrpSpPr/>
            <p:nvPr/>
          </p:nvGrpSpPr>
          <p:grpSpPr>
            <a:xfrm rot="10800000">
              <a:off x="4920556" y="4386849"/>
              <a:ext cx="354439" cy="598862"/>
              <a:chOff x="556813" y="1966141"/>
              <a:chExt cx="2533627" cy="3716771"/>
            </a:xfrm>
          </p:grpSpPr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19024D7F-2736-7571-07DD-C76781F3BA1F}"/>
                  </a:ext>
                </a:extLst>
              </p:cNvPr>
              <p:cNvSpPr/>
              <p:nvPr/>
            </p:nvSpPr>
            <p:spPr>
              <a:xfrm>
                <a:off x="556813" y="1966141"/>
                <a:ext cx="2533627" cy="159313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7478A9C3-E871-2B1A-A0FD-737260BB3038}"/>
                  </a:ext>
                </a:extLst>
              </p:cNvPr>
              <p:cNvSpPr/>
              <p:nvPr/>
            </p:nvSpPr>
            <p:spPr>
              <a:xfrm>
                <a:off x="556813" y="3559276"/>
                <a:ext cx="2533627" cy="21236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3053F615-AD53-2FBA-D57A-397E945F26CA}"/>
                </a:ext>
              </a:extLst>
            </p:cNvPr>
            <p:cNvGrpSpPr/>
            <p:nvPr/>
          </p:nvGrpSpPr>
          <p:grpSpPr>
            <a:xfrm rot="10800000">
              <a:off x="5548658" y="4386849"/>
              <a:ext cx="354439" cy="598862"/>
              <a:chOff x="556813" y="1966141"/>
              <a:chExt cx="2533627" cy="3716771"/>
            </a:xfrm>
          </p:grpSpPr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E4AEFF70-3666-5B5C-9933-51234178E86A}"/>
                  </a:ext>
                </a:extLst>
              </p:cNvPr>
              <p:cNvSpPr/>
              <p:nvPr/>
            </p:nvSpPr>
            <p:spPr>
              <a:xfrm>
                <a:off x="556813" y="1966141"/>
                <a:ext cx="2533627" cy="159313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CAEE4FAF-824B-66CF-32BA-93C974DB9186}"/>
                  </a:ext>
                </a:extLst>
              </p:cNvPr>
              <p:cNvSpPr/>
              <p:nvPr/>
            </p:nvSpPr>
            <p:spPr>
              <a:xfrm>
                <a:off x="556813" y="3559276"/>
                <a:ext cx="2533627" cy="21236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20901054-5C08-F615-5280-45E2635328B5}"/>
                </a:ext>
              </a:extLst>
            </p:cNvPr>
            <p:cNvGrpSpPr/>
            <p:nvPr/>
          </p:nvGrpSpPr>
          <p:grpSpPr>
            <a:xfrm rot="10800000">
              <a:off x="6176761" y="4386849"/>
              <a:ext cx="354439" cy="598862"/>
              <a:chOff x="556813" y="1966141"/>
              <a:chExt cx="2533627" cy="3716771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F2E5EEE3-37F2-B9F3-E2FE-47AB378AC245}"/>
                  </a:ext>
                </a:extLst>
              </p:cNvPr>
              <p:cNvSpPr/>
              <p:nvPr/>
            </p:nvSpPr>
            <p:spPr>
              <a:xfrm>
                <a:off x="556813" y="1966141"/>
                <a:ext cx="2533627" cy="159313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AB3BAE57-EE84-8488-B770-7A4CD4919B1D}"/>
                  </a:ext>
                </a:extLst>
              </p:cNvPr>
              <p:cNvSpPr/>
              <p:nvPr/>
            </p:nvSpPr>
            <p:spPr>
              <a:xfrm>
                <a:off x="556813" y="3559276"/>
                <a:ext cx="2533627" cy="21236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56" name="Объект 28">
              <a:extLst>
                <a:ext uri="{FF2B5EF4-FFF2-40B4-BE49-F238E27FC236}">
                  <a16:creationId xmlns:a16="http://schemas.microsoft.com/office/drawing/2014/main" id="{763C2517-72C7-D5EF-B1AA-5D43C0A018EA}"/>
                </a:ext>
              </a:extLst>
            </p:cNvPr>
            <p:cNvSpPr txBox="1">
              <a:spLocks/>
            </p:cNvSpPr>
            <p:nvPr/>
          </p:nvSpPr>
          <p:spPr>
            <a:xfrm>
              <a:off x="3639658" y="3816239"/>
              <a:ext cx="402435" cy="1809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 b="1">
                  <a:latin typeface="Aptos" panose="020B00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latin typeface="Aptos" panose="020B00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ctr"/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57" name="Объект 28">
              <a:extLst>
                <a:ext uri="{FF2B5EF4-FFF2-40B4-BE49-F238E27FC236}">
                  <a16:creationId xmlns:a16="http://schemas.microsoft.com/office/drawing/2014/main" id="{BC4920E1-E393-6E89-3C6B-E9CDFDC0CEE1}"/>
                </a:ext>
              </a:extLst>
            </p:cNvPr>
            <p:cNvSpPr txBox="1">
              <a:spLocks/>
            </p:cNvSpPr>
            <p:nvPr/>
          </p:nvSpPr>
          <p:spPr>
            <a:xfrm>
              <a:off x="4269594" y="3816239"/>
              <a:ext cx="402435" cy="1809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 b="1">
                  <a:latin typeface="Aptos" panose="020B00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latin typeface="Aptos" panose="020B00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ctr"/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58" name="Объект 28">
              <a:extLst>
                <a:ext uri="{FF2B5EF4-FFF2-40B4-BE49-F238E27FC236}">
                  <a16:creationId xmlns:a16="http://schemas.microsoft.com/office/drawing/2014/main" id="{9DCE5CD3-BF80-E20A-9D77-8DFC7A2B209C}"/>
                </a:ext>
              </a:extLst>
            </p:cNvPr>
            <p:cNvSpPr txBox="1">
              <a:spLocks/>
            </p:cNvSpPr>
            <p:nvPr/>
          </p:nvSpPr>
          <p:spPr>
            <a:xfrm>
              <a:off x="4899529" y="3816239"/>
              <a:ext cx="402435" cy="1809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 b="1">
                  <a:latin typeface="Aptos" panose="020B00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latin typeface="Aptos" panose="020B00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ctr"/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59" name="Объект 28">
              <a:extLst>
                <a:ext uri="{FF2B5EF4-FFF2-40B4-BE49-F238E27FC236}">
                  <a16:creationId xmlns:a16="http://schemas.microsoft.com/office/drawing/2014/main" id="{20C6EE6E-3FEC-0098-E229-85633404482E}"/>
                </a:ext>
              </a:extLst>
            </p:cNvPr>
            <p:cNvSpPr txBox="1">
              <a:spLocks/>
            </p:cNvSpPr>
            <p:nvPr/>
          </p:nvSpPr>
          <p:spPr>
            <a:xfrm>
              <a:off x="5524693" y="3816239"/>
              <a:ext cx="402435" cy="1809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 b="1">
                  <a:latin typeface="Aptos" panose="020B00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latin typeface="Aptos" panose="020B00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ctr"/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60" name="Объект 28">
              <a:extLst>
                <a:ext uri="{FF2B5EF4-FFF2-40B4-BE49-F238E27FC236}">
                  <a16:creationId xmlns:a16="http://schemas.microsoft.com/office/drawing/2014/main" id="{BD9C604C-7EF2-00A1-3FF4-9D3ED34248B4}"/>
                </a:ext>
              </a:extLst>
            </p:cNvPr>
            <p:cNvSpPr txBox="1">
              <a:spLocks/>
            </p:cNvSpPr>
            <p:nvPr/>
          </p:nvSpPr>
          <p:spPr>
            <a:xfrm>
              <a:off x="6154629" y="3816239"/>
              <a:ext cx="402435" cy="1809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 b="1">
                  <a:latin typeface="Aptos" panose="020B00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latin typeface="Aptos" panose="020B00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ctr"/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61" name="Объект 28">
              <a:extLst>
                <a:ext uri="{FF2B5EF4-FFF2-40B4-BE49-F238E27FC236}">
                  <a16:creationId xmlns:a16="http://schemas.microsoft.com/office/drawing/2014/main" id="{D5609612-D893-DA28-A220-8FF901D4E4D1}"/>
                </a:ext>
              </a:extLst>
            </p:cNvPr>
            <p:cNvSpPr txBox="1">
              <a:spLocks/>
            </p:cNvSpPr>
            <p:nvPr/>
          </p:nvSpPr>
          <p:spPr>
            <a:xfrm>
              <a:off x="3639658" y="4782788"/>
              <a:ext cx="402435" cy="1809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 b="1">
                  <a:latin typeface="Aptos" panose="020B00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latin typeface="Aptos" panose="020B00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ctr"/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  <p:sp>
          <p:nvSpPr>
            <p:cNvPr id="62" name="Объект 28">
              <a:extLst>
                <a:ext uri="{FF2B5EF4-FFF2-40B4-BE49-F238E27FC236}">
                  <a16:creationId xmlns:a16="http://schemas.microsoft.com/office/drawing/2014/main" id="{E702306A-12D0-91DB-D1AD-F91F3511E611}"/>
                </a:ext>
              </a:extLst>
            </p:cNvPr>
            <p:cNvSpPr txBox="1">
              <a:spLocks/>
            </p:cNvSpPr>
            <p:nvPr/>
          </p:nvSpPr>
          <p:spPr>
            <a:xfrm>
              <a:off x="4269594" y="4782788"/>
              <a:ext cx="402435" cy="18096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 b="1">
                  <a:latin typeface="Aptos" panose="020B00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latin typeface="Aptos" panose="020B00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ctr"/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7</a:t>
              </a:r>
            </a:p>
          </p:txBody>
        </p:sp>
        <p:sp>
          <p:nvSpPr>
            <p:cNvPr id="63" name="Объект 28">
              <a:extLst>
                <a:ext uri="{FF2B5EF4-FFF2-40B4-BE49-F238E27FC236}">
                  <a16:creationId xmlns:a16="http://schemas.microsoft.com/office/drawing/2014/main" id="{B3485C2E-75F4-59AF-EA25-48E21464F238}"/>
                </a:ext>
              </a:extLst>
            </p:cNvPr>
            <p:cNvSpPr txBox="1">
              <a:spLocks/>
            </p:cNvSpPr>
            <p:nvPr/>
          </p:nvSpPr>
          <p:spPr>
            <a:xfrm>
              <a:off x="4899529" y="4782788"/>
              <a:ext cx="402435" cy="1809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 b="1">
                  <a:latin typeface="Aptos" panose="020B00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latin typeface="Aptos" panose="020B00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ctr"/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8</a:t>
              </a:r>
            </a:p>
          </p:txBody>
        </p:sp>
        <p:sp>
          <p:nvSpPr>
            <p:cNvPr id="64" name="Объект 28">
              <a:extLst>
                <a:ext uri="{FF2B5EF4-FFF2-40B4-BE49-F238E27FC236}">
                  <a16:creationId xmlns:a16="http://schemas.microsoft.com/office/drawing/2014/main" id="{CE506E82-56AC-7002-0DFF-10FD6875B24D}"/>
                </a:ext>
              </a:extLst>
            </p:cNvPr>
            <p:cNvSpPr txBox="1">
              <a:spLocks/>
            </p:cNvSpPr>
            <p:nvPr/>
          </p:nvSpPr>
          <p:spPr>
            <a:xfrm>
              <a:off x="5524693" y="4782788"/>
              <a:ext cx="402435" cy="1809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 b="1">
                  <a:latin typeface="Aptos" panose="020B00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latin typeface="Aptos" panose="020B00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ctr"/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9</a:t>
              </a:r>
            </a:p>
          </p:txBody>
        </p:sp>
        <p:sp>
          <p:nvSpPr>
            <p:cNvPr id="65" name="Объект 28">
              <a:extLst>
                <a:ext uri="{FF2B5EF4-FFF2-40B4-BE49-F238E27FC236}">
                  <a16:creationId xmlns:a16="http://schemas.microsoft.com/office/drawing/2014/main" id="{6C9044B9-480D-524A-9600-7F1091312152}"/>
                </a:ext>
              </a:extLst>
            </p:cNvPr>
            <p:cNvSpPr txBox="1">
              <a:spLocks/>
            </p:cNvSpPr>
            <p:nvPr/>
          </p:nvSpPr>
          <p:spPr>
            <a:xfrm>
              <a:off x="6154629" y="4782788"/>
              <a:ext cx="402435" cy="1809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1600" b="1">
                  <a:latin typeface="Aptos" panose="020B0004020202020204" pitchFamily="34" charset="0"/>
                </a:defRPr>
              </a:lvl1pPr>
              <a:lvl2pPr marL="0" lvl="1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latin typeface="Aptos" panose="020B0004020202020204" pitchFamily="34" charset="0"/>
                </a:defRPr>
              </a:lvl2pPr>
              <a:lvl3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3pPr>
              <a:lvl4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4pPr>
              <a:lvl5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5pPr>
              <a:lvl6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6pPr>
              <a:lvl7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7pPr>
              <a:lvl8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8pPr>
              <a:lvl9pPr indent="0" algn="ctr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/>
              </a:lvl9pPr>
            </a:lstStyle>
            <a:p>
              <a:pPr algn="ctr"/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10</a:t>
              </a:r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AAAAB06-ECAF-88BC-EB4E-7D0147D92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782" t="14538" r="35055" b="57105"/>
            <a:stretch/>
          </p:blipFill>
          <p:spPr>
            <a:xfrm rot="11901264">
              <a:off x="3555509" y="3481762"/>
              <a:ext cx="373521" cy="202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84741"/>
                </a:prstClr>
              </a:outerShdw>
            </a:effectLst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DFDEC312-EFFA-6ACB-E209-2E3D66D68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782" t="14538" r="35055" b="57105"/>
            <a:stretch/>
          </p:blipFill>
          <p:spPr>
            <a:xfrm rot="11901264">
              <a:off x="4163390" y="3481762"/>
              <a:ext cx="373521" cy="202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84741"/>
                </a:prstClr>
              </a:outerShdw>
            </a:effectLst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1DCD01D-6985-7A10-5DE3-28ED1A75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782" t="14538" r="35055" b="57105"/>
            <a:stretch/>
          </p:blipFill>
          <p:spPr>
            <a:xfrm rot="11901264">
              <a:off x="4792233" y="3481761"/>
              <a:ext cx="373521" cy="202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84741"/>
                </a:prstClr>
              </a:outerShdw>
            </a:effectLst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E5D3C40-6D51-B2AA-17CB-BB976841E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782" t="14538" r="35055" b="57105"/>
            <a:stretch/>
          </p:blipFill>
          <p:spPr>
            <a:xfrm rot="11901264">
              <a:off x="5416883" y="3481760"/>
              <a:ext cx="373521" cy="202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84741"/>
                </a:prstClr>
              </a:outerShdw>
            </a:effectLst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498B966A-C596-D86B-C9FC-D201E50D0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782" t="14538" r="35055" b="57105"/>
            <a:stretch/>
          </p:blipFill>
          <p:spPr>
            <a:xfrm rot="11901264">
              <a:off x="6049918" y="3481760"/>
              <a:ext cx="373521" cy="202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84741"/>
                </a:prstClr>
              </a:outerShdw>
            </a:effectLst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713881A6-E38E-76C9-9ABD-4FBD7C33E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782" t="14538" r="35055" b="57105"/>
            <a:stretch/>
          </p:blipFill>
          <p:spPr>
            <a:xfrm rot="11901264">
              <a:off x="3555510" y="4455903"/>
              <a:ext cx="373521" cy="202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84741"/>
                </a:prstClr>
              </a:outerShdw>
            </a:effectLst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405552A-7052-FE9B-A232-ABC39DA6D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782" t="14538" r="35055" b="57105"/>
            <a:stretch/>
          </p:blipFill>
          <p:spPr>
            <a:xfrm rot="11901264">
              <a:off x="4163390" y="4455903"/>
              <a:ext cx="373521" cy="202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84741"/>
                </a:prstClr>
              </a:outerShdw>
            </a:effectLst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8D782C7-9732-F2E7-ED9F-2D43B597C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782" t="14538" r="35055" b="57105"/>
            <a:stretch/>
          </p:blipFill>
          <p:spPr>
            <a:xfrm rot="11901264">
              <a:off x="4792233" y="4455902"/>
              <a:ext cx="373521" cy="202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84741"/>
                </a:prstClr>
              </a:outerShdw>
            </a:effectLst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6503779-F43C-6DC0-80AC-3A1BD4EDC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782" t="14538" r="35055" b="57105"/>
            <a:stretch/>
          </p:blipFill>
          <p:spPr>
            <a:xfrm rot="11901264">
              <a:off x="5416883" y="4455901"/>
              <a:ext cx="373521" cy="202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84741"/>
                </a:prstClr>
              </a:outerShd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A401E3A1-1441-D553-50A5-2F374748F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782" t="14538" r="35055" b="57105"/>
            <a:stretch/>
          </p:blipFill>
          <p:spPr>
            <a:xfrm rot="11901264">
              <a:off x="6049918" y="4455901"/>
              <a:ext cx="373521" cy="202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84741"/>
                </a:prstClr>
              </a:outerShdw>
            </a:effectLst>
          </p:spPr>
        </p:pic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48391D91-BF2A-01A4-08BE-2FE3DFA934B4}"/>
                </a:ext>
              </a:extLst>
            </p:cNvPr>
            <p:cNvCxnSpPr>
              <a:cxnSpLocks/>
            </p:cNvCxnSpPr>
            <p:nvPr/>
          </p:nvCxnSpPr>
          <p:spPr>
            <a:xfrm>
              <a:off x="6362373" y="4064490"/>
              <a:ext cx="0" cy="131103"/>
            </a:xfrm>
            <a:prstGeom prst="line">
              <a:avLst/>
            </a:prstGeom>
            <a:ln w="12700">
              <a:solidFill>
                <a:srgbClr val="007F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B04345AD-9049-8DD2-8045-8B433E9623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3913" y="4195593"/>
              <a:ext cx="2544965" cy="0"/>
            </a:xfrm>
            <a:prstGeom prst="line">
              <a:avLst/>
            </a:prstGeom>
            <a:ln w="12700">
              <a:solidFill>
                <a:srgbClr val="007F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69E526D8-1888-A786-A8CD-B2982B61EFCA}"/>
                </a:ext>
              </a:extLst>
            </p:cNvPr>
            <p:cNvCxnSpPr>
              <a:cxnSpLocks/>
            </p:cNvCxnSpPr>
            <p:nvPr/>
          </p:nvCxnSpPr>
          <p:spPr>
            <a:xfrm>
              <a:off x="3827772" y="4195593"/>
              <a:ext cx="0" cy="134476"/>
            </a:xfrm>
            <a:prstGeom prst="line">
              <a:avLst/>
            </a:prstGeom>
            <a:ln w="12700">
              <a:solidFill>
                <a:srgbClr val="007F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Группа 213">
              <a:extLst>
                <a:ext uri="{FF2B5EF4-FFF2-40B4-BE49-F238E27FC236}">
                  <a16:creationId xmlns:a16="http://schemas.microsoft.com/office/drawing/2014/main" id="{F14CCAC6-2184-AC94-159F-1AEED9D1D851}"/>
                </a:ext>
              </a:extLst>
            </p:cNvPr>
            <p:cNvGrpSpPr/>
            <p:nvPr/>
          </p:nvGrpSpPr>
          <p:grpSpPr>
            <a:xfrm>
              <a:off x="4049237" y="3833102"/>
              <a:ext cx="207101" cy="122393"/>
              <a:chOff x="6954985" y="3979388"/>
              <a:chExt cx="903430" cy="533912"/>
            </a:xfrm>
            <a:solidFill>
              <a:srgbClr val="007F97"/>
            </a:solidFill>
          </p:grpSpPr>
          <p:sp>
            <p:nvSpPr>
              <p:cNvPr id="215" name="Нашивка 214">
                <a:extLst>
                  <a:ext uri="{FF2B5EF4-FFF2-40B4-BE49-F238E27FC236}">
                    <a16:creationId xmlns:a16="http://schemas.microsoft.com/office/drawing/2014/main" id="{65C5124C-50E1-1922-B109-C900B37D9D7F}"/>
                  </a:ext>
                </a:extLst>
              </p:cNvPr>
              <p:cNvSpPr/>
              <p:nvPr/>
            </p:nvSpPr>
            <p:spPr>
              <a:xfrm>
                <a:off x="6954985" y="3979388"/>
                <a:ext cx="533912" cy="533912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Нашивка 215">
                <a:extLst>
                  <a:ext uri="{FF2B5EF4-FFF2-40B4-BE49-F238E27FC236}">
                    <a16:creationId xmlns:a16="http://schemas.microsoft.com/office/drawing/2014/main" id="{9DFD2D4C-0C67-33BE-44CE-3F62E75750D4}"/>
                  </a:ext>
                </a:extLst>
              </p:cNvPr>
              <p:cNvSpPr/>
              <p:nvPr/>
            </p:nvSpPr>
            <p:spPr>
              <a:xfrm>
                <a:off x="7324503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5BAD590D-12B8-23B2-9598-051720995AD0}"/>
                </a:ext>
              </a:extLst>
            </p:cNvPr>
            <p:cNvGrpSpPr/>
            <p:nvPr/>
          </p:nvGrpSpPr>
          <p:grpSpPr>
            <a:xfrm>
              <a:off x="4677887" y="3833102"/>
              <a:ext cx="207101" cy="122393"/>
              <a:chOff x="6954985" y="3979388"/>
              <a:chExt cx="903430" cy="533912"/>
            </a:xfrm>
            <a:solidFill>
              <a:srgbClr val="007F97"/>
            </a:solidFill>
          </p:grpSpPr>
          <p:sp>
            <p:nvSpPr>
              <p:cNvPr id="218" name="Нашивка 217">
                <a:extLst>
                  <a:ext uri="{FF2B5EF4-FFF2-40B4-BE49-F238E27FC236}">
                    <a16:creationId xmlns:a16="http://schemas.microsoft.com/office/drawing/2014/main" id="{543A15CB-6829-BAAE-EF11-895B81CAE212}"/>
                  </a:ext>
                </a:extLst>
              </p:cNvPr>
              <p:cNvSpPr/>
              <p:nvPr/>
            </p:nvSpPr>
            <p:spPr>
              <a:xfrm>
                <a:off x="6954985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Нашивка 218">
                <a:extLst>
                  <a:ext uri="{FF2B5EF4-FFF2-40B4-BE49-F238E27FC236}">
                    <a16:creationId xmlns:a16="http://schemas.microsoft.com/office/drawing/2014/main" id="{072A4C44-3E28-A28A-5D5F-327A8949DEDF}"/>
                  </a:ext>
                </a:extLst>
              </p:cNvPr>
              <p:cNvSpPr/>
              <p:nvPr/>
            </p:nvSpPr>
            <p:spPr>
              <a:xfrm>
                <a:off x="7324503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0" name="Группа 219">
              <a:extLst>
                <a:ext uri="{FF2B5EF4-FFF2-40B4-BE49-F238E27FC236}">
                  <a16:creationId xmlns:a16="http://schemas.microsoft.com/office/drawing/2014/main" id="{DD718B65-3F86-29C2-CB59-E060BE7EC2D0}"/>
                </a:ext>
              </a:extLst>
            </p:cNvPr>
            <p:cNvGrpSpPr/>
            <p:nvPr/>
          </p:nvGrpSpPr>
          <p:grpSpPr>
            <a:xfrm>
              <a:off x="5306537" y="3833102"/>
              <a:ext cx="207101" cy="122393"/>
              <a:chOff x="6954985" y="3979388"/>
              <a:chExt cx="903430" cy="533912"/>
            </a:xfrm>
            <a:solidFill>
              <a:srgbClr val="007F97"/>
            </a:solidFill>
          </p:grpSpPr>
          <p:sp>
            <p:nvSpPr>
              <p:cNvPr id="221" name="Нашивка 220">
                <a:extLst>
                  <a:ext uri="{FF2B5EF4-FFF2-40B4-BE49-F238E27FC236}">
                    <a16:creationId xmlns:a16="http://schemas.microsoft.com/office/drawing/2014/main" id="{146BEB43-20E0-A408-B9BB-34131C2023AF}"/>
                  </a:ext>
                </a:extLst>
              </p:cNvPr>
              <p:cNvSpPr/>
              <p:nvPr/>
            </p:nvSpPr>
            <p:spPr>
              <a:xfrm>
                <a:off x="6954985" y="3979388"/>
                <a:ext cx="533912" cy="533912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Нашивка 221">
                <a:extLst>
                  <a:ext uri="{FF2B5EF4-FFF2-40B4-BE49-F238E27FC236}">
                    <a16:creationId xmlns:a16="http://schemas.microsoft.com/office/drawing/2014/main" id="{7569FD56-23D2-CA5B-6AE6-0ABC85A46CD1}"/>
                  </a:ext>
                </a:extLst>
              </p:cNvPr>
              <p:cNvSpPr/>
              <p:nvPr/>
            </p:nvSpPr>
            <p:spPr>
              <a:xfrm>
                <a:off x="7324503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3" name="Группа 222">
              <a:extLst>
                <a:ext uri="{FF2B5EF4-FFF2-40B4-BE49-F238E27FC236}">
                  <a16:creationId xmlns:a16="http://schemas.microsoft.com/office/drawing/2014/main" id="{B9DC3656-F2E4-201C-E7B1-DAACA3F28ACC}"/>
                </a:ext>
              </a:extLst>
            </p:cNvPr>
            <p:cNvGrpSpPr/>
            <p:nvPr/>
          </p:nvGrpSpPr>
          <p:grpSpPr>
            <a:xfrm>
              <a:off x="5932012" y="3833102"/>
              <a:ext cx="207101" cy="122393"/>
              <a:chOff x="6954985" y="3979388"/>
              <a:chExt cx="903430" cy="533912"/>
            </a:xfrm>
            <a:solidFill>
              <a:srgbClr val="007F97"/>
            </a:solidFill>
          </p:grpSpPr>
          <p:sp>
            <p:nvSpPr>
              <p:cNvPr id="224" name="Нашивка 223">
                <a:extLst>
                  <a:ext uri="{FF2B5EF4-FFF2-40B4-BE49-F238E27FC236}">
                    <a16:creationId xmlns:a16="http://schemas.microsoft.com/office/drawing/2014/main" id="{BA77BAB3-8406-2CC8-790F-896A79C3485F}"/>
                  </a:ext>
                </a:extLst>
              </p:cNvPr>
              <p:cNvSpPr/>
              <p:nvPr/>
            </p:nvSpPr>
            <p:spPr>
              <a:xfrm>
                <a:off x="6954985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Нашивка 224">
                <a:extLst>
                  <a:ext uri="{FF2B5EF4-FFF2-40B4-BE49-F238E27FC236}">
                    <a16:creationId xmlns:a16="http://schemas.microsoft.com/office/drawing/2014/main" id="{0FA7F2C9-6254-C29D-B678-8568D563B04A}"/>
                  </a:ext>
                </a:extLst>
              </p:cNvPr>
              <p:cNvSpPr/>
              <p:nvPr/>
            </p:nvSpPr>
            <p:spPr>
              <a:xfrm>
                <a:off x="7324503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6" name="Группа 225">
              <a:extLst>
                <a:ext uri="{FF2B5EF4-FFF2-40B4-BE49-F238E27FC236}">
                  <a16:creationId xmlns:a16="http://schemas.microsoft.com/office/drawing/2014/main" id="{D5A454CC-5E13-C979-ED94-DE4D98F73AE8}"/>
                </a:ext>
              </a:extLst>
            </p:cNvPr>
            <p:cNvGrpSpPr/>
            <p:nvPr/>
          </p:nvGrpSpPr>
          <p:grpSpPr>
            <a:xfrm>
              <a:off x="4049237" y="4804652"/>
              <a:ext cx="207101" cy="122393"/>
              <a:chOff x="6954985" y="3979388"/>
              <a:chExt cx="903430" cy="533912"/>
            </a:xfrm>
            <a:solidFill>
              <a:srgbClr val="007F97"/>
            </a:solidFill>
          </p:grpSpPr>
          <p:sp>
            <p:nvSpPr>
              <p:cNvPr id="227" name="Нашивка 226">
                <a:extLst>
                  <a:ext uri="{FF2B5EF4-FFF2-40B4-BE49-F238E27FC236}">
                    <a16:creationId xmlns:a16="http://schemas.microsoft.com/office/drawing/2014/main" id="{3E667CE8-02A3-6F19-47DB-165B2B75D92F}"/>
                  </a:ext>
                </a:extLst>
              </p:cNvPr>
              <p:cNvSpPr/>
              <p:nvPr/>
            </p:nvSpPr>
            <p:spPr>
              <a:xfrm>
                <a:off x="6954985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Нашивка 227">
                <a:extLst>
                  <a:ext uri="{FF2B5EF4-FFF2-40B4-BE49-F238E27FC236}">
                    <a16:creationId xmlns:a16="http://schemas.microsoft.com/office/drawing/2014/main" id="{DDCD5C54-05A2-E838-56BA-141DBE6B59EB}"/>
                  </a:ext>
                </a:extLst>
              </p:cNvPr>
              <p:cNvSpPr/>
              <p:nvPr/>
            </p:nvSpPr>
            <p:spPr>
              <a:xfrm>
                <a:off x="7324503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9" name="Группа 228">
              <a:extLst>
                <a:ext uri="{FF2B5EF4-FFF2-40B4-BE49-F238E27FC236}">
                  <a16:creationId xmlns:a16="http://schemas.microsoft.com/office/drawing/2014/main" id="{EBE37693-D028-A116-62A4-0C4751ED0A1E}"/>
                </a:ext>
              </a:extLst>
            </p:cNvPr>
            <p:cNvGrpSpPr/>
            <p:nvPr/>
          </p:nvGrpSpPr>
          <p:grpSpPr>
            <a:xfrm>
              <a:off x="4677887" y="4804652"/>
              <a:ext cx="207101" cy="122393"/>
              <a:chOff x="6954985" y="3979388"/>
              <a:chExt cx="903430" cy="533912"/>
            </a:xfrm>
            <a:solidFill>
              <a:srgbClr val="007F97"/>
            </a:solidFill>
          </p:grpSpPr>
          <p:sp>
            <p:nvSpPr>
              <p:cNvPr id="230" name="Нашивка 229">
                <a:extLst>
                  <a:ext uri="{FF2B5EF4-FFF2-40B4-BE49-F238E27FC236}">
                    <a16:creationId xmlns:a16="http://schemas.microsoft.com/office/drawing/2014/main" id="{E62DE3D2-EE8D-2278-3BE1-AE7D41394341}"/>
                  </a:ext>
                </a:extLst>
              </p:cNvPr>
              <p:cNvSpPr/>
              <p:nvPr/>
            </p:nvSpPr>
            <p:spPr>
              <a:xfrm>
                <a:off x="6954985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Нашивка 230">
                <a:extLst>
                  <a:ext uri="{FF2B5EF4-FFF2-40B4-BE49-F238E27FC236}">
                    <a16:creationId xmlns:a16="http://schemas.microsoft.com/office/drawing/2014/main" id="{AEC8C476-A096-F819-DFBD-7B05DF198B4C}"/>
                  </a:ext>
                </a:extLst>
              </p:cNvPr>
              <p:cNvSpPr/>
              <p:nvPr/>
            </p:nvSpPr>
            <p:spPr>
              <a:xfrm>
                <a:off x="7324503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2" name="Группа 231">
              <a:extLst>
                <a:ext uri="{FF2B5EF4-FFF2-40B4-BE49-F238E27FC236}">
                  <a16:creationId xmlns:a16="http://schemas.microsoft.com/office/drawing/2014/main" id="{F6277391-C6A9-BA76-AF5E-9CF472D04710}"/>
                </a:ext>
              </a:extLst>
            </p:cNvPr>
            <p:cNvGrpSpPr/>
            <p:nvPr/>
          </p:nvGrpSpPr>
          <p:grpSpPr>
            <a:xfrm>
              <a:off x="5306537" y="4804652"/>
              <a:ext cx="207101" cy="122393"/>
              <a:chOff x="6954985" y="3979388"/>
              <a:chExt cx="903430" cy="533912"/>
            </a:xfrm>
            <a:solidFill>
              <a:srgbClr val="007F97"/>
            </a:solidFill>
          </p:grpSpPr>
          <p:sp>
            <p:nvSpPr>
              <p:cNvPr id="233" name="Нашивка 232">
                <a:extLst>
                  <a:ext uri="{FF2B5EF4-FFF2-40B4-BE49-F238E27FC236}">
                    <a16:creationId xmlns:a16="http://schemas.microsoft.com/office/drawing/2014/main" id="{E5D106F0-CF4B-D18D-2C73-F15C50EB28C8}"/>
                  </a:ext>
                </a:extLst>
              </p:cNvPr>
              <p:cNvSpPr/>
              <p:nvPr/>
            </p:nvSpPr>
            <p:spPr>
              <a:xfrm>
                <a:off x="6954985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Нашивка 233">
                <a:extLst>
                  <a:ext uri="{FF2B5EF4-FFF2-40B4-BE49-F238E27FC236}">
                    <a16:creationId xmlns:a16="http://schemas.microsoft.com/office/drawing/2014/main" id="{A9E47299-53EA-868B-270A-0794A8E2AA41}"/>
                  </a:ext>
                </a:extLst>
              </p:cNvPr>
              <p:cNvSpPr/>
              <p:nvPr/>
            </p:nvSpPr>
            <p:spPr>
              <a:xfrm>
                <a:off x="7324503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5" name="Группа 234">
              <a:extLst>
                <a:ext uri="{FF2B5EF4-FFF2-40B4-BE49-F238E27FC236}">
                  <a16:creationId xmlns:a16="http://schemas.microsoft.com/office/drawing/2014/main" id="{5DE2E4B1-0E1B-26EE-3D97-FC92990D22EA}"/>
                </a:ext>
              </a:extLst>
            </p:cNvPr>
            <p:cNvGrpSpPr/>
            <p:nvPr/>
          </p:nvGrpSpPr>
          <p:grpSpPr>
            <a:xfrm>
              <a:off x="5932012" y="4804652"/>
              <a:ext cx="207101" cy="122393"/>
              <a:chOff x="6954985" y="3979388"/>
              <a:chExt cx="903430" cy="533912"/>
            </a:xfrm>
            <a:solidFill>
              <a:srgbClr val="007F97"/>
            </a:solidFill>
          </p:grpSpPr>
          <p:sp>
            <p:nvSpPr>
              <p:cNvPr id="236" name="Нашивка 235">
                <a:extLst>
                  <a:ext uri="{FF2B5EF4-FFF2-40B4-BE49-F238E27FC236}">
                    <a16:creationId xmlns:a16="http://schemas.microsoft.com/office/drawing/2014/main" id="{B8D59A69-A054-19FC-C071-C3FD21766A0B}"/>
                  </a:ext>
                </a:extLst>
              </p:cNvPr>
              <p:cNvSpPr/>
              <p:nvPr/>
            </p:nvSpPr>
            <p:spPr>
              <a:xfrm>
                <a:off x="6954985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Нашивка 236">
                <a:extLst>
                  <a:ext uri="{FF2B5EF4-FFF2-40B4-BE49-F238E27FC236}">
                    <a16:creationId xmlns:a16="http://schemas.microsoft.com/office/drawing/2014/main" id="{10220EBA-2124-8813-2CC6-60828A6BEC55}"/>
                  </a:ext>
                </a:extLst>
              </p:cNvPr>
              <p:cNvSpPr/>
              <p:nvPr/>
            </p:nvSpPr>
            <p:spPr>
              <a:xfrm>
                <a:off x="7324503" y="3979388"/>
                <a:ext cx="533912" cy="533912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32F3B00F-E056-AED6-C73D-DA07BA0D7D6B}"/>
              </a:ext>
            </a:extLst>
          </p:cNvPr>
          <p:cNvSpPr txBox="1"/>
          <p:nvPr/>
        </p:nvSpPr>
        <p:spPr>
          <a:xfrm>
            <a:off x="7690564" y="1866677"/>
            <a:ext cx="3719637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rgbClr val="212121"/>
                </a:solidFill>
                <a:latin typeface="Aptos" panose="020B00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Если менструальное кровотечение начинается </a:t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 фоне приема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прогестагена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препарат следует отменить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A59AFC36-28F4-036C-EF87-3BFF7B5B7183}"/>
              </a:ext>
            </a:extLst>
          </p:cNvPr>
          <p:cNvSpPr txBox="1"/>
          <p:nvPr/>
        </p:nvSpPr>
        <p:spPr>
          <a:xfrm>
            <a:off x="7669839" y="3302311"/>
            <a:ext cx="3719639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Проба считается положительной при появлении кровотечения в течение недели после отмены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прогестагена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3E204B50-8FA5-9422-265E-FA8C87BAAD2C}"/>
              </a:ext>
            </a:extLst>
          </p:cNvPr>
          <p:cNvSpPr txBox="1"/>
          <p:nvPr/>
        </p:nvSpPr>
        <p:spPr>
          <a:xfrm>
            <a:off x="7441580" y="4703574"/>
            <a:ext cx="4316258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При отрицательном результате следует выполнить УЗИ, поскольку отсутствие кровотечения отмены может означать возобновление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фолликулогенеза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прошедшую овуляцию и наступление беременности</a:t>
            </a:r>
          </a:p>
        </p:txBody>
      </p:sp>
      <p:cxnSp>
        <p:nvCxnSpPr>
          <p:cNvPr id="261" name="Прямая соединительная линия 260">
            <a:extLst>
              <a:ext uri="{FF2B5EF4-FFF2-40B4-BE49-F238E27FC236}">
                <a16:creationId xmlns:a16="http://schemas.microsoft.com/office/drawing/2014/main" id="{E6BD2196-9088-BA87-3272-B02CCD5AF66D}"/>
              </a:ext>
            </a:extLst>
          </p:cNvPr>
          <p:cNvCxnSpPr>
            <a:cxnSpLocks/>
          </p:cNvCxnSpPr>
          <p:nvPr/>
        </p:nvCxnSpPr>
        <p:spPr>
          <a:xfrm>
            <a:off x="7147678" y="5534571"/>
            <a:ext cx="23873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28">
            <a:extLst>
              <a:ext uri="{FF2B5EF4-FFF2-40B4-BE49-F238E27FC236}">
                <a16:creationId xmlns:a16="http://schemas.microsoft.com/office/drawing/2014/main" id="{A74BA6DC-6BE3-3137-558E-74A472507CF7}"/>
              </a:ext>
            </a:extLst>
          </p:cNvPr>
          <p:cNvSpPr txBox="1">
            <a:spLocks/>
          </p:cNvSpPr>
          <p:nvPr/>
        </p:nvSpPr>
        <p:spPr>
          <a:xfrm>
            <a:off x="3828783" y="4770861"/>
            <a:ext cx="3159603" cy="4431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>
                <a:latin typeface="Aptos" panose="020B0004020202020204" pitchFamily="34" charset="0"/>
              </a:defRPr>
            </a:lvl1pPr>
            <a:lvl2pPr marL="0" lvl="1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Aptos" panose="020B00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dirty="0" err="1">
                <a:latin typeface="+mn-lt"/>
              </a:rPr>
              <a:t>Микронизированный</a:t>
            </a:r>
            <a:r>
              <a:rPr lang="ru-RU" dirty="0">
                <a:latin typeface="+mn-lt"/>
              </a:rPr>
              <a:t> прогестерон400 мг/сутки </a:t>
            </a:r>
          </a:p>
        </p:txBody>
      </p:sp>
    </p:spTree>
    <p:extLst>
      <p:ext uri="{BB962C8B-B14F-4D97-AF65-F5344CB8AC3E}">
        <p14:creationId xmlns:p14="http://schemas.microsoft.com/office/powerpoint/2010/main" val="357015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E55C3-5274-BA72-0A35-911F92160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A8BC3-B0C7-470D-A0F2-20E349997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548" y="560243"/>
            <a:ext cx="8051291" cy="937710"/>
          </a:xfrm>
          <a:solidFill>
            <a:schemeClr val="bg1"/>
          </a:solidFill>
        </p:spPr>
        <p:txBody>
          <a:bodyPr/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овуляции: классификация Международной федерации акушеров и гинекологов (FIGO)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8897D6-CE34-FA96-9277-3A46ADA7533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000500" y="2149801"/>
            <a:ext cx="7478485" cy="3524378"/>
          </a:xfrm>
        </p:spPr>
        <p:txBody>
          <a:bodyPr/>
          <a:lstStyle/>
          <a:p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Ⅰ УРОВЕНЬ </a:t>
            </a:r>
            <a:r>
              <a:rPr lang="ru-RU" sz="1350" b="1" cap="all" spc="75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классификации</a:t>
            </a:r>
            <a:r>
              <a:rPr lang="ru-RU" sz="1350" b="1" cap="all" spc="75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350" cap="all" spc="75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отнесение</a:t>
            </a:r>
            <a:r>
              <a:rPr lang="ru-RU" sz="1350" cap="all" spc="75" dirty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cap="all" spc="75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350" cap="all" spc="75" dirty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cap="all" spc="75" dirty="0">
                <a:solidFill>
                  <a:schemeClr val="tx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анатомической категории I, II </a:t>
            </a:r>
            <a:r>
              <a:rPr lang="ru-RU" sz="1350" cap="all" spc="75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1350" cap="all" spc="75" dirty="0">
                <a:solidFill>
                  <a:schemeClr val="tx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ru-RU" sz="1350" cap="all" spc="75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типа </a:t>
            </a:r>
            <a:r>
              <a:rPr lang="ru-RU" sz="1350" cap="all" spc="75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1350" cap="all" spc="75" dirty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cap="all" spc="75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гипоталамус</a:t>
            </a:r>
            <a:r>
              <a:rPr lang="ru-RU" sz="1350" cap="all" spc="75" dirty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50" cap="all" spc="75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гипофиз</a:t>
            </a:r>
            <a:r>
              <a:rPr lang="ru-RU" sz="1350" cap="all" spc="75" dirty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cap="all" spc="75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1350" cap="all" spc="75" dirty="0">
                <a:solidFill>
                  <a:srgbClr val="0D0D0D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cap="all" spc="75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яичники.</a:t>
            </a:r>
            <a:endParaRPr lang="ru-RU" sz="13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350" dirty="0"/>
              <a:t>СПЯ - категория IV типа, для отнесения к этой категории следует использовать критерии, предложенные ВОЗ. </a:t>
            </a:r>
          </a:p>
          <a:p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35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35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ⅠⅠ</a:t>
            </a:r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УРОВЕНЬ </a:t>
            </a:r>
            <a:r>
              <a:rPr lang="ru-RU" sz="1350" dirty="0"/>
              <a:t>- каждая анатомическая категория (типы I—III) стратифицируется в соответствии с аббревиатурой GAIN-FIT-PIE — генетические, </a:t>
            </a:r>
            <a:r>
              <a:rPr lang="ru-RU" sz="1350" b="1" i="1" u="sng" dirty="0">
                <a:solidFill>
                  <a:srgbClr val="FF0000"/>
                </a:solidFill>
              </a:rPr>
              <a:t>аутоиммунные</a:t>
            </a:r>
            <a:r>
              <a:rPr lang="ru-RU" sz="1350" dirty="0"/>
              <a:t>, ятрогенные, новообразования; функциональные, инфекционные и воспалительные, травмы и сосудистые; физиологические, идиопатические, эндокринные</a:t>
            </a:r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CD6C12B0-0473-3B54-9823-2ED4ECD09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3" y="1995898"/>
            <a:ext cx="3222737" cy="3290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545F5-A51C-E7D6-710F-CEDA5AD60097}"/>
              </a:ext>
            </a:extLst>
          </p:cNvPr>
          <p:cNvSpPr txBox="1"/>
          <p:nvPr/>
        </p:nvSpPr>
        <p:spPr>
          <a:xfrm>
            <a:off x="1899557" y="5789926"/>
            <a:ext cx="85809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1 Munro MG, </a:t>
            </a:r>
            <a:r>
              <a:rPr lang="en-US" sz="900" dirty="0" err="1"/>
              <a:t>Balen</a:t>
            </a:r>
            <a:r>
              <a:rPr lang="en-US" sz="900" dirty="0"/>
              <a:t> AH, Cho S, Critchley HOD, Díaz I, </a:t>
            </a:r>
            <a:r>
              <a:rPr lang="en-US" sz="900" dirty="0" err="1"/>
              <a:t>Ferriani</a:t>
            </a:r>
            <a:r>
              <a:rPr lang="en-US" sz="900" dirty="0"/>
              <a:t> R, Henry L, Edgar </a:t>
            </a:r>
            <a:r>
              <a:rPr lang="en-US" sz="900" dirty="0" err="1"/>
              <a:t>Mocanu</a:t>
            </a:r>
            <a:r>
              <a:rPr lang="en-US" sz="900" dirty="0"/>
              <a:t>, van der Spuy ZM; FIGO Committee on Menstrual Disorders and Related Health Impacts, and FIGO Committee on Reproductive Medicine, Endocrinology, and Infertility. The FIGO Ovulatory Disorders </a:t>
            </a:r>
            <a:r>
              <a:rPr lang="en-US" sz="900" dirty="0" err="1"/>
              <a:t>Classifi</a:t>
            </a:r>
            <a:r>
              <a:rPr lang="en-US" sz="900" dirty="0"/>
              <a:t> cation System. Fertility and Sterility. 2022;118(4):768-786. https://doi.org/10.1016/j.fertnstert.2022.07.009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51023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EA8D0-2CFA-EEAA-0866-57316100B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89387" y="4660052"/>
            <a:ext cx="2743200" cy="365125"/>
          </a:xfrm>
        </p:spPr>
        <p:txBody>
          <a:bodyPr/>
          <a:lstStyle/>
          <a:p>
            <a:fld id="{0CF4A96C-F87F-40C3-9426-2E39B925D357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9887A-26C3-C440-59D2-C03FC5A6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84" y="6356350"/>
            <a:ext cx="569755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27FDFC98-4D10-B3A5-FDFD-181CA76F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11" y="1876346"/>
            <a:ext cx="2978660" cy="26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4C66415-B3FC-64D7-9C11-750ABDFCA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93" y="467957"/>
            <a:ext cx="4246574" cy="1414108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chemeClr val="bg2">
                    <a:lumMod val="25000"/>
                  </a:schemeClr>
                </a:solidFill>
              </a:rPr>
              <a:t>РАСПРОСТРАНЕННОСТЬ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A629F-404B-E272-5025-BD4801122775}"/>
              </a:ext>
            </a:extLst>
          </p:cNvPr>
          <p:cNvSpPr txBox="1"/>
          <p:nvPr/>
        </p:nvSpPr>
        <p:spPr>
          <a:xfrm>
            <a:off x="5097523" y="1572860"/>
            <a:ext cx="53543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Синдром поликистозных яичников (СПЯ) — это полигенное эндокринное заболевание, имеющее большую распространенность, составляющую от 10% до 13% среди женщин репродуктивного возраста 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3AF0F7-AC20-4FFE-3B23-02A1128DF989}"/>
              </a:ext>
            </a:extLst>
          </p:cNvPr>
          <p:cNvSpPr txBox="1"/>
          <p:nvPr/>
        </p:nvSpPr>
        <p:spPr>
          <a:xfrm>
            <a:off x="5165010" y="3517542"/>
            <a:ext cx="58640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bg2">
                    <a:lumMod val="25000"/>
                  </a:schemeClr>
                </a:solidFill>
                <a:highlight>
                  <a:srgbClr val="FFFFFF"/>
                </a:highligh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Этиология СПЯ сложная; </a:t>
            </a:r>
          </a:p>
          <a:p>
            <a:endParaRPr lang="ru-RU" kern="0" dirty="0">
              <a:solidFill>
                <a:schemeClr val="bg2">
                  <a:lumMod val="25000"/>
                </a:schemeClr>
              </a:solidFill>
              <a:highlight>
                <a:srgbClr val="FFFFFF"/>
              </a:highligh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kern="0" dirty="0">
                <a:solidFill>
                  <a:schemeClr val="bg2">
                    <a:lumMod val="25000"/>
                  </a:schemeClr>
                </a:solidFill>
                <a:highlight>
                  <a:srgbClr val="FFFFFF"/>
                </a:highligh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Клиническая картина неоднородна с репродуктивными, метаболическими и психологическими особенностями. </a:t>
            </a:r>
          </a:p>
          <a:p>
            <a:endParaRPr lang="ru-RU" kern="0" dirty="0">
              <a:solidFill>
                <a:schemeClr val="bg2">
                  <a:lumMod val="25000"/>
                </a:schemeClr>
              </a:solidFill>
              <a:highlight>
                <a:srgbClr val="FFFFFF"/>
              </a:highligh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kern="0" dirty="0">
                <a:solidFill>
                  <a:schemeClr val="bg2">
                    <a:lumMod val="25000"/>
                  </a:schemeClr>
                </a:solidFill>
                <a:highlight>
                  <a:srgbClr val="FFFFFF"/>
                </a:highligh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Диагностика поздняя, лечение непоследовательное, с сохраняющимися ключевыми пробелами в доказательности. </a:t>
            </a:r>
          </a:p>
          <a:p>
            <a:endParaRPr lang="ru-RU" kern="0" dirty="0">
              <a:solidFill>
                <a:schemeClr val="bg2">
                  <a:lumMod val="25000"/>
                </a:schemeClr>
              </a:solidFill>
              <a:highlight>
                <a:srgbClr val="FFFFFF"/>
              </a:highligh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AA0280-B6F1-F29D-C379-589B2072CBAB}"/>
              </a:ext>
            </a:extLst>
          </p:cNvPr>
          <p:cNvSpPr txBox="1"/>
          <p:nvPr/>
        </p:nvSpPr>
        <p:spPr>
          <a:xfrm>
            <a:off x="747530" y="6467559"/>
            <a:ext cx="482803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Neven A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., </a:t>
            </a:r>
            <a:r>
              <a:rPr lang="en-US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Laven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J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., </a:t>
            </a:r>
            <a:r>
              <a:rPr lang="en-US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Teede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H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J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., 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Boyle J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., 2018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55657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D770D-98DD-1403-115C-CEAFD5015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10507-FB83-56B8-A57F-5C7AD739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89387" y="4660052"/>
            <a:ext cx="2743200" cy="365125"/>
          </a:xfrm>
        </p:spPr>
        <p:txBody>
          <a:bodyPr/>
          <a:lstStyle/>
          <a:p>
            <a:fld id="{0CF4A96C-F87F-40C3-9426-2E39B925D357}" type="datetime1">
              <a:rPr lang="en-US" smtClean="0"/>
              <a:pPr/>
              <a:t>2/16/2026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AD8F3-970D-7D9A-26CC-20E83880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84" y="6356350"/>
            <a:ext cx="569755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C70A535-839D-2F4C-9DB2-088A3297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039" y="158752"/>
            <a:ext cx="9170633" cy="1414108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chemeClr val="bg2">
                    <a:lumMod val="25000"/>
                  </a:schemeClr>
                </a:solidFill>
              </a:rPr>
              <a:t>РАСПРОСТРАНЕННОСТЬ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/>
              <a:t>СПЯ  у  девочек- подростков</a:t>
            </a:r>
            <a:endParaRPr lang="ru-RU" sz="27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295ED-6226-6556-63C7-697085112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8"/>
          <a:stretch/>
        </p:blipFill>
        <p:spPr bwMode="auto">
          <a:xfrm>
            <a:off x="602089" y="1069016"/>
            <a:ext cx="4226333" cy="30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ADEEE912-CA04-5D79-453C-E574DE1ADB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046249"/>
              </p:ext>
            </p:extLst>
          </p:nvPr>
        </p:nvGraphicFramePr>
        <p:xfrm>
          <a:off x="52823" y="1069016"/>
          <a:ext cx="4657725" cy="266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Объект 2">
            <a:extLst>
              <a:ext uri="{FF2B5EF4-FFF2-40B4-BE49-F238E27FC236}">
                <a16:creationId xmlns:a16="http://schemas.microsoft.com/office/drawing/2014/main" id="{992E14F1-8DE4-1B42-9F6C-27D1B181DB40}"/>
              </a:ext>
            </a:extLst>
          </p:cNvPr>
          <p:cNvSpPr txBox="1">
            <a:spLocks/>
          </p:cNvSpPr>
          <p:nvPr/>
        </p:nvSpPr>
        <p:spPr>
          <a:xfrm>
            <a:off x="52823" y="4518578"/>
            <a:ext cx="5963549" cy="648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744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14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/>
              <a:t>У  </a:t>
            </a:r>
            <a:r>
              <a:rPr lang="ru-RU" sz="1800" b="1" dirty="0">
                <a:solidFill>
                  <a:srgbClr val="C00000"/>
                </a:solidFill>
              </a:rPr>
              <a:t>18%</a:t>
            </a:r>
            <a:r>
              <a:rPr lang="ru-RU" dirty="0"/>
              <a:t> (6%-18%) девочек-подростков диагностируют синдром поликистозных яичников (СПЯ)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725EB1-B735-3BF0-D227-52B9F65B05D1}"/>
              </a:ext>
            </a:extLst>
          </p:cNvPr>
          <p:cNvSpPr/>
          <p:nvPr/>
        </p:nvSpPr>
        <p:spPr>
          <a:xfrm>
            <a:off x="2004570" y="6033218"/>
            <a:ext cx="86822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i="1" dirty="0"/>
              <a:t>Adolescent polycystic ovary syndrome according to the international evidence-based guideline</a:t>
            </a:r>
            <a:r>
              <a:rPr lang="ru-RU" sz="900" b="1" i="1" dirty="0"/>
              <a:t> </a:t>
            </a:r>
            <a:r>
              <a:rPr lang="en-US" sz="900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Alexia S. </a:t>
            </a:r>
            <a:r>
              <a:rPr lang="en-US" sz="900" i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Peña</a:t>
            </a:r>
            <a:r>
              <a:rPr lang="en-US" sz="900" i="1" dirty="0"/>
              <a:t>, et al. , 2020  </a:t>
            </a:r>
            <a:r>
              <a:rPr lang="en-US" sz="900" i="1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BMC Medicine</a:t>
            </a:r>
            <a:r>
              <a:rPr lang="en-US" sz="900" i="1" dirty="0"/>
              <a:t> </a:t>
            </a:r>
            <a:r>
              <a:rPr lang="en-US" sz="900" b="1" i="1" dirty="0"/>
              <a:t>volume 18</a:t>
            </a:r>
            <a:r>
              <a:rPr lang="en-US" sz="900" i="1" dirty="0"/>
              <a:t>, Article number: 72 (2020) 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97AD1D-867D-C9EA-2AA9-5EA50548584B}"/>
              </a:ext>
            </a:extLst>
          </p:cNvPr>
          <p:cNvSpPr/>
          <p:nvPr/>
        </p:nvSpPr>
        <p:spPr>
          <a:xfrm>
            <a:off x="7102135" y="1448610"/>
            <a:ext cx="51679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Adolescent polycystic ovary syndrome according to the international evidence-based guideline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(2020)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AD4AFD1-7AC4-C297-72FE-C712C678E7D7}"/>
              </a:ext>
            </a:extLst>
          </p:cNvPr>
          <p:cNvSpPr/>
          <p:nvPr/>
        </p:nvSpPr>
        <p:spPr>
          <a:xfrm>
            <a:off x="5672771" y="2609819"/>
            <a:ext cx="57852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Диагностика СПЯ в подростковом возрасте является спорной и сложной из-за совпадения нормальных пубертатных физиологических изменений (нерегулярные менструальные циклы, акне и морфология поликистозных яичников) с диагностическими критериями СПЯ у взрослых.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A7D6C9B-23C6-7A58-E812-23E77CE71E62}"/>
              </a:ext>
            </a:extLst>
          </p:cNvPr>
          <p:cNvSpPr/>
          <p:nvPr/>
        </p:nvSpPr>
        <p:spPr>
          <a:xfrm>
            <a:off x="7102135" y="5006817"/>
            <a:ext cx="45066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1" dirty="0" err="1">
                <a:solidFill>
                  <a:srgbClr val="7030A0"/>
                </a:solidFill>
              </a:rPr>
              <a:t>При</a:t>
            </a:r>
            <a:r>
              <a:rPr lang="en-US" sz="1500" b="1" i="1" dirty="0">
                <a:solidFill>
                  <a:srgbClr val="7030A0"/>
                </a:solidFill>
              </a:rPr>
              <a:t> </a:t>
            </a:r>
            <a:r>
              <a:rPr lang="en-US" sz="1500" b="1" i="1" dirty="0" err="1">
                <a:solidFill>
                  <a:srgbClr val="7030A0"/>
                </a:solidFill>
              </a:rPr>
              <a:t>наличии</a:t>
            </a:r>
            <a:r>
              <a:rPr lang="en-US" sz="1500" b="1" i="1" dirty="0">
                <a:solidFill>
                  <a:srgbClr val="7030A0"/>
                </a:solidFill>
              </a:rPr>
              <a:t> </a:t>
            </a:r>
            <a:r>
              <a:rPr lang="en-US" sz="1500" b="1" i="1" dirty="0" err="1">
                <a:solidFill>
                  <a:srgbClr val="7030A0"/>
                </a:solidFill>
              </a:rPr>
              <a:t>нерегулярных</a:t>
            </a:r>
            <a:r>
              <a:rPr lang="en-US" sz="1500" b="1" i="1" dirty="0">
                <a:solidFill>
                  <a:srgbClr val="7030A0"/>
                </a:solidFill>
              </a:rPr>
              <a:t> </a:t>
            </a:r>
            <a:r>
              <a:rPr lang="en-US" sz="1500" b="1" i="1" dirty="0" err="1">
                <a:solidFill>
                  <a:srgbClr val="7030A0"/>
                </a:solidFill>
              </a:rPr>
              <a:t>менструальных</a:t>
            </a:r>
            <a:r>
              <a:rPr lang="en-US" sz="1500" b="1" i="1" dirty="0">
                <a:solidFill>
                  <a:srgbClr val="7030A0"/>
                </a:solidFill>
              </a:rPr>
              <a:t> </a:t>
            </a:r>
            <a:r>
              <a:rPr lang="en-US" sz="1500" b="1" i="1" dirty="0" err="1">
                <a:solidFill>
                  <a:srgbClr val="7030A0"/>
                </a:solidFill>
              </a:rPr>
              <a:t>циклов</a:t>
            </a:r>
            <a:r>
              <a:rPr lang="en-US" sz="1500" b="1" i="1" dirty="0">
                <a:solidFill>
                  <a:srgbClr val="7030A0"/>
                </a:solidFill>
              </a:rPr>
              <a:t> </a:t>
            </a:r>
            <a:r>
              <a:rPr lang="en-US" sz="1500" b="1" i="1" dirty="0" err="1">
                <a:solidFill>
                  <a:srgbClr val="7030A0"/>
                </a:solidFill>
              </a:rPr>
              <a:t>следует</a:t>
            </a:r>
            <a:r>
              <a:rPr lang="en-US" sz="1500" b="1" i="1" dirty="0">
                <a:solidFill>
                  <a:srgbClr val="7030A0"/>
                </a:solidFill>
              </a:rPr>
              <a:t> </a:t>
            </a:r>
            <a:r>
              <a:rPr lang="en-US" sz="1500" b="1" i="1" dirty="0" err="1">
                <a:solidFill>
                  <a:srgbClr val="7030A0"/>
                </a:solidFill>
              </a:rPr>
              <a:t>рассмотреть</a:t>
            </a:r>
            <a:r>
              <a:rPr lang="en-US" sz="1500" b="1" i="1" dirty="0">
                <a:solidFill>
                  <a:srgbClr val="7030A0"/>
                </a:solidFill>
              </a:rPr>
              <a:t> </a:t>
            </a:r>
            <a:r>
              <a:rPr lang="en-US" sz="1500" b="1" i="1" dirty="0" err="1">
                <a:solidFill>
                  <a:srgbClr val="7030A0"/>
                </a:solidFill>
              </a:rPr>
              <a:t>диагноз</a:t>
            </a:r>
            <a:r>
              <a:rPr lang="en-US" sz="1500" b="1" i="1" dirty="0">
                <a:solidFill>
                  <a:srgbClr val="7030A0"/>
                </a:solidFill>
              </a:rPr>
              <a:t> СПЯ.</a:t>
            </a:r>
            <a:endParaRPr lang="ru-RU" sz="1500" b="1" i="1" dirty="0">
              <a:solidFill>
                <a:srgbClr val="7030A0"/>
              </a:solidFill>
            </a:endParaRPr>
          </a:p>
        </p:txBody>
      </p:sp>
      <p:pic>
        <p:nvPicPr>
          <p:cNvPr id="17" name="Picture 7" descr="http://mognovse.ru/mogno/905/904180/904180_html_3c6f0210.jpg">
            <a:extLst>
              <a:ext uri="{FF2B5EF4-FFF2-40B4-BE49-F238E27FC236}">
                <a16:creationId xmlns:a16="http://schemas.microsoft.com/office/drawing/2014/main" id="{B7112E05-48CD-B7D0-86BA-8112CDB1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882" y="536060"/>
            <a:ext cx="2039006" cy="53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122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pette dropping liquid into a test tube">
            <a:extLst>
              <a:ext uri="{FF2B5EF4-FFF2-40B4-BE49-F238E27FC236}">
                <a16:creationId xmlns:a16="http://schemas.microsoft.com/office/drawing/2014/main" id="{7743F3E8-4F79-E699-9A15-05182476C3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11509" cy="68580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53E96-C95C-49C6-58F6-5CB12D7F7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84" y="6356350"/>
            <a:ext cx="569755" cy="365125"/>
          </a:xfrm>
        </p:spPr>
        <p:txBody>
          <a:bodyPr/>
          <a:lstStyle/>
          <a:p>
            <a:fld id="{0B363F69-2E69-4493-9263-0ED57289E59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EB8C567B-D522-FD50-4E4C-A6C41A31B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05199" y="899337"/>
            <a:ext cx="456100" cy="456100"/>
          </a:xfrm>
          <a:custGeom>
            <a:avLst/>
            <a:gdLst>
              <a:gd name="connsiteX0" fmla="*/ 0 w 1004454"/>
              <a:gd name="connsiteY0" fmla="*/ 0 h 1004454"/>
              <a:gd name="connsiteX1" fmla="*/ 1004454 w 1004454"/>
              <a:gd name="connsiteY1" fmla="*/ 0 h 1004454"/>
              <a:gd name="connsiteX2" fmla="*/ 1004454 w 1004454"/>
              <a:gd name="connsiteY2" fmla="*/ 1004454 h 1004454"/>
              <a:gd name="connsiteX3" fmla="*/ 0 w 1004454"/>
              <a:gd name="connsiteY3" fmla="*/ 1004454 h 1004454"/>
              <a:gd name="connsiteX4" fmla="*/ 0 w 1004454"/>
              <a:gd name="connsiteY4" fmla="*/ 0 h 1004454"/>
              <a:gd name="connsiteX0" fmla="*/ 1004454 w 1095894"/>
              <a:gd name="connsiteY0" fmla="*/ 1004454 h 1095894"/>
              <a:gd name="connsiteX1" fmla="*/ 0 w 1095894"/>
              <a:gd name="connsiteY1" fmla="*/ 1004454 h 1095894"/>
              <a:gd name="connsiteX2" fmla="*/ 0 w 1095894"/>
              <a:gd name="connsiteY2" fmla="*/ 0 h 1095894"/>
              <a:gd name="connsiteX3" fmla="*/ 1004454 w 1095894"/>
              <a:gd name="connsiteY3" fmla="*/ 0 h 1095894"/>
              <a:gd name="connsiteX4" fmla="*/ 1095894 w 1095894"/>
              <a:gd name="connsiteY4" fmla="*/ 1095894 h 1095894"/>
              <a:gd name="connsiteX0" fmla="*/ 1004454 w 1004454"/>
              <a:gd name="connsiteY0" fmla="*/ 1004454 h 1004454"/>
              <a:gd name="connsiteX1" fmla="*/ 0 w 1004454"/>
              <a:gd name="connsiteY1" fmla="*/ 1004454 h 1004454"/>
              <a:gd name="connsiteX2" fmla="*/ 0 w 1004454"/>
              <a:gd name="connsiteY2" fmla="*/ 0 h 1004454"/>
              <a:gd name="connsiteX3" fmla="*/ 1004454 w 1004454"/>
              <a:gd name="connsiteY3" fmla="*/ 0 h 1004454"/>
              <a:gd name="connsiteX0" fmla="*/ 0 w 1004454"/>
              <a:gd name="connsiteY0" fmla="*/ 1004454 h 1004454"/>
              <a:gd name="connsiteX1" fmla="*/ 0 w 1004454"/>
              <a:gd name="connsiteY1" fmla="*/ 0 h 1004454"/>
              <a:gd name="connsiteX2" fmla="*/ 1004454 w 1004454"/>
              <a:gd name="connsiteY2" fmla="*/ 0 h 100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454" h="1004454">
                <a:moveTo>
                  <a:pt x="0" y="1004454"/>
                </a:moveTo>
                <a:lnTo>
                  <a:pt x="0" y="0"/>
                </a:lnTo>
                <a:lnTo>
                  <a:pt x="1004454" y="0"/>
                </a:ln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8D7FFB-7974-856C-08BC-654889168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67" y="1034371"/>
            <a:ext cx="2714625" cy="3914775"/>
          </a:xfrm>
          <a:prstGeom prst="rect">
            <a:avLst/>
          </a:prstGeom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E0548610-D2F7-348E-448D-1AF8826EAA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2697" y="680414"/>
            <a:ext cx="4205287" cy="134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Evidence-based Guideline for the Assessment and Management of Polycystic Ovary Syndrome (2023 </a:t>
            </a:r>
            <a:r>
              <a:rPr lang="ru-RU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n-US" altLang="ru-RU" sz="2100" b="1" dirty="0" bmk="_Hlk166334163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ru-RU" altLang="ru-RU" sz="2100" b="1" dirty="0" bmk="_Hlk166334163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1F8CB090-7833-DD69-043B-18208C341F36}"/>
              </a:ext>
            </a:extLst>
          </p:cNvPr>
          <p:cNvSpPr txBox="1">
            <a:spLocks/>
          </p:cNvSpPr>
          <p:nvPr/>
        </p:nvSpPr>
        <p:spPr>
          <a:xfrm>
            <a:off x="6140958" y="2099509"/>
            <a:ext cx="5601903" cy="30175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744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14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03550" lvl="8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Данное руководство было разработано представителями 6 континентов из 71 страны, объединенных в 5 исследовательских групп, включающих акушеров-гинекологов, педиатров, эндокринологов, врачей первичного медико-санитарного звена, психиатров и психологов [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Teede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H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J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Tay C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Laven J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., 2023].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808705"/>
      </p:ext>
    </p:extLst>
  </p:cSld>
  <p:clrMapOvr>
    <a:masterClrMapping/>
  </p:clrMapOvr>
</p:sld>
</file>

<file path=ppt/theme/theme1.xml><?xml version="1.0" encoding="utf-8"?>
<a:theme xmlns:a="http://schemas.openxmlformats.org/drawingml/2006/main" name="Bracket Showcase">
  <a:themeElements>
    <a:clrScheme name="frame it">
      <a:dk1>
        <a:sysClr val="windowText" lastClr="000000"/>
      </a:dk1>
      <a:lt1>
        <a:sysClr val="window" lastClr="FFFFFF"/>
      </a:lt1>
      <a:dk2>
        <a:srgbClr val="24353D"/>
      </a:dk2>
      <a:lt2>
        <a:srgbClr val="EEEFEA"/>
      </a:lt2>
      <a:accent1>
        <a:srgbClr val="1A7F8E"/>
      </a:accent1>
      <a:accent2>
        <a:srgbClr val="EA8634"/>
      </a:accent2>
      <a:accent3>
        <a:srgbClr val="C04D34"/>
      </a:accent3>
      <a:accent4>
        <a:srgbClr val="80AD91"/>
      </a:accent4>
      <a:accent5>
        <a:srgbClr val="C4A316"/>
      </a:accent5>
      <a:accent6>
        <a:srgbClr val="BA823A"/>
      </a:accent6>
      <a:hlink>
        <a:srgbClr val="1C8A9B"/>
      </a:hlink>
      <a:folHlink>
        <a:srgbClr val="D8674B"/>
      </a:folHlink>
    </a:clrScheme>
    <a:fontScheme name="Custom 2">
      <a:majorFont>
        <a:latin typeface="Bahnschrift SemiBold Condense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cket Showcase_win32_SD_V8" id="{82A8FDB5-0A9F-4A88-ACF8-A3F6C0DCDA0A}" vid="{284FDE51-8805-4093-94B1-C3084A0DAB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45F3A4-DDFE-4E22-B153-2DE82FAB06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8EF0EE-4B28-4FC5-ACCE-E1D8B16D132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27F0338-E455-449D-B7F4-87D7C2E791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2190</TotalTime>
  <Words>2858</Words>
  <Application>Microsoft Office PowerPoint</Application>
  <PresentationFormat>Широкоэкранный</PresentationFormat>
  <Paragraphs>234</Paragraphs>
  <Slides>23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7" baseType="lpstr">
      <vt:lpstr>Arial</vt:lpstr>
      <vt:lpstr>Bahnschrift Light</vt:lpstr>
      <vt:lpstr>Bahnschrift SemiBold Condensed</vt:lpstr>
      <vt:lpstr>Calibri</vt:lpstr>
      <vt:lpstr>Calibri Light</vt:lpstr>
      <vt:lpstr>Cambria</vt:lpstr>
      <vt:lpstr>Impact</vt:lpstr>
      <vt:lpstr>Segoe UI Symbol</vt:lpstr>
      <vt:lpstr>Symbol</vt:lpstr>
      <vt:lpstr>Tahoma</vt:lpstr>
      <vt:lpstr>Times New Roman</vt:lpstr>
      <vt:lpstr>Verdana</vt:lpstr>
      <vt:lpstr>Wingdings</vt:lpstr>
      <vt:lpstr>Bracket Showcase</vt:lpstr>
      <vt:lpstr>Нарушения менструального цикла у подростков — вершина айсберга. Что скрыто под водой?</vt:lpstr>
      <vt:lpstr>Презентация PowerPoint</vt:lpstr>
      <vt:lpstr>Определение нерегулярных менструальных циклов у подростков (по  числу лет после менархе)</vt:lpstr>
      <vt:lpstr>Презентация PowerPoint</vt:lpstr>
      <vt:lpstr>Презентация PowerPoint</vt:lpstr>
      <vt:lpstr>Нарушения овуляции: классификация Международной федерации акушеров и гинекологов (FIGO)</vt:lpstr>
      <vt:lpstr>РАСПРОСТРАНЕННОСТЬ</vt:lpstr>
      <vt:lpstr>РАСПРОСТРАНЕННОСТЬ СПЯ  у  девочек- подростков</vt:lpstr>
      <vt:lpstr>International Evidence-based Guideline for the Assessment and Management of Polycystic Ovary Syndrome (2023 г.)</vt:lpstr>
      <vt:lpstr>Презентация PowerPoint</vt:lpstr>
      <vt:lpstr>Алгоритм диагностики СПЯ   International Evidence-based Guideline for the Assessment and Management of Polycystic Ovary Syndrome (2023 г.) </vt:lpstr>
      <vt:lpstr>ЭТИОЛОГИЯ СПЯ: ВНУТРИУТРОБНЫЙ ПЕРИОД, ВЕС ПРИ РОЖДЕНИИ, НЕОНАТАЛЬНЫЕ ИСХОДЫ И ИСХОДЫ В ДЕТСКОМ ВОЗРАСТЕ </vt:lpstr>
      <vt:lpstr>International Evidence-based Guideline for the Assessment and Management of Polycystic Ovary Syndrome (2023 г.) </vt:lpstr>
      <vt:lpstr>Протокол УЗИ</vt:lpstr>
      <vt:lpstr>International Evidence-based Guideline for the Assessment and Management of Polycystic Ovary Syndrome (2023 г.) </vt:lpstr>
      <vt:lpstr>Клиническая гиперандрогения</vt:lpstr>
      <vt:lpstr>Клиническая гиперандрогения</vt:lpstr>
      <vt:lpstr>МОДИФИКАЦИЯ ОБРАЗА ЖИЗНИ</vt:lpstr>
      <vt:lpstr>International Evidence-based Guideline for the Assessment and Management of Polycystic Ovary Syndrome (2023 г.) </vt:lpstr>
      <vt:lpstr>International Evidence-based Guideline for the Assessment and Management of Polycystic Ovary Syndrome (2023 г.) 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Вера Андреева</dc:creator>
  <cp:lastModifiedBy>Вера Андреева</cp:lastModifiedBy>
  <cp:revision>6</cp:revision>
  <dcterms:created xsi:type="dcterms:W3CDTF">2022-07-14T16:01:15Z</dcterms:created>
  <dcterms:modified xsi:type="dcterms:W3CDTF">2026-02-16T11:08:38Z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