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61" r:id="rId3"/>
    <p:sldId id="263" r:id="rId4"/>
    <p:sldId id="260" r:id="rId5"/>
    <p:sldId id="259" r:id="rId6"/>
    <p:sldId id="262" r:id="rId7"/>
    <p:sldId id="274" r:id="rId8"/>
    <p:sldId id="264" r:id="rId9"/>
    <p:sldId id="265" r:id="rId10"/>
    <p:sldId id="266" r:id="rId11"/>
    <p:sldId id="267" r:id="rId12"/>
    <p:sldId id="268" r:id="rId13"/>
    <p:sldId id="275" r:id="rId14"/>
    <p:sldId id="271" r:id="rId15"/>
    <p:sldId id="270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6;&#1072;&#1089;&#1095;&#1077;&#1090;&#1099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5;&#1086;&#1083;&#1100;&#1079;&#1086;&#1074;&#1072;&#1090;&#1077;&#1083;&#1100;\Downloads\&#1056;&#1072;&#1089;&#1095;&#1077;&#1090;&#1099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6;&#1072;&#1089;&#1095;&#1077;&#1090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1"/>
            </a:solidFill>
          </c:spPr>
          <c:dPt>
            <c:idx val="4"/>
            <c:spPr>
              <a:solidFill>
                <a:srgbClr val="7030A0"/>
              </a:solidFill>
            </c:spPr>
          </c:dPt>
          <c:val>
            <c:numRef>
              <c:f>Лист2!$G$3:$G$7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2.9</c:v>
                </c:pt>
                <c:pt idx="2">
                  <c:v>1.9</c:v>
                </c:pt>
                <c:pt idx="3">
                  <c:v>0.4</c:v>
                </c:pt>
                <c:pt idx="4">
                  <c:v>1.9</c:v>
                </c:pt>
              </c:numCache>
            </c:numRef>
          </c:val>
        </c:ser>
        <c:shape val="cylinder"/>
        <c:axId val="126990976"/>
        <c:axId val="128852736"/>
        <c:axId val="0"/>
      </c:bar3DChart>
      <c:catAx>
        <c:axId val="126990976"/>
        <c:scaling>
          <c:orientation val="minMax"/>
        </c:scaling>
        <c:axPos val="l"/>
        <c:tickLblPos val="nextTo"/>
        <c:crossAx val="128852736"/>
        <c:crosses val="autoZero"/>
        <c:auto val="1"/>
        <c:lblAlgn val="ctr"/>
        <c:lblOffset val="100"/>
      </c:catAx>
      <c:valAx>
        <c:axId val="128852736"/>
        <c:scaling>
          <c:orientation val="minMax"/>
        </c:scaling>
        <c:axPos val="b"/>
        <c:majorGridlines/>
        <c:numFmt formatCode="General" sourceLinked="1"/>
        <c:tickLblPos val="nextTo"/>
        <c:crossAx val="12699097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lang="ru-RU" sz="1800" b="1" kern="1200">
                <a:solidFill>
                  <a:prstClr val="black"/>
                </a:solidFill>
                <a:latin typeface="Franklin Gothic Demi" pitchFamily="34" charset="0"/>
                <a:ea typeface="+mn-ea"/>
                <a:cs typeface="+mn-cs"/>
              </a:defRPr>
            </a:pPr>
            <a:r>
              <a:rPr lang="ru-RU" sz="1800" b="0" kern="1200" dirty="0">
                <a:solidFill>
                  <a:prstClr val="black"/>
                </a:solidFill>
                <a:latin typeface="Franklin Gothic Demi" pitchFamily="34" charset="0"/>
                <a:ea typeface="+mn-ea"/>
                <a:cs typeface="+mn-cs"/>
              </a:rPr>
              <a:t>Возраст </a:t>
            </a:r>
            <a:r>
              <a:rPr lang="ru-RU" sz="1800" b="0" kern="1200" dirty="0" smtClean="0">
                <a:solidFill>
                  <a:prstClr val="black"/>
                </a:solidFill>
                <a:latin typeface="Franklin Gothic Demi" pitchFamily="34" charset="0"/>
                <a:ea typeface="+mn-ea"/>
                <a:cs typeface="+mn-cs"/>
              </a:rPr>
              <a:t> полового</a:t>
            </a:r>
            <a:r>
              <a:rPr lang="ru-RU" sz="1800" b="0" kern="1200" baseline="0" dirty="0" smtClean="0">
                <a:solidFill>
                  <a:prstClr val="black"/>
                </a:solidFill>
                <a:latin typeface="Franklin Gothic Demi" pitchFamily="34" charset="0"/>
                <a:ea typeface="+mn-ea"/>
                <a:cs typeface="+mn-cs"/>
              </a:rPr>
              <a:t> дебюта</a:t>
            </a:r>
            <a:endParaRPr lang="ru-RU" sz="1800" b="0" kern="1200" dirty="0">
              <a:solidFill>
                <a:prstClr val="black"/>
              </a:solidFill>
              <a:latin typeface="Franklin Gothic Demi" pitchFamily="34" charset="0"/>
              <a:ea typeface="+mn-ea"/>
              <a:cs typeface="+mn-cs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Лист2!$C$24:$G$24</c:f>
              <c:strCache>
                <c:ptCount val="5"/>
                <c:pt idx="0">
                  <c:v>12 лет</c:v>
                </c:pt>
                <c:pt idx="1">
                  <c:v>13 лет</c:v>
                </c:pt>
                <c:pt idx="2">
                  <c:v>14 лет</c:v>
                </c:pt>
                <c:pt idx="3">
                  <c:v>15 лет</c:v>
                </c:pt>
                <c:pt idx="4">
                  <c:v>16-18 лет</c:v>
                </c:pt>
              </c:strCache>
            </c:strRef>
          </c:cat>
          <c:val>
            <c:numRef>
              <c:f>Лист2!$C$25:$G$25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10</c:v>
                </c:pt>
                <c:pt idx="3">
                  <c:v>60</c:v>
                </c:pt>
                <c:pt idx="4">
                  <c:v>60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1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Лист2!$D$36:$E$36</c:f>
              <c:strCache>
                <c:ptCount val="2"/>
                <c:pt idx="0">
                  <c:v> Гинекологические заболевания</c:v>
                </c:pt>
                <c:pt idx="1">
                  <c:v>РМФ</c:v>
                </c:pt>
              </c:strCache>
            </c:strRef>
          </c:cat>
          <c:val>
            <c:numRef>
              <c:f>Лист2!$D$37:$E$37</c:f>
              <c:numCache>
                <c:formatCode>General</c:formatCode>
                <c:ptCount val="2"/>
                <c:pt idx="0">
                  <c:v>100</c:v>
                </c:pt>
                <c:pt idx="1">
                  <c:v>39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9.2598425196850825E-2"/>
          <c:y val="0"/>
          <c:w val="0.81480314960629918"/>
          <c:h val="0.10965282748747322"/>
        </c:manualLayout>
      </c:layout>
      <c:txPr>
        <a:bodyPr/>
        <a:lstStyle/>
        <a:p>
          <a:pPr>
            <a:defRPr sz="1400">
              <a:latin typeface="Franklin Gothic Demi" pitchFamily="34" charset="0"/>
            </a:defRPr>
          </a:pPr>
          <a:endParaRPr lang="ru-RU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0.21554</cdr:x>
      <cdr:y>0.39091</cdr:y>
    </cdr:from>
    <cdr:to>
      <cdr:x>0.40909</cdr:x>
      <cdr:y>0.51591</cdr:y>
    </cdr:to>
    <cdr:sp macro="" textlink="">
      <cdr:nvSpPr>
        <cdr:cNvPr id="2" name="Рамка 1"/>
        <cdr:cNvSpPr/>
      </cdr:nvSpPr>
      <cdr:spPr>
        <a:xfrm xmlns:a="http://schemas.openxmlformats.org/drawingml/2006/main">
          <a:off x="1018309" y="1191491"/>
          <a:ext cx="914400" cy="381000"/>
        </a:xfrm>
        <a:prstGeom xmlns:a="http://schemas.openxmlformats.org/drawingml/2006/main" prst="frame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rnd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98A41-43C7-4973-BAFB-F26784D0379F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81C9-53FD-44BB-80EC-2C6CE1423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687ADE-BAA9-634F-96B8-ACF4EE9BD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1" y="-6836"/>
            <a:ext cx="8369135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25" y="2286000"/>
            <a:ext cx="5857874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774865" y="1871272"/>
            <a:ext cx="759427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999068"/>
            <a:ext cx="5857875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71D589B3-67A1-4B39-9EEF-2FB7AB10E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F5D91E6B-55B5-4092-AD3B-F7E1FD004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9.png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05" y="188260"/>
            <a:ext cx="8578514" cy="583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xmlns="" id="{9C99CF7C-AFAB-48F1-8FC3-CCCE989822A6}"/>
              </a:ext>
            </a:extLst>
          </p:cNvPr>
          <p:cNvSpPr txBox="1">
            <a:spLocks/>
          </p:cNvSpPr>
          <p:nvPr/>
        </p:nvSpPr>
        <p:spPr>
          <a:xfrm>
            <a:off x="2667000" y="1295400"/>
            <a:ext cx="6248400" cy="1669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Преимущества принципа </a:t>
            </a:r>
            <a:r>
              <a:rPr lang="ru-RU" sz="2400" b="1" dirty="0" err="1" smtClean="0">
                <a:solidFill>
                  <a:srgbClr val="FF0000"/>
                </a:solidFill>
              </a:rPr>
              <a:t>партисипативности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 гинекологии для несовершеннолетних системы здравоохранения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02859" y="3245696"/>
            <a:ext cx="6212541" cy="3046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38912" lvl="0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 marL="438912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Железная А.А., </a:t>
            </a:r>
            <a:r>
              <a:rPr lang="ru-RU" sz="1400" b="1" dirty="0" smtClean="0"/>
              <a:t>д.м.н., профессор, заведующий кафедрой акушерства, гинекологии, перинатологии, детской и подростковой гинекологии, </a:t>
            </a:r>
          </a:p>
          <a:p>
            <a:pPr marL="438912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1400" b="1" dirty="0" smtClean="0"/>
              <a:t>глав. врач </a:t>
            </a:r>
            <a:r>
              <a:rPr lang="ru-RU" sz="1400" b="1" i="1" dirty="0" smtClean="0"/>
              <a:t>ГБУ ДНР «ДРПЦ им. проф. В.К. Чайки»</a:t>
            </a:r>
          </a:p>
          <a:p>
            <a:pPr marL="438912" lvl="0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1400" b="1" dirty="0" err="1" smtClean="0">
                <a:solidFill>
                  <a:schemeClr val="bg1"/>
                </a:solidFill>
              </a:rPr>
              <a:t>Бабенко-Сорокопуд</a:t>
            </a:r>
            <a:r>
              <a:rPr lang="ru-RU" sz="1400" b="1" dirty="0" smtClean="0">
                <a:solidFill>
                  <a:schemeClr val="bg1"/>
                </a:solidFill>
              </a:rPr>
              <a:t> И.В., к.м.н., доцент, доцент кафедры акушерства, гинекологии, перинатологии, детской и подростковой гинекологии</a:t>
            </a:r>
            <a:r>
              <a:rPr lang="ru-RU" sz="1400" b="1" i="1" dirty="0" smtClean="0"/>
              <a:t> ФГБОУ ВО </a:t>
            </a:r>
            <a:r>
              <a:rPr lang="ru-RU" sz="1400" b="1" i="1" dirty="0" err="1" smtClean="0"/>
              <a:t>ДонГМУ</a:t>
            </a:r>
            <a:r>
              <a:rPr lang="ru-RU" sz="1400" b="1" i="1" dirty="0" smtClean="0"/>
              <a:t> Минздрава России</a:t>
            </a:r>
            <a:r>
              <a:rPr lang="ru-RU" sz="1400" b="1" dirty="0" smtClean="0">
                <a:solidFill>
                  <a:schemeClr val="bg1"/>
                </a:solidFill>
              </a:rPr>
              <a:t>, куратор отдела охраны репродуктивного здоровья несовершеннолетних</a:t>
            </a:r>
          </a:p>
          <a:p>
            <a:pPr marL="438912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1400" b="1" i="1" dirty="0" smtClean="0"/>
              <a:t>Савченко А.А., аспирант кафедры акушерства, гинекологии, перинатологии, детской и подростковой гинекологии ФГБОУ ВО </a:t>
            </a:r>
            <a:r>
              <a:rPr lang="ru-RU" sz="1400" b="1" i="1" dirty="0" err="1" smtClean="0"/>
              <a:t>ДонГМУ</a:t>
            </a:r>
            <a:r>
              <a:rPr lang="ru-RU" sz="1400" b="1" i="1" dirty="0" smtClean="0"/>
              <a:t> Минздрава России, врач акушер-гинеколог гинекологического отделения для несовершеннолетних ГБУ ДНР «ДРПЦ им. проф. В.К. Чайки»</a:t>
            </a:r>
          </a:p>
          <a:p>
            <a:pPr marL="438912" lvl="0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5867400"/>
            <a:ext cx="2743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VII Научно-практическая конференция с международным участием «Республиканский и международный опыт охраны репродуктивного здоровья детей, подростков и молодежи», приуроченная к Международному дню защиты детей в </a:t>
            </a:r>
            <a:r>
              <a:rPr lang="ru-RU" sz="900" dirty="0" err="1" smtClean="0"/>
              <a:t>интернет-формате</a:t>
            </a:r>
            <a:r>
              <a:rPr lang="ru-RU" sz="900" dirty="0" smtClean="0"/>
              <a:t> 28.05.2026 г.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err="1" smtClean="0">
                <a:solidFill>
                  <a:srgbClr val="FF0000"/>
                </a:solidFill>
              </a:rPr>
              <a:t>Персонализация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4267200" cy="4525963"/>
          </a:xfrm>
        </p:spPr>
        <p:txBody>
          <a:bodyPr/>
          <a:lstStyle/>
          <a:p>
            <a:r>
              <a:rPr lang="ru-RU" dirty="0" smtClean="0"/>
              <a:t>по принципу лечить</a:t>
            </a:r>
          </a:p>
          <a:p>
            <a:pPr>
              <a:buNone/>
            </a:pPr>
            <a:r>
              <a:rPr lang="ru-RU" dirty="0" smtClean="0"/>
              <a:t> не болезнь, а больного!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2286000"/>
            <a:ext cx="411480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Онкогинекологический скрининг нужно проводить комплексно —</a:t>
            </a:r>
          </a:p>
          <a:p>
            <a:pPr algn="ctr"/>
            <a:r>
              <a:rPr lang="ru-RU" dirty="0" smtClean="0"/>
              <a:t>все органы женской половой системы</a:t>
            </a:r>
          </a:p>
          <a:p>
            <a:pPr algn="ctr"/>
            <a:r>
              <a:rPr lang="ru-RU" dirty="0" smtClean="0"/>
              <a:t>гормонозависимы и патогенез опухолей</a:t>
            </a:r>
          </a:p>
          <a:p>
            <a:pPr algn="ctr"/>
            <a:r>
              <a:rPr lang="ru-RU" dirty="0" smtClean="0"/>
              <a:t>различной локализации сходен. </a:t>
            </a:r>
          </a:p>
          <a:p>
            <a:pPr algn="ctr"/>
            <a:r>
              <a:rPr lang="ru-RU" dirty="0" smtClean="0"/>
              <a:t>Исторически сложившиеся схемы </a:t>
            </a:r>
          </a:p>
          <a:p>
            <a:pPr algn="ctr"/>
            <a:r>
              <a:rPr lang="ru-RU" dirty="0" smtClean="0"/>
              <a:t>терапии должны быть </a:t>
            </a:r>
          </a:p>
          <a:p>
            <a:pPr algn="ctr"/>
            <a:r>
              <a:rPr lang="ru-RU" dirty="0" smtClean="0"/>
              <a:t>подтверждены данными медицины, основанной</a:t>
            </a:r>
          </a:p>
          <a:p>
            <a:pPr algn="ctr"/>
            <a:r>
              <a:rPr lang="ru-RU" dirty="0" smtClean="0"/>
              <a:t>на доказательствах.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3124200"/>
            <a:ext cx="43434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Персонализированную медицину</a:t>
            </a:r>
          </a:p>
          <a:p>
            <a:r>
              <a:rPr lang="ru-RU" dirty="0" smtClean="0"/>
              <a:t>(она же </a:t>
            </a:r>
            <a:r>
              <a:rPr lang="ru-RU" dirty="0" err="1" smtClean="0"/>
              <a:t>пациент-ориентированная</a:t>
            </a:r>
            <a:endParaRPr lang="ru-RU" dirty="0" smtClean="0"/>
          </a:p>
          <a:p>
            <a:r>
              <a:rPr lang="ru-RU" dirty="0" smtClean="0"/>
              <a:t>или предсказательная) сегодня</a:t>
            </a:r>
          </a:p>
          <a:p>
            <a:r>
              <a:rPr lang="ru-RU" dirty="0" smtClean="0"/>
              <a:t>называют медициной будущего, которая нацелена на поддержание здоровья</a:t>
            </a:r>
          </a:p>
          <a:p>
            <a:r>
              <a:rPr lang="ru-RU" dirty="0" smtClean="0"/>
              <a:t>(вместо фокуса на лечении), комплексную оценку состояния организма (вместо</a:t>
            </a:r>
          </a:p>
          <a:p>
            <a:r>
              <a:rPr lang="ru-RU" dirty="0" smtClean="0"/>
              <a:t>определения единичных показателей)</a:t>
            </a:r>
          </a:p>
          <a:p>
            <a:r>
              <a:rPr lang="ru-RU" dirty="0" smtClean="0"/>
              <a:t>и персонализированный подход к терапии</a:t>
            </a:r>
          </a:p>
          <a:p>
            <a:r>
              <a:rPr lang="ru-RU" dirty="0" smtClean="0"/>
              <a:t>(взамен универсальных препаратов).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5486400"/>
            <a:ext cx="4191000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К основным направлениям персонализированной медицины сегодня</a:t>
            </a:r>
          </a:p>
          <a:p>
            <a:r>
              <a:rPr lang="ru-RU" sz="1400" dirty="0" smtClean="0"/>
              <a:t>относят оценку предрасположенности</a:t>
            </a:r>
          </a:p>
          <a:p>
            <a:r>
              <a:rPr lang="ru-RU" sz="1400" dirty="0" smtClean="0"/>
              <a:t>человека к определённым болезням, профилактику в зависимости от имеющихся факторов риска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"/>
            <a:ext cx="1890712" cy="2115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err="1" smtClean="0">
                <a:solidFill>
                  <a:srgbClr val="FF0000"/>
                </a:solidFill>
              </a:rPr>
              <a:t>Партисипативность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5334000" cy="5562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воедино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мнение и действие врача и пациента</a:t>
            </a:r>
          </a:p>
          <a:p>
            <a:pPr>
              <a:buNone/>
            </a:pPr>
            <a:r>
              <a:rPr lang="ru-RU" sz="2400" dirty="0" smtClean="0"/>
              <a:t>- то есть заинтересованность, вовлечённость человека в заботу</a:t>
            </a:r>
          </a:p>
          <a:p>
            <a:pPr>
              <a:buNone/>
            </a:pPr>
            <a:r>
              <a:rPr lang="ru-RU" sz="2400" dirty="0" smtClean="0"/>
              <a:t>о собственном здоровье</a:t>
            </a:r>
          </a:p>
          <a:p>
            <a:pPr>
              <a:buNone/>
            </a:pPr>
            <a:r>
              <a:rPr lang="ru-RU" sz="2400" dirty="0" smtClean="0"/>
              <a:t>но</a:t>
            </a:r>
          </a:p>
          <a:p>
            <a:pPr>
              <a:buNone/>
            </a:pPr>
            <a:r>
              <a:rPr lang="ru-RU" sz="2400" b="1" dirty="0" smtClean="0"/>
              <a:t>Формируют недоверие к медицине в целом и негативизм к врачу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неграмотные, но «все знающие» люди (родители) </a:t>
            </a:r>
          </a:p>
          <a:p>
            <a:r>
              <a:rPr lang="ru-RU" sz="2400" dirty="0" err="1" smtClean="0"/>
              <a:t>блогеры</a:t>
            </a:r>
            <a:endParaRPr lang="ru-RU" sz="2400" dirty="0" smtClean="0"/>
          </a:p>
          <a:p>
            <a:r>
              <a:rPr lang="ru-RU" sz="2400" dirty="0" smtClean="0"/>
              <a:t>непрофессиональные сообщества, </a:t>
            </a:r>
          </a:p>
          <a:p>
            <a:r>
              <a:rPr lang="ru-RU" sz="2400" dirty="0" smtClean="0"/>
              <a:t>общественные движения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62600" y="2133600"/>
            <a:ext cx="32766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В.Е. Радзинский: </a:t>
            </a:r>
          </a:p>
          <a:p>
            <a:pPr algn="ctr"/>
            <a:r>
              <a:rPr lang="ru-RU" sz="1600" dirty="0" smtClean="0"/>
              <a:t>«У врачей больше нет монополии</a:t>
            </a:r>
          </a:p>
          <a:p>
            <a:pPr algn="ctr"/>
            <a:r>
              <a:rPr lang="ru-RU" sz="1600" dirty="0" smtClean="0"/>
              <a:t>на сакральные знания о здоровье и</a:t>
            </a:r>
          </a:p>
          <a:p>
            <a:pPr algn="ctr"/>
            <a:r>
              <a:rPr lang="ru-RU" sz="1600" dirty="0" smtClean="0"/>
              <a:t> болезнях.</a:t>
            </a:r>
          </a:p>
          <a:p>
            <a:pPr algn="ctr"/>
            <a:r>
              <a:rPr lang="ru-RU" sz="1600" dirty="0" smtClean="0"/>
              <a:t>Врачебные умозаключения и рекомендации будут проверять и перепроверять —</a:t>
            </a:r>
          </a:p>
          <a:p>
            <a:pPr algn="ctr"/>
            <a:r>
              <a:rPr lang="ru-RU" sz="1600" dirty="0" smtClean="0"/>
              <a:t> и надо обладать очень высокой</a:t>
            </a:r>
          </a:p>
          <a:p>
            <a:pPr algn="ctr"/>
            <a:r>
              <a:rPr lang="ru-RU" sz="1600" dirty="0" smtClean="0"/>
              <a:t>компетенцией, чтобы уметь доказывать</a:t>
            </a:r>
          </a:p>
          <a:p>
            <a:pPr algn="ctr"/>
            <a:r>
              <a:rPr lang="ru-RU" sz="1600" dirty="0" smtClean="0"/>
              <a:t>свою правоту и обеспечивать приверженность лечению»</a:t>
            </a:r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Партисипативность</a:t>
            </a:r>
            <a:r>
              <a:rPr lang="ru-RU" b="1" dirty="0" smtClean="0">
                <a:solidFill>
                  <a:srgbClr val="FF0000"/>
                </a:solidFill>
              </a:rPr>
              <a:t> в практике детского подросткового гинеколога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4800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это принцип, который предполагает активное участие пациента (девочки/девушки и родителей) в профилактике, диагностике, лечении и мониторинге состояния здоровья </a:t>
            </a:r>
          </a:p>
          <a:p>
            <a:r>
              <a:rPr lang="ru-RU" dirty="0" smtClean="0"/>
              <a:t>Этот подход подразумевает сотрудничество врача и пациента, где пациент играет субъектную, мотивированную роль </a:t>
            </a:r>
            <a:endParaRPr lang="ru-RU" dirty="0"/>
          </a:p>
        </p:txBody>
      </p:sp>
      <p:sp>
        <p:nvSpPr>
          <p:cNvPr id="717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723" y="2286000"/>
            <a:ext cx="4360277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438400"/>
            <a:ext cx="5181600" cy="4191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Когда врач и родители совместно формулируют цели по достижению контроля над болезнью, вовлекая юную пациентку в процесс, это помогает достичь высокого уровня приверженность рекомендациям врача и максимального эффекта от лечения</a:t>
            </a:r>
          </a:p>
        </p:txBody>
      </p:sp>
      <p:pic>
        <p:nvPicPr>
          <p:cNvPr id="481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00400"/>
            <a:ext cx="3522130" cy="1981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3400" y="990600"/>
            <a:ext cx="63536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Повышение приверженности лечению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Улучшение контроля над болезнью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Повышение качества жизни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Преимущества </a:t>
            </a:r>
            <a:r>
              <a:rPr lang="ru-RU" sz="3600" b="1" dirty="0" err="1" smtClean="0">
                <a:solidFill>
                  <a:srgbClr val="FF0000"/>
                </a:solidFill>
              </a:rPr>
              <a:t>партисипативности</a:t>
            </a:r>
            <a:r>
              <a:rPr lang="ru-RU" sz="3600" b="1" dirty="0" smtClean="0">
                <a:solidFill>
                  <a:srgbClr val="FF0000"/>
                </a:solidFill>
              </a:rPr>
              <a:t> в детской и подростковой гинекологии: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Преимущества </a:t>
            </a:r>
            <a:r>
              <a:rPr lang="ru-RU" sz="3600" b="1" dirty="0" err="1" smtClean="0">
                <a:solidFill>
                  <a:srgbClr val="FF0000"/>
                </a:solidFill>
              </a:rPr>
              <a:t>партисипативности</a:t>
            </a:r>
            <a:r>
              <a:rPr lang="ru-RU" sz="3600" b="1" dirty="0" smtClean="0">
                <a:solidFill>
                  <a:srgbClr val="FF0000"/>
                </a:solidFill>
              </a:rPr>
              <a:t> в детской и подростковой гинекологии: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Снижение количества незапланированных госпитализаций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362200"/>
            <a:ext cx="4876800" cy="4038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Своевременная коррекция базисной терапии,  при условии включенности пациентки, позволяет уменьшить количество незапланированных госпитализаций, визитов к врачу и обращений за неотложной медицинской помощью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017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67000"/>
            <a:ext cx="4077262" cy="2715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Выводы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Партисипативность</a:t>
            </a:r>
            <a:r>
              <a:rPr lang="ru-RU" dirty="0" smtClean="0"/>
              <a:t> </a:t>
            </a:r>
          </a:p>
          <a:p>
            <a:pPr algn="ctr">
              <a:buFontTx/>
              <a:buChar char="-"/>
            </a:pPr>
            <a:r>
              <a:rPr lang="ru-RU" b="1" dirty="0" smtClean="0"/>
              <a:t>основа сохранения репродуктивного здоровья несовершеннолетних, </a:t>
            </a:r>
          </a:p>
          <a:p>
            <a:pPr algn="ctr">
              <a:buNone/>
            </a:pPr>
            <a:r>
              <a:rPr lang="ru-RU" b="1" dirty="0" smtClean="0"/>
              <a:t>повышения качества жизни</a:t>
            </a:r>
          </a:p>
          <a:p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Благодарю за внимание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361702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5029200" cy="3962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Преобразования жизни во всех ее проявлениях: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в формирующихся технологиях,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экономических преобразованиях,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в повседневной жизни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127" y="1752600"/>
            <a:ext cx="4233873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66800" y="4724400"/>
            <a:ext cx="7620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Не стоят  в стороне и вопросы репродуктивного здоровья, потребность в котором растет от года к году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Что может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противопоставить врач?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5334000" cy="505936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Изменения образа жизни,</a:t>
            </a:r>
          </a:p>
          <a:p>
            <a:r>
              <a:rPr lang="ru-RU" dirty="0" smtClean="0"/>
              <a:t>изменения технологий производства</a:t>
            </a:r>
          </a:p>
          <a:p>
            <a:r>
              <a:rPr lang="ru-RU" dirty="0" smtClean="0"/>
              <a:t>изменения  экономики, </a:t>
            </a:r>
          </a:p>
          <a:p>
            <a:r>
              <a:rPr lang="ru-RU" dirty="0" smtClean="0"/>
              <a:t>изменения строения семьи, изменение темпа рождаемости,</a:t>
            </a:r>
          </a:p>
          <a:p>
            <a:r>
              <a:rPr lang="ru-RU" dirty="0" smtClean="0"/>
              <a:t>специфика болезней женского организма, связанных с репродуктивными органами</a:t>
            </a:r>
          </a:p>
          <a:p>
            <a:r>
              <a:rPr lang="ru-RU" dirty="0" smtClean="0"/>
              <a:t>тотальное нездоровье населения в целом, подрастающего, </a:t>
            </a:r>
          </a:p>
          <a:p>
            <a:pPr>
              <a:buNone/>
            </a:pPr>
            <a:r>
              <a:rPr lang="ru-RU" dirty="0" smtClean="0"/>
              <a:t>в частности </a:t>
            </a:r>
            <a:endParaRPr lang="ru-RU" dirty="0"/>
          </a:p>
        </p:txBody>
      </p:sp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3119"/>
            <a:ext cx="2971800" cy="2287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рапеция 5"/>
          <p:cNvSpPr/>
          <p:nvPr/>
        </p:nvSpPr>
        <p:spPr>
          <a:xfrm>
            <a:off x="6400800" y="5105400"/>
            <a:ext cx="2590800" cy="990600"/>
          </a:xfrm>
          <a:prstGeom prst="trapezoid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6477000" y="4191000"/>
            <a:ext cx="2514600" cy="1216152"/>
          </a:xfrm>
          <a:prstGeom prst="trapezoi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6400800" y="3581400"/>
            <a:ext cx="2514600" cy="911352"/>
          </a:xfrm>
          <a:prstGeom prst="trapezoi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gray">
          <a:xfrm>
            <a:off x="4800600" y="3810000"/>
            <a:ext cx="1524000" cy="447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9CB86E">
                  <a:alpha val="50000"/>
                </a:srgbClr>
              </a:gs>
              <a:gs pos="100000">
                <a:srgbClr val="156B13">
                  <a:alpha val="0"/>
                </a:srgbClr>
              </a:gs>
            </a:gsLst>
            <a:lin ang="5400000" scaled="1"/>
          </a:gradFill>
          <a:ln w="12700" algn="ctr">
            <a:solidFill>
              <a:srgbClr val="FFFFFF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gray">
          <a:xfrm>
            <a:off x="4572000" y="4495800"/>
            <a:ext cx="1905000" cy="447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9CB86E">
                  <a:alpha val="50000"/>
                </a:srgbClr>
              </a:gs>
              <a:gs pos="100000">
                <a:srgbClr val="156B13">
                  <a:alpha val="0"/>
                </a:srgbClr>
              </a:gs>
            </a:gsLst>
            <a:lin ang="5400000" scaled="1"/>
          </a:gradFill>
          <a:ln w="12700" algn="ctr">
            <a:solidFill>
              <a:srgbClr val="FFFFFF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gray">
          <a:xfrm>
            <a:off x="5181600" y="5486400"/>
            <a:ext cx="1143000" cy="447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9CB86E">
                  <a:alpha val="50000"/>
                </a:srgbClr>
              </a:gs>
              <a:gs pos="100000">
                <a:srgbClr val="156B13">
                  <a:alpha val="0"/>
                </a:srgbClr>
              </a:gs>
            </a:gsLst>
            <a:lin ang="5400000" scaled="1"/>
          </a:gradFill>
          <a:ln w="12700" algn="ctr">
            <a:solidFill>
              <a:srgbClr val="FFFFFF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gray">
          <a:xfrm>
            <a:off x="3886200" y="2819400"/>
            <a:ext cx="2514600" cy="447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9CB86E">
                  <a:alpha val="50000"/>
                </a:srgbClr>
              </a:gs>
              <a:gs pos="100000">
                <a:srgbClr val="156B13">
                  <a:alpha val="0"/>
                </a:srgbClr>
              </a:gs>
            </a:gsLst>
            <a:lin ang="5400000" scaled="1"/>
          </a:gradFill>
          <a:ln w="12700" algn="ctr">
            <a:solidFill>
              <a:srgbClr val="FFFFFF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6400800" y="2819400"/>
            <a:ext cx="2514600" cy="914400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457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/>
              <a:t>Охрана репродуктивного здоровья детей и подростков является национальной стратегией государственной политики России. </a:t>
            </a:r>
          </a:p>
          <a:p>
            <a:pPr algn="ctr"/>
            <a:r>
              <a:rPr lang="ru-RU" dirty="0" smtClean="0"/>
              <a:t>Указом Президента Российской Федерации В.В. Путина от 29 мая 2017 года № 240 </a:t>
            </a:r>
          </a:p>
          <a:p>
            <a:pPr algn="ctr">
              <a:buNone/>
            </a:pPr>
            <a:r>
              <a:rPr lang="ru-RU" dirty="0" smtClean="0"/>
              <a:t>2018–2027 гг. в Российской Федерации объявлены Десятилетием детства</a:t>
            </a:r>
          </a:p>
          <a:p>
            <a:pPr algn="just"/>
            <a:endParaRPr lang="ru-RU" sz="3800" dirty="0" smtClean="0"/>
          </a:p>
          <a:p>
            <a:endParaRPr lang="ru-RU" dirty="0"/>
          </a:p>
        </p:txBody>
      </p:sp>
      <p:pic>
        <p:nvPicPr>
          <p:cNvPr id="18434" name="Picture 2" descr="https://avatars.mds.yandex.net/i?id=46362cf16246f4d56e02a4ff538ddba56d8f595d-548840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181600"/>
            <a:ext cx="4572000" cy="143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Цель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Актуализировать </a:t>
            </a:r>
          </a:p>
          <a:p>
            <a:pPr algn="ctr">
              <a:buNone/>
            </a:pPr>
            <a:r>
              <a:rPr lang="ru-RU" dirty="0" smtClean="0"/>
              <a:t>проблему активного вовлечения несовершеннолетних пациенток с расстройством репродуктивного здоровья в процесс лечения в </a:t>
            </a:r>
          </a:p>
          <a:p>
            <a:pPr algn="ctr">
              <a:buNone/>
            </a:pPr>
            <a:r>
              <a:rPr lang="ru-RU" dirty="0" smtClean="0"/>
              <a:t>системе здравоохранения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0"/>
            <a:ext cx="3810000" cy="5668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Демографические проблемы в Донецком регионе</a:t>
            </a:r>
          </a:p>
          <a:p>
            <a:r>
              <a:rPr lang="ru-RU" dirty="0" smtClean="0"/>
              <a:t>Гинекология - наука о женщине и ее раздел детская и подростковая гинекология, о девочке, в частности.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7162" y="5105400"/>
            <a:ext cx="3274438" cy="1594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4038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8600"/>
            <a:ext cx="4517594" cy="210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33400" y="5934670"/>
            <a:ext cx="4953000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В настоящее время накоплены научные данные, которые позволили выявить тенденцию к ухудшению репродуктивного здоровья девушек-подростков, в том числе, в Донецком регионе </a:t>
            </a:r>
          </a:p>
          <a:p>
            <a:pPr algn="r">
              <a:buNone/>
            </a:pPr>
            <a:r>
              <a:rPr lang="ru-RU" sz="800" dirty="0" smtClean="0"/>
              <a:t>(Уварова Е.В., 2022, 2024; Чайка В.К., 2020, 2024; Яковлева Э.Б., 2021; Железная А.А., 2023; Демина Т.Н., 2023; </a:t>
            </a:r>
            <a:r>
              <a:rPr lang="ru-RU" sz="800" dirty="0" err="1" smtClean="0"/>
              <a:t>Говоруха</a:t>
            </a:r>
            <a:r>
              <a:rPr lang="ru-RU" sz="800" dirty="0" smtClean="0"/>
              <a:t> И.Т., 2022; </a:t>
            </a:r>
            <a:r>
              <a:rPr lang="ru-RU" sz="800" dirty="0" err="1" smtClean="0"/>
              <a:t>Долгошапко</a:t>
            </a:r>
            <a:r>
              <a:rPr lang="ru-RU" sz="800" dirty="0" smtClean="0"/>
              <a:t> О.Н.,   Чермных С.В., </a:t>
            </a:r>
            <a:r>
              <a:rPr lang="ru-RU" sz="800" dirty="0" err="1" smtClean="0"/>
              <a:t>Слюсарь-Оглух</a:t>
            </a:r>
            <a:r>
              <a:rPr lang="ru-RU" sz="800" dirty="0" smtClean="0"/>
              <a:t> Т.И., 2024; </a:t>
            </a:r>
            <a:r>
              <a:rPr lang="ru-RU" sz="800" dirty="0" err="1" smtClean="0"/>
              <a:t>Ласачко</a:t>
            </a:r>
            <a:r>
              <a:rPr lang="ru-RU" sz="800" dirty="0" smtClean="0"/>
              <a:t> С. А., 2025).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127252" y="5794349"/>
            <a:ext cx="9055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 err="1" smtClean="0">
                <a:latin typeface="Arial"/>
                <a:cs typeface="Arial"/>
              </a:rPr>
              <a:t>Снежное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3119" y="5356986"/>
            <a:ext cx="1184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Докучаевск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465" y="4908550"/>
            <a:ext cx="1375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Амвросиевка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3932" y="4448683"/>
            <a:ext cx="756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Донецк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5269" y="3976497"/>
            <a:ext cx="4514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Arial"/>
                <a:cs typeface="Arial"/>
              </a:rPr>
              <a:t>ДНР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76600" y="5791200"/>
            <a:ext cx="6096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 smtClean="0">
                <a:latin typeface="Arial"/>
                <a:cs typeface="Arial"/>
              </a:rPr>
              <a:t>1,1</a:t>
            </a:r>
            <a:r>
              <a:rPr lang="ru-RU" sz="800" b="1" spc="-25" dirty="0" smtClean="0">
                <a:latin typeface="Arial"/>
                <a:cs typeface="Arial"/>
              </a:rPr>
              <a:t>%0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95800" y="5334000"/>
            <a:ext cx="6096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 smtClean="0">
                <a:latin typeface="Arial"/>
                <a:cs typeface="Arial"/>
              </a:rPr>
              <a:t>2,9</a:t>
            </a:r>
            <a:r>
              <a:rPr lang="ru-RU" sz="1600" b="1" spc="-25" dirty="0" smtClean="0">
                <a:latin typeface="Arial"/>
                <a:cs typeface="Arial"/>
              </a:rPr>
              <a:t> </a:t>
            </a:r>
            <a:r>
              <a:rPr lang="ru-RU" sz="800" b="1" spc="-25" dirty="0" smtClean="0">
                <a:latin typeface="Arial"/>
                <a:cs typeface="Arial"/>
              </a:rPr>
              <a:t>%0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4800" y="4876800"/>
            <a:ext cx="5334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 smtClean="0">
                <a:latin typeface="Arial"/>
                <a:cs typeface="Arial"/>
              </a:rPr>
              <a:t>1,9</a:t>
            </a:r>
            <a:r>
              <a:rPr lang="ru-RU" sz="1600" b="1" spc="-25" dirty="0" smtClean="0">
                <a:latin typeface="Arial"/>
                <a:cs typeface="Arial"/>
              </a:rPr>
              <a:t> </a:t>
            </a:r>
            <a:r>
              <a:rPr lang="ru-RU" sz="800" b="1" spc="-25" dirty="0" smtClean="0">
                <a:latin typeface="Arial"/>
                <a:cs typeface="Arial"/>
              </a:rPr>
              <a:t>%0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3200" y="4495800"/>
            <a:ext cx="6858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 smtClean="0">
                <a:latin typeface="Arial"/>
                <a:cs typeface="Arial"/>
              </a:rPr>
              <a:t>0,4</a:t>
            </a:r>
            <a:r>
              <a:rPr lang="ru-RU" sz="800" b="1" spc="-25" dirty="0" smtClean="0">
                <a:latin typeface="Arial"/>
                <a:cs typeface="Arial"/>
              </a:rPr>
              <a:t>%0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38600" y="3962400"/>
            <a:ext cx="7620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 smtClean="0">
                <a:latin typeface="Arial"/>
                <a:cs typeface="Arial"/>
              </a:rPr>
              <a:t>1,</a:t>
            </a:r>
            <a:r>
              <a:rPr lang="ru-RU" sz="1600" b="1" spc="-25" dirty="0" smtClean="0">
                <a:latin typeface="Arial"/>
                <a:cs typeface="Arial"/>
              </a:rPr>
              <a:t>9</a:t>
            </a:r>
            <a:r>
              <a:rPr lang="ru-RU" sz="800" b="1" spc="-25" dirty="0" smtClean="0">
                <a:latin typeface="Arial"/>
                <a:cs typeface="Arial"/>
              </a:rPr>
              <a:t>%0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2" name="object 20"/>
          <p:cNvGrpSpPr/>
          <p:nvPr/>
        </p:nvGrpSpPr>
        <p:grpSpPr>
          <a:xfrm>
            <a:off x="3657600" y="2057400"/>
            <a:ext cx="1981200" cy="1524000"/>
            <a:chOff x="4764023" y="1655191"/>
            <a:chExt cx="4075429" cy="264604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4023" y="1860804"/>
              <a:ext cx="4075176" cy="243992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872860" y="1683766"/>
              <a:ext cx="2006600" cy="1501140"/>
            </a:xfrm>
            <a:custGeom>
              <a:avLst/>
              <a:gdLst/>
              <a:ahLst/>
              <a:cxnLst/>
              <a:rect l="l" t="t" r="r" b="b"/>
              <a:pathLst>
                <a:path w="2006600" h="1501139">
                  <a:moveTo>
                    <a:pt x="0" y="123062"/>
                  </a:moveTo>
                  <a:lnTo>
                    <a:pt x="9653" y="75170"/>
                  </a:lnTo>
                  <a:lnTo>
                    <a:pt x="35988" y="36052"/>
                  </a:lnTo>
                  <a:lnTo>
                    <a:pt x="75062" y="9673"/>
                  </a:lnTo>
                  <a:lnTo>
                    <a:pt x="122936" y="0"/>
                  </a:lnTo>
                  <a:lnTo>
                    <a:pt x="1170305" y="0"/>
                  </a:lnTo>
                  <a:lnTo>
                    <a:pt x="1671828" y="0"/>
                  </a:lnTo>
                  <a:lnTo>
                    <a:pt x="1883156" y="0"/>
                  </a:lnTo>
                  <a:lnTo>
                    <a:pt x="1931048" y="9673"/>
                  </a:lnTo>
                  <a:lnTo>
                    <a:pt x="1970166" y="36052"/>
                  </a:lnTo>
                  <a:lnTo>
                    <a:pt x="1996545" y="75170"/>
                  </a:lnTo>
                  <a:lnTo>
                    <a:pt x="2006218" y="123062"/>
                  </a:lnTo>
                  <a:lnTo>
                    <a:pt x="2006218" y="430657"/>
                  </a:lnTo>
                  <a:lnTo>
                    <a:pt x="2006218" y="615314"/>
                  </a:lnTo>
                  <a:lnTo>
                    <a:pt x="1996545" y="663207"/>
                  </a:lnTo>
                  <a:lnTo>
                    <a:pt x="1970166" y="702325"/>
                  </a:lnTo>
                  <a:lnTo>
                    <a:pt x="1931048" y="728704"/>
                  </a:lnTo>
                  <a:lnTo>
                    <a:pt x="1883156" y="738378"/>
                  </a:lnTo>
                  <a:lnTo>
                    <a:pt x="1671828" y="738378"/>
                  </a:lnTo>
                  <a:lnTo>
                    <a:pt x="1149985" y="1500632"/>
                  </a:lnTo>
                  <a:lnTo>
                    <a:pt x="1170305" y="738378"/>
                  </a:lnTo>
                  <a:lnTo>
                    <a:pt x="122936" y="738378"/>
                  </a:lnTo>
                  <a:lnTo>
                    <a:pt x="75062" y="728704"/>
                  </a:lnTo>
                  <a:lnTo>
                    <a:pt x="35988" y="702325"/>
                  </a:lnTo>
                  <a:lnTo>
                    <a:pt x="9653" y="663207"/>
                  </a:lnTo>
                  <a:lnTo>
                    <a:pt x="0" y="615314"/>
                  </a:lnTo>
                  <a:lnTo>
                    <a:pt x="0" y="430657"/>
                  </a:lnTo>
                  <a:lnTo>
                    <a:pt x="0" y="123062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 descr="$PPTXTitle"/>
          <p:cNvSpPr txBox="1">
            <a:spLocks noGrp="1"/>
          </p:cNvSpPr>
          <p:nvPr>
            <p:ph type="title"/>
          </p:nvPr>
        </p:nvSpPr>
        <p:spPr>
          <a:xfrm>
            <a:off x="3733800" y="2103566"/>
            <a:ext cx="163195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>
              <a:lnSpc>
                <a:spcPct val="100000"/>
              </a:lnSpc>
              <a:spcBef>
                <a:spcPts val="100"/>
              </a:spcBef>
            </a:pPr>
            <a:r>
              <a:rPr sz="1100" b="1" spc="-30" dirty="0" err="1">
                <a:latin typeface="Microsoft Sans Serif"/>
                <a:cs typeface="Microsoft Sans Serif"/>
              </a:rPr>
              <a:t>повторно</a:t>
            </a:r>
            <a:r>
              <a:rPr sz="1100" b="1" spc="-30" dirty="0">
                <a:latin typeface="Microsoft Sans Serif"/>
                <a:cs typeface="Microsoft Sans Serif"/>
              </a:rPr>
              <a:t> </a:t>
            </a:r>
            <a:r>
              <a:rPr lang="ru-RU" sz="1100" b="1" spc="-30" dirty="0" smtClean="0">
                <a:latin typeface="Microsoft Sans Serif"/>
                <a:cs typeface="Microsoft Sans Serif"/>
              </a:rPr>
              <a:t/>
            </a:r>
            <a:br>
              <a:rPr lang="ru-RU" sz="1100" b="1" spc="-30" dirty="0" smtClean="0">
                <a:latin typeface="Microsoft Sans Serif"/>
                <a:cs typeface="Microsoft Sans Serif"/>
              </a:rPr>
            </a:br>
            <a:r>
              <a:rPr sz="1100" b="1" spc="-25" dirty="0" smtClean="0">
                <a:latin typeface="Microsoft Sans Serif"/>
                <a:cs typeface="Microsoft Sans Serif"/>
              </a:rPr>
              <a:t>15</a:t>
            </a:r>
            <a:r>
              <a:rPr sz="1100" b="1" spc="-25" dirty="0">
                <a:latin typeface="Microsoft Sans Serif"/>
                <a:cs typeface="Microsoft Sans Serif"/>
              </a:rPr>
              <a:t>%</a:t>
            </a:r>
            <a:endParaRPr sz="1100" b="1" dirty="0">
              <a:latin typeface="Microsoft Sans Serif"/>
              <a:cs typeface="Microsoft Sans Serif"/>
            </a:endParaRPr>
          </a:p>
        </p:txBody>
      </p:sp>
      <p:grpSp>
        <p:nvGrpSpPr>
          <p:cNvPr id="3" name="object 24"/>
          <p:cNvGrpSpPr/>
          <p:nvPr/>
        </p:nvGrpSpPr>
        <p:grpSpPr>
          <a:xfrm>
            <a:off x="813536" y="1661160"/>
            <a:ext cx="1780539" cy="1887220"/>
            <a:chOff x="813536" y="1661160"/>
            <a:chExt cx="1780539" cy="188722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6675" y="1661160"/>
              <a:ext cx="1757172" cy="188671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13536" y="2019681"/>
              <a:ext cx="42545" cy="1508760"/>
            </a:xfrm>
            <a:custGeom>
              <a:avLst/>
              <a:gdLst/>
              <a:ahLst/>
              <a:cxnLst/>
              <a:rect l="l" t="t" r="r" b="b"/>
              <a:pathLst>
                <a:path w="42544" h="1508760">
                  <a:moveTo>
                    <a:pt x="42252" y="1508506"/>
                  </a:moveTo>
                  <a:lnTo>
                    <a:pt x="0" y="1508506"/>
                  </a:lnTo>
                </a:path>
                <a:path w="42544" h="1508760">
                  <a:moveTo>
                    <a:pt x="42252" y="1207008"/>
                  </a:moveTo>
                  <a:lnTo>
                    <a:pt x="0" y="1207008"/>
                  </a:lnTo>
                </a:path>
                <a:path w="42544" h="1508760">
                  <a:moveTo>
                    <a:pt x="42252" y="905256"/>
                  </a:moveTo>
                  <a:lnTo>
                    <a:pt x="0" y="905256"/>
                  </a:lnTo>
                </a:path>
                <a:path w="42544" h="1508760">
                  <a:moveTo>
                    <a:pt x="42252" y="603504"/>
                  </a:moveTo>
                  <a:lnTo>
                    <a:pt x="0" y="603504"/>
                  </a:lnTo>
                </a:path>
                <a:path w="42544" h="1508760">
                  <a:moveTo>
                    <a:pt x="42252" y="301752"/>
                  </a:moveTo>
                  <a:lnTo>
                    <a:pt x="0" y="301752"/>
                  </a:lnTo>
                </a:path>
                <a:path w="42544" h="1508760">
                  <a:moveTo>
                    <a:pt x="4225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1004" y="3424554"/>
            <a:ext cx="2279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Microsoft Sans Serif"/>
                <a:cs typeface="Microsoft Sans Serif"/>
              </a:rPr>
              <a:t>0%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3280" y="3122802"/>
            <a:ext cx="305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Microsoft Sans Serif"/>
                <a:cs typeface="Microsoft Sans Serif"/>
              </a:rPr>
              <a:t>20%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3280" y="2821051"/>
            <a:ext cx="305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Microsoft Sans Serif"/>
                <a:cs typeface="Microsoft Sans Serif"/>
              </a:rPr>
              <a:t>40%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3280" y="2519299"/>
            <a:ext cx="305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Microsoft Sans Serif"/>
                <a:cs typeface="Microsoft Sans Serif"/>
              </a:rPr>
              <a:t>60%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3280" y="2217547"/>
            <a:ext cx="305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Microsoft Sans Serif"/>
                <a:cs typeface="Microsoft Sans Serif"/>
              </a:rPr>
              <a:t>80%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5252" y="1915795"/>
            <a:ext cx="3835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latin typeface="Microsoft Sans Serif"/>
                <a:cs typeface="Microsoft Sans Serif"/>
              </a:rPr>
              <a:t>100%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15589" y="2852426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928" y="0"/>
                </a:moveTo>
                <a:lnTo>
                  <a:pt x="0" y="0"/>
                </a:lnTo>
                <a:lnTo>
                  <a:pt x="0" y="114928"/>
                </a:lnTo>
                <a:lnTo>
                  <a:pt x="114928" y="114928"/>
                </a:lnTo>
                <a:lnTo>
                  <a:pt x="114928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15589" y="3181483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928" y="0"/>
                </a:moveTo>
                <a:lnTo>
                  <a:pt x="0" y="0"/>
                </a:lnTo>
                <a:lnTo>
                  <a:pt x="0" y="114928"/>
                </a:lnTo>
                <a:lnTo>
                  <a:pt x="114928" y="114928"/>
                </a:lnTo>
                <a:lnTo>
                  <a:pt x="1149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971038" y="2694813"/>
            <a:ext cx="1030605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10" dirty="0">
                <a:latin typeface="Microsoft Sans Serif"/>
                <a:cs typeface="Microsoft Sans Serif"/>
              </a:rPr>
              <a:t>15-</a:t>
            </a:r>
            <a:r>
              <a:rPr sz="1800" dirty="0">
                <a:latin typeface="Microsoft Sans Serif"/>
                <a:cs typeface="Microsoft Sans Serif"/>
              </a:rPr>
              <a:t>17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лет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Microsoft Sans Serif"/>
                <a:cs typeface="Microsoft Sans Serif"/>
              </a:rPr>
              <a:t>до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14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лет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02917" y="3109341"/>
            <a:ext cx="49275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сл.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02917" y="2685668"/>
            <a:ext cx="605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43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сл.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4294967295"/>
          </p:nvPr>
        </p:nvSpPr>
        <p:spPr>
          <a:xfrm>
            <a:off x="10515600" y="6661785"/>
            <a:ext cx="2343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pPr marL="12700">
                <a:lnSpc>
                  <a:spcPts val="1425"/>
                </a:lnSpc>
              </a:pPr>
              <a:t>7</a:t>
            </a:fld>
            <a:endParaRPr spc="-25" dirty="0"/>
          </a:p>
        </p:txBody>
      </p:sp>
      <p:sp>
        <p:nvSpPr>
          <p:cNvPr id="43" name="object 43"/>
          <p:cNvSpPr txBox="1"/>
          <p:nvPr/>
        </p:nvSpPr>
        <p:spPr>
          <a:xfrm>
            <a:off x="7772400" y="5029200"/>
            <a:ext cx="672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smtClean="0">
                <a:solidFill>
                  <a:srgbClr val="FF0000"/>
                </a:solidFill>
                <a:latin typeface="Franklin Gothic Demi" pitchFamily="34" charset="0"/>
                <a:cs typeface="Arial"/>
              </a:rPr>
              <a:t>2</a:t>
            </a:r>
            <a:r>
              <a:rPr lang="ru-RU" sz="1800" b="1" spc="-10" dirty="0" smtClean="0">
                <a:solidFill>
                  <a:srgbClr val="FF0000"/>
                </a:solidFill>
                <a:latin typeface="Franklin Gothic Demi" pitchFamily="34" charset="0"/>
                <a:cs typeface="Arial"/>
              </a:rPr>
              <a:t>,6</a:t>
            </a:r>
            <a:r>
              <a:rPr sz="1800" b="1" spc="-10" dirty="0" smtClean="0">
                <a:solidFill>
                  <a:srgbClr val="FF0000"/>
                </a:solidFill>
                <a:latin typeface="Franklin Gothic Demi" pitchFamily="34" charset="0"/>
                <a:cs typeface="Arial"/>
              </a:rPr>
              <a:t>%</a:t>
            </a:r>
            <a:endParaRPr sz="1800" dirty="0">
              <a:solidFill>
                <a:srgbClr val="FF0000"/>
              </a:solidFill>
              <a:latin typeface="Franklin Gothic Demi" pitchFamily="34" charset="0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71800" y="1600200"/>
            <a:ext cx="2480945" cy="4038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500"/>
              </a:lnSpc>
              <a:spcBef>
                <a:spcPts val="110"/>
              </a:spcBef>
            </a:pPr>
            <a:r>
              <a:rPr lang="ru-RU" dirty="0" smtClean="0">
                <a:solidFill>
                  <a:prstClr val="black"/>
                </a:solidFill>
                <a:latin typeface="Franklin Gothic Demi" pitchFamily="34" charset="0"/>
              </a:rPr>
              <a:t>Прервали первую</a:t>
            </a:r>
          </a:p>
          <a:p>
            <a:pPr algn="ctr">
              <a:lnSpc>
                <a:spcPts val="1500"/>
              </a:lnSpc>
            </a:pPr>
            <a:r>
              <a:rPr lang="ru-RU" dirty="0" smtClean="0">
                <a:solidFill>
                  <a:prstClr val="black"/>
                </a:solidFill>
                <a:latin typeface="Franklin Gothic Demi" pitchFamily="34" charset="0"/>
              </a:rPr>
              <a:t>беременность:</a:t>
            </a:r>
            <a:endParaRPr lang="ru-RU" dirty="0">
              <a:solidFill>
                <a:prstClr val="black"/>
              </a:solidFill>
              <a:latin typeface="Franklin Gothic Demi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04800" y="914400"/>
            <a:ext cx="440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Franklin Gothic Demi" pitchFamily="34" charset="0"/>
              </a:rPr>
              <a:t>Частота абортов у несовершеннолетних</a:t>
            </a:r>
            <a:endParaRPr lang="ru-RU" dirty="0"/>
          </a:p>
        </p:txBody>
      </p:sp>
      <p:graphicFrame>
        <p:nvGraphicFramePr>
          <p:cNvPr id="54" name="Диаграмма 53"/>
          <p:cNvGraphicFramePr/>
          <p:nvPr/>
        </p:nvGraphicFramePr>
        <p:xfrm>
          <a:off x="1905000" y="3733800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5" name="Диаграмма 54"/>
          <p:cNvGraphicFramePr/>
          <p:nvPr/>
        </p:nvGraphicFramePr>
        <p:xfrm>
          <a:off x="5181600" y="1219200"/>
          <a:ext cx="4724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6" name="Диаграмма 55"/>
          <p:cNvGraphicFramePr/>
          <p:nvPr/>
        </p:nvGraphicFramePr>
        <p:xfrm>
          <a:off x="4648200" y="4572000"/>
          <a:ext cx="3124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7" name="Заголовок 1"/>
          <p:cNvSpPr txBox="1">
            <a:spLocks/>
          </p:cNvSpPr>
          <p:nvPr/>
        </p:nvSpPr>
        <p:spPr>
          <a:xfrm>
            <a:off x="4876800" y="3962400"/>
            <a:ext cx="358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ДНР - распространенность гинекологических заболеваний среди несовершеннолетних до 46,9 %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8" name="object 23" descr="$PPTXTitle"/>
          <p:cNvSpPr txBox="1">
            <a:spLocks/>
          </p:cNvSpPr>
          <p:nvPr/>
        </p:nvSpPr>
        <p:spPr>
          <a:xfrm>
            <a:off x="5257800" y="4827055"/>
            <a:ext cx="1600200" cy="35137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58140" marR="5080" lvl="0" indent="-346075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Сексуально активные</a:t>
            </a:r>
            <a:br>
              <a:rPr kumimoji="0" lang="ru-RU" sz="1100" b="1" i="0" u="none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</a:br>
            <a:r>
              <a:rPr lang="ru-RU" sz="1100" b="1" spc="-25" dirty="0" smtClean="0">
                <a:latin typeface="Microsoft Sans Serif"/>
                <a:ea typeface="+mj-ea"/>
                <a:cs typeface="Microsoft Sans Serif"/>
              </a:rPr>
              <a:t>46</a:t>
            </a:r>
            <a:r>
              <a:rPr kumimoji="0" lang="ru-RU" sz="1100" b="1" i="0" u="none" strike="noStrike" kern="120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%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Sans Serif"/>
              <a:ea typeface="+mj-ea"/>
              <a:cs typeface="Microsoft Sans Serif"/>
            </a:endParaRPr>
          </a:p>
        </p:txBody>
      </p:sp>
      <p:sp>
        <p:nvSpPr>
          <p:cNvPr id="59" name="object 22"/>
          <p:cNvSpPr/>
          <p:nvPr/>
        </p:nvSpPr>
        <p:spPr>
          <a:xfrm>
            <a:off x="4876800" y="4800600"/>
            <a:ext cx="2057400" cy="533400"/>
          </a:xfrm>
          <a:custGeom>
            <a:avLst/>
            <a:gdLst/>
            <a:ahLst/>
            <a:cxnLst/>
            <a:rect l="l" t="t" r="r" b="b"/>
            <a:pathLst>
              <a:path w="2006600" h="1501139">
                <a:moveTo>
                  <a:pt x="0" y="123062"/>
                </a:moveTo>
                <a:lnTo>
                  <a:pt x="9653" y="75170"/>
                </a:lnTo>
                <a:lnTo>
                  <a:pt x="35988" y="36052"/>
                </a:lnTo>
                <a:lnTo>
                  <a:pt x="75062" y="9673"/>
                </a:lnTo>
                <a:lnTo>
                  <a:pt x="122936" y="0"/>
                </a:lnTo>
                <a:lnTo>
                  <a:pt x="1170305" y="0"/>
                </a:lnTo>
                <a:lnTo>
                  <a:pt x="1671828" y="0"/>
                </a:lnTo>
                <a:lnTo>
                  <a:pt x="1883156" y="0"/>
                </a:lnTo>
                <a:lnTo>
                  <a:pt x="1931048" y="9673"/>
                </a:lnTo>
                <a:lnTo>
                  <a:pt x="1970166" y="36052"/>
                </a:lnTo>
                <a:lnTo>
                  <a:pt x="1996545" y="75170"/>
                </a:lnTo>
                <a:lnTo>
                  <a:pt x="2006218" y="123062"/>
                </a:lnTo>
                <a:lnTo>
                  <a:pt x="2006218" y="430657"/>
                </a:lnTo>
                <a:lnTo>
                  <a:pt x="2006218" y="615314"/>
                </a:lnTo>
                <a:lnTo>
                  <a:pt x="1996545" y="663207"/>
                </a:lnTo>
                <a:lnTo>
                  <a:pt x="1970166" y="702325"/>
                </a:lnTo>
                <a:lnTo>
                  <a:pt x="1931048" y="728704"/>
                </a:lnTo>
                <a:lnTo>
                  <a:pt x="1883156" y="738378"/>
                </a:lnTo>
                <a:lnTo>
                  <a:pt x="1671828" y="738378"/>
                </a:lnTo>
                <a:lnTo>
                  <a:pt x="1149985" y="1500632"/>
                </a:lnTo>
                <a:lnTo>
                  <a:pt x="1170305" y="738378"/>
                </a:lnTo>
                <a:lnTo>
                  <a:pt x="122936" y="738378"/>
                </a:lnTo>
                <a:lnTo>
                  <a:pt x="75062" y="728704"/>
                </a:lnTo>
                <a:lnTo>
                  <a:pt x="35988" y="702325"/>
                </a:lnTo>
                <a:lnTo>
                  <a:pt x="9653" y="663207"/>
                </a:lnTo>
                <a:lnTo>
                  <a:pt x="0" y="615314"/>
                </a:lnTo>
                <a:lnTo>
                  <a:pt x="0" y="430657"/>
                </a:lnTo>
                <a:lnTo>
                  <a:pt x="0" y="123062"/>
                </a:lnTo>
                <a:close/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6400800" y="4876800"/>
          <a:ext cx="2895601" cy="1676400"/>
        </p:xfrm>
        <a:graphic>
          <a:graphicData uri="http://schemas.openxmlformats.org/presentationml/2006/ole">
            <p:oleObj spid="_x0000_s33794" name="Диаграмма" r:id="rId8" imgW="4934025" imgH="1323937" progId="MSGraph.Chart.8">
              <p:embed/>
            </p:oleObj>
          </a:graphicData>
        </a:graphic>
      </p:graphicFrame>
      <p:sp>
        <p:nvSpPr>
          <p:cNvPr id="61" name="Стрелка вправо 60"/>
          <p:cNvSpPr/>
          <p:nvPr/>
        </p:nvSpPr>
        <p:spPr>
          <a:xfrm>
            <a:off x="6781800" y="5791200"/>
            <a:ext cx="381000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D91EE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400800" y="6304002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Частота обращаемости девочек от 0 до 17 лет к гинекологу детского и подросткового возраста и стационарного лечения по поводу заболевания в ДНР (</a:t>
            </a:r>
            <a:endParaRPr lang="ru-RU" sz="8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838200" y="6427113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prstClr val="black"/>
                </a:solidFill>
                <a:latin typeface="Franklin Gothic Demi" pitchFamily="34" charset="0"/>
              </a:rPr>
              <a:t>в 70 % аборт по настоянию родителей</a:t>
            </a:r>
            <a:endParaRPr lang="ru-RU" dirty="0">
              <a:latin typeface="Franklin Gothic Demi" pitchFamily="34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Статистика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4" name="Рамка 63"/>
          <p:cNvSpPr/>
          <p:nvPr/>
        </p:nvSpPr>
        <p:spPr>
          <a:xfrm>
            <a:off x="7924800" y="2971800"/>
            <a:ext cx="9144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228600"/>
            <a:ext cx="3810000" cy="152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4 П: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Прогнозирование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Профилактика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err="1" smtClean="0">
                <a:solidFill>
                  <a:srgbClr val="FF0000"/>
                </a:solidFill>
              </a:rPr>
              <a:t>Персонализация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err="1" smtClean="0">
                <a:solidFill>
                  <a:srgbClr val="FF0000"/>
                </a:solidFill>
              </a:rPr>
              <a:t>Партисипативность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700" b="1" dirty="0" smtClean="0">
                <a:solidFill>
                  <a:srgbClr val="FF0000"/>
                </a:solidFill>
              </a:rPr>
              <a:t/>
            </a:r>
            <a:br>
              <a:rPr lang="ru-RU" sz="67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04800"/>
            <a:ext cx="4038600" cy="6096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Прогнозирование</a:t>
            </a:r>
          </a:p>
          <a:p>
            <a:pPr>
              <a:buNone/>
            </a:pPr>
            <a:r>
              <a:rPr lang="ru-RU" sz="8600" b="1" dirty="0" smtClean="0">
                <a:solidFill>
                  <a:srgbClr val="FF0000"/>
                </a:solidFill>
              </a:rPr>
              <a:t/>
            </a:r>
            <a:br>
              <a:rPr lang="ru-RU" sz="8600" b="1" dirty="0" smtClean="0">
                <a:solidFill>
                  <a:srgbClr val="FF0000"/>
                </a:solidFill>
              </a:rPr>
            </a:br>
            <a:r>
              <a:rPr lang="ru-RU" sz="6400" b="1" dirty="0" smtClean="0"/>
              <a:t>МАТЕМАТИЧЕСКАЯ МОДЕЛЬ ПРОГНОЗИРОВАНИЯ  риска РМФ</a:t>
            </a:r>
            <a:endParaRPr lang="ru-RU" sz="6400" dirty="0" smtClean="0">
              <a:latin typeface="Tahoma" pitchFamily="34" charset="0"/>
            </a:endParaRPr>
          </a:p>
          <a:p>
            <a:r>
              <a:rPr lang="ru-RU" sz="4800" dirty="0" smtClean="0">
                <a:sym typeface="Symbol" pitchFamily="18" charset="2"/>
              </a:rPr>
              <a:t>Ряд диагностических маркеров  и </a:t>
            </a:r>
          </a:p>
          <a:p>
            <a:pPr>
              <a:buNone/>
            </a:pPr>
            <a:r>
              <a:rPr lang="ru-RU" sz="4800" dirty="0" smtClean="0">
                <a:sym typeface="Symbol" pitchFamily="18" charset="2"/>
              </a:rPr>
              <a:t>м</a:t>
            </a:r>
            <a:r>
              <a:rPr lang="ru-RU" sz="4800" dirty="0" smtClean="0">
                <a:solidFill>
                  <a:schemeClr val="dk1"/>
                </a:solidFill>
                <a:sym typeface="Symbol" pitchFamily="18" charset="2"/>
              </a:rPr>
              <a:t>едико-психологические и поведенческие факторы </a:t>
            </a: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Y = 10,29 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X1 + 6,06 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X2 + 4,49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X3 + 4,15 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X4 + 6,47 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X5 +2,73 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X6 + 2,95 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X7 + 3,52 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X8 + 1,91 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X9 + 2,11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X10 +2,59 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sz="5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X11</a:t>
            </a:r>
            <a:endParaRPr lang="ru-RU" sz="5600" dirty="0" smtClean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Х1</a:t>
            </a:r>
            <a:r>
              <a:rPr lang="ru-RU" sz="4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–патологический акушерско-гинекологический и соматический анамнез у матери;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Х2 </a:t>
            </a:r>
            <a:r>
              <a:rPr lang="ru-RU" sz="4800" b="1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–</a:t>
            </a:r>
            <a:r>
              <a:rPr lang="ru-RU" sz="4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признаки инверсии полового диморфизма;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Х3</a:t>
            </a:r>
            <a:r>
              <a:rPr lang="ru-RU" sz="4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 – наличие неврологических нарушении в периоде новорожденности и младенчества;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Х4</a:t>
            </a:r>
            <a:r>
              <a:rPr lang="ru-RU" sz="4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 – </a:t>
            </a:r>
            <a:r>
              <a:rPr lang="ru-RU" sz="4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расстройства менструаций в </a:t>
            </a:r>
            <a:r>
              <a:rPr lang="ru-RU" sz="4800" b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постменархические</a:t>
            </a:r>
            <a:r>
              <a:rPr lang="ru-RU" sz="4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годы;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Х5</a:t>
            </a:r>
            <a:r>
              <a:rPr lang="ru-RU" sz="4800" b="1" dirty="0" smtClean="0">
                <a:ea typeface="Calibri" pitchFamily="34" charset="0"/>
                <a:cs typeface="Arial" pitchFamily="34" charset="0"/>
                <a:sym typeface="Symbol" pitchFamily="18" charset="2"/>
              </a:rPr>
              <a:t> – </a:t>
            </a:r>
            <a:r>
              <a:rPr lang="ru-RU" sz="4800" b="1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метаболические нарушения (</a:t>
            </a:r>
            <a:r>
              <a:rPr lang="ru-RU" sz="4800" b="1" dirty="0" smtClean="0"/>
              <a:t>отклонения от возрастной нормы массы тела</a:t>
            </a:r>
            <a:r>
              <a:rPr lang="ru-RU" sz="4800" b="1" dirty="0" smtClean="0">
                <a:ea typeface="Calibri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ru-RU" sz="4800" b="1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;</a:t>
            </a:r>
            <a:endParaRPr lang="ru-RU" sz="4800" b="1" dirty="0" smtClean="0">
              <a:ea typeface="Calibri" pitchFamily="34" charset="0"/>
              <a:cs typeface="Arial" pitchFamily="34" charset="0"/>
              <a:sym typeface="Symbol" pitchFamily="18" charset="2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Х6</a:t>
            </a:r>
            <a:r>
              <a:rPr lang="ru-RU" sz="4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– </a:t>
            </a:r>
            <a:r>
              <a:rPr lang="ru-RU" sz="4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сниженное настроение и/или выраженное чувство одиночества, как проблема;</a:t>
            </a:r>
            <a:endParaRPr lang="ru-RU" sz="4800" b="1" dirty="0" smtClean="0">
              <a:solidFill>
                <a:srgbClr val="000000"/>
              </a:solidFill>
              <a:ea typeface="Calibri" pitchFamily="34" charset="0"/>
              <a:cs typeface="Arial" pitchFamily="34" charset="0"/>
              <a:sym typeface="Symbol" pitchFamily="18" charset="2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Х7 – </a:t>
            </a:r>
            <a:r>
              <a:rPr lang="ru-RU" sz="4800" b="1" dirty="0" err="1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эхографические</a:t>
            </a:r>
            <a:r>
              <a:rPr lang="ru-RU" sz="4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 признаки СПЯ через 8 лет от </a:t>
            </a:r>
            <a:r>
              <a:rPr lang="ru-RU" sz="4800" b="1" dirty="0" err="1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менархе</a:t>
            </a:r>
            <a:r>
              <a:rPr lang="ru-RU" sz="4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;</a:t>
            </a:r>
            <a:endParaRPr lang="ru-RU" sz="4800" b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ea typeface="Calibri" pitchFamily="34" charset="0"/>
                <a:cs typeface="Arial" pitchFamily="34" charset="0"/>
                <a:sym typeface="Symbol" pitchFamily="18" charset="2"/>
              </a:rPr>
              <a:t>Х8</a:t>
            </a:r>
            <a:r>
              <a:rPr lang="ru-RU" sz="4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 –</a:t>
            </a:r>
            <a:r>
              <a:rPr lang="ru-RU" sz="4800" b="1" dirty="0" smtClean="0">
                <a:ea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sz="4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соотношение ЛГ/ФСГ&gt;1,25;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Х9 – </a:t>
            </a:r>
            <a:r>
              <a:rPr lang="ru-RU" sz="4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короткий период от </a:t>
            </a:r>
            <a:r>
              <a:rPr lang="ru-RU" sz="4800" b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менархе</a:t>
            </a:r>
            <a:r>
              <a:rPr lang="ru-RU" sz="4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до </a:t>
            </a:r>
            <a:r>
              <a:rPr lang="ru-RU" sz="4800" b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коитархе</a:t>
            </a:r>
            <a:r>
              <a:rPr lang="ru-RU" sz="4800" b="1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;</a:t>
            </a:r>
            <a:endParaRPr lang="ru-RU" sz="4800" b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ea typeface="Calibri" pitchFamily="34" charset="0"/>
                <a:cs typeface="Arial" pitchFamily="34" charset="0"/>
                <a:sym typeface="Symbol" pitchFamily="18" charset="2"/>
              </a:rPr>
              <a:t>Х10</a:t>
            </a:r>
            <a:r>
              <a:rPr lang="ru-RU" sz="4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 –а</a:t>
            </a:r>
            <a:r>
              <a:rPr lang="ru-RU" sz="4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борт в анамнезе;</a:t>
            </a:r>
            <a:endParaRPr lang="ru-RU" sz="4800" b="1" dirty="0" smtClean="0">
              <a:solidFill>
                <a:srgbClr val="000000"/>
              </a:solidFill>
              <a:ea typeface="Calibri" pitchFamily="34" charset="0"/>
              <a:cs typeface="Arial" pitchFamily="34" charset="0"/>
              <a:sym typeface="Symbol" pitchFamily="18" charset="2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Х11 </a:t>
            </a:r>
            <a:r>
              <a:rPr lang="ru-RU" sz="4800" b="1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– </a:t>
            </a:r>
            <a:r>
              <a:rPr lang="ru-RU" sz="4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н</a:t>
            </a:r>
            <a:r>
              <a:rPr lang="ru-RU" sz="4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изкая приверженности лечебно-профилактической помощи.</a:t>
            </a:r>
          </a:p>
          <a:p>
            <a:pPr lvl="0">
              <a:buNone/>
            </a:pPr>
            <a:endParaRPr lang="ru-RU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ru-RU" sz="3700" b="1" dirty="0" smtClean="0">
                <a:solidFill>
                  <a:prstClr val="black"/>
                </a:solidFill>
              </a:rPr>
              <a:t>Модель обладает чувствительностью &gt; 98,0 (95% ДИ: 95,1- 99,5) и специфичностью &gt; 98,1 (95% ДИ: 89,9- 99,7), что позволяет использовать её в практическом здравоохранении</a:t>
            </a:r>
          </a:p>
          <a:p>
            <a:pPr>
              <a:buNone/>
            </a:pPr>
            <a:r>
              <a:rPr lang="ru-RU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Symbol" pitchFamily="18" charset="2"/>
              </a:rPr>
              <a:t>      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62400" y="4419600"/>
            <a:ext cx="50292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При условии грамотного применения</a:t>
            </a:r>
          </a:p>
          <a:p>
            <a:pPr algn="ctr"/>
            <a:r>
              <a:rPr lang="ru-RU" b="1" dirty="0" smtClean="0"/>
              <a:t>шкал риска </a:t>
            </a:r>
            <a:r>
              <a:rPr lang="ru-RU" dirty="0" smtClean="0"/>
              <a:t>с анализом множества параметров организма, подсчёт баллов, начисленных</a:t>
            </a:r>
          </a:p>
          <a:p>
            <a:pPr algn="ctr"/>
            <a:r>
              <a:rPr lang="ru-RU" dirty="0" smtClean="0"/>
              <a:t>в соответствии с анамнестическими данными</a:t>
            </a:r>
          </a:p>
          <a:p>
            <a:pPr algn="ctr"/>
            <a:r>
              <a:rPr lang="ru-RU" dirty="0" smtClean="0"/>
              <a:t>бывают гораздо </a:t>
            </a:r>
            <a:r>
              <a:rPr lang="ru-RU" b="1" dirty="0" smtClean="0"/>
              <a:t>более </a:t>
            </a:r>
            <a:r>
              <a:rPr lang="ru-RU" dirty="0" smtClean="0"/>
              <a:t>дешевыми и </a:t>
            </a:r>
            <a:r>
              <a:rPr lang="ru-RU" b="1" dirty="0" smtClean="0"/>
              <a:t>информативными</a:t>
            </a:r>
            <a:r>
              <a:rPr lang="ru-RU" dirty="0" smtClean="0"/>
              <a:t>, чем громоздкое компьютерное моделирование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4038600" y="0"/>
            <a:ext cx="4267200" cy="19812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057400"/>
            <a:ext cx="33528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Л. Худ: </a:t>
            </a:r>
          </a:p>
          <a:p>
            <a:r>
              <a:rPr lang="ru-RU" dirty="0" smtClean="0"/>
              <a:t>«Добиться эффекта </a:t>
            </a:r>
            <a:r>
              <a:rPr lang="ru-RU" smtClean="0"/>
              <a:t>в терапии </a:t>
            </a:r>
            <a:r>
              <a:rPr lang="ru-RU" dirty="0" smtClean="0"/>
              <a:t>можно, если у пациента будет «на руках» вся информация об имеющихся у него </a:t>
            </a:r>
            <a:r>
              <a:rPr lang="ru-RU" b="1" dirty="0" smtClean="0"/>
              <a:t>рисках</a:t>
            </a:r>
          </a:p>
          <a:p>
            <a:r>
              <a:rPr lang="ru-RU" dirty="0" smtClean="0"/>
              <a:t>развития того или иного заболевания</a:t>
            </a:r>
          </a:p>
          <a:p>
            <a:r>
              <a:rPr lang="ru-RU" dirty="0" smtClean="0"/>
              <a:t>и способах его предотвратить»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Профилактика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4572000"/>
            <a:ext cx="4038600" cy="2057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12% городского населения и 2% сельского приобщаются к ЗОЖ </a:t>
            </a:r>
          </a:p>
          <a:p>
            <a:pPr>
              <a:buNone/>
            </a:pPr>
            <a:r>
              <a:rPr lang="ru-RU" sz="1800" b="1" dirty="0" smtClean="0"/>
              <a:t>Доказано, что ограничение в питании и занятие физическими упражнениями – сохраняет качество здоровья и увеличивает продолжительность жизни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"/>
            <a:ext cx="4216772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76800" y="3352800"/>
            <a:ext cx="4038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ДНР более 75 тысяч человек </a:t>
            </a:r>
          </a:p>
          <a:p>
            <a:pPr algn="ctr"/>
            <a:r>
              <a:rPr lang="ru-RU" b="1" dirty="0" smtClean="0"/>
              <a:t>находятся на учете по онкологическим заболеваниям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219200"/>
            <a:ext cx="4343400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/>
              <a:t>Профилактировать</a:t>
            </a:r>
            <a:r>
              <a:rPr lang="ru-RU" sz="2800" dirty="0" smtClean="0"/>
              <a:t>  гинекологическую патологию и готовить</a:t>
            </a:r>
          </a:p>
          <a:p>
            <a:r>
              <a:rPr lang="ru-RU" sz="2800" dirty="0" smtClean="0"/>
              <a:t>к беременности заведомо нездоровых женщин….. </a:t>
            </a:r>
          </a:p>
          <a:p>
            <a:endParaRPr lang="ru-RU" sz="2800" dirty="0" smtClean="0"/>
          </a:p>
          <a:p>
            <a:r>
              <a:rPr lang="ru-RU" sz="2800" dirty="0" smtClean="0"/>
              <a:t>!!!Принципиальный момент - предотвратить нежелательные последствия для женщины и ребёнка!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948</Words>
  <Application>Microsoft Office PowerPoint</Application>
  <PresentationFormat>Экран (4:3)</PresentationFormat>
  <Paragraphs>198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Диаграмма</vt:lpstr>
      <vt:lpstr>Слайд 1</vt:lpstr>
      <vt:lpstr>Актуальность</vt:lpstr>
      <vt:lpstr>Что может  противопоставить врач? </vt:lpstr>
      <vt:lpstr>Актуальность</vt:lpstr>
      <vt:lpstr>Цель</vt:lpstr>
      <vt:lpstr>Слайд 6</vt:lpstr>
      <vt:lpstr>повторно  15%</vt:lpstr>
      <vt:lpstr>                 4 П: Прогнозирование Профилактика Персонализация Партисипативность       </vt:lpstr>
      <vt:lpstr>Профилактика </vt:lpstr>
      <vt:lpstr>Персонализация</vt:lpstr>
      <vt:lpstr>Партисипативность </vt:lpstr>
      <vt:lpstr>Партисипативность в практике детского подросткового гинеколога</vt:lpstr>
      <vt:lpstr>Преимущества партисипативности в детской и подростковой гинекологии: </vt:lpstr>
      <vt:lpstr>Преимущества партисипативности в детской и подростковой гинекологии: Снижение количества незапланированных госпитализаций  </vt:lpstr>
      <vt:lpstr>Выводы </vt:lpstr>
      <vt:lpstr>Благодарю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ПАРТИСИПАТИВНОСТЬ КАК ОСНОВА СОХРАНЕНИЯ РЕПРОДУКТИВНОГО ЗДОРОВЬЯ НЕСОВЕРШЕННОЛЕТНИХ</dc:title>
  <dc:creator>Пользователь</dc:creator>
  <cp:lastModifiedBy>Пользователь</cp:lastModifiedBy>
  <cp:revision>16</cp:revision>
  <dcterms:created xsi:type="dcterms:W3CDTF">2026-05-05T19:08:37Z</dcterms:created>
  <dcterms:modified xsi:type="dcterms:W3CDTF">2026-05-25T20:59:21Z</dcterms:modified>
</cp:coreProperties>
</file>