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8" r:id="rId7"/>
    <p:sldId id="267" r:id="rId8"/>
    <p:sldId id="260" r:id="rId9"/>
    <p:sldId id="270" r:id="rId10"/>
    <p:sldId id="261" r:id="rId11"/>
    <p:sldId id="272" r:id="rId12"/>
    <p:sldId id="265"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23FF092-718F-4A4B-BA9C-4FE75AA69679}" type="datetimeFigureOut">
              <a:rPr lang="ru-RU" smtClean="0"/>
              <a:t>26.05.2025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60554-E7F4-468C-AA81-693EE89F6825}" type="slidenum">
              <a:rPr lang="ru-RU" smtClean="0"/>
              <a:t>‹#›</a:t>
            </a:fld>
            <a:endParaRPr lang="ru-RU"/>
          </a:p>
        </p:txBody>
      </p:sp>
    </p:spTree>
    <p:extLst>
      <p:ext uri="{BB962C8B-B14F-4D97-AF65-F5344CB8AC3E}">
        <p14:creationId xmlns:p14="http://schemas.microsoft.com/office/powerpoint/2010/main" val="385579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3FF092-718F-4A4B-BA9C-4FE75AA69679}" type="datetimeFigureOut">
              <a:rPr lang="ru-RU" smtClean="0"/>
              <a:t>26.05.2025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60554-E7F4-468C-AA81-693EE89F6825}" type="slidenum">
              <a:rPr lang="ru-RU" smtClean="0"/>
              <a:t>‹#›</a:t>
            </a:fld>
            <a:endParaRPr lang="ru-RU"/>
          </a:p>
        </p:txBody>
      </p:sp>
    </p:spTree>
    <p:extLst>
      <p:ext uri="{BB962C8B-B14F-4D97-AF65-F5344CB8AC3E}">
        <p14:creationId xmlns:p14="http://schemas.microsoft.com/office/powerpoint/2010/main" val="156329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3FF092-718F-4A4B-BA9C-4FE75AA69679}" type="datetimeFigureOut">
              <a:rPr lang="ru-RU" smtClean="0"/>
              <a:t>26.05.2025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60554-E7F4-468C-AA81-693EE89F6825}" type="slidenum">
              <a:rPr lang="ru-RU" smtClean="0"/>
              <a:t>‹#›</a:t>
            </a:fld>
            <a:endParaRPr lang="ru-RU"/>
          </a:p>
        </p:txBody>
      </p:sp>
    </p:spTree>
    <p:extLst>
      <p:ext uri="{BB962C8B-B14F-4D97-AF65-F5344CB8AC3E}">
        <p14:creationId xmlns:p14="http://schemas.microsoft.com/office/powerpoint/2010/main" val="337115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3FF092-718F-4A4B-BA9C-4FE75AA69679}" type="datetimeFigureOut">
              <a:rPr lang="ru-RU" smtClean="0"/>
              <a:t>26.05.2025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60554-E7F4-468C-AA81-693EE89F6825}" type="slidenum">
              <a:rPr lang="ru-RU" smtClean="0"/>
              <a:t>‹#›</a:t>
            </a:fld>
            <a:endParaRPr lang="ru-RU"/>
          </a:p>
        </p:txBody>
      </p:sp>
    </p:spTree>
    <p:extLst>
      <p:ext uri="{BB962C8B-B14F-4D97-AF65-F5344CB8AC3E}">
        <p14:creationId xmlns:p14="http://schemas.microsoft.com/office/powerpoint/2010/main" val="214801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23FF092-718F-4A4B-BA9C-4FE75AA69679}" type="datetimeFigureOut">
              <a:rPr lang="ru-RU" smtClean="0"/>
              <a:t>26.05.2025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260554-E7F4-468C-AA81-693EE89F6825}" type="slidenum">
              <a:rPr lang="ru-RU" smtClean="0"/>
              <a:t>‹#›</a:t>
            </a:fld>
            <a:endParaRPr lang="ru-RU"/>
          </a:p>
        </p:txBody>
      </p:sp>
    </p:spTree>
    <p:extLst>
      <p:ext uri="{BB962C8B-B14F-4D97-AF65-F5344CB8AC3E}">
        <p14:creationId xmlns:p14="http://schemas.microsoft.com/office/powerpoint/2010/main" val="200645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23FF092-718F-4A4B-BA9C-4FE75AA69679}" type="datetimeFigureOut">
              <a:rPr lang="ru-RU" smtClean="0"/>
              <a:t>26.05.2025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260554-E7F4-468C-AA81-693EE89F6825}" type="slidenum">
              <a:rPr lang="ru-RU" smtClean="0"/>
              <a:t>‹#›</a:t>
            </a:fld>
            <a:endParaRPr lang="ru-RU"/>
          </a:p>
        </p:txBody>
      </p:sp>
    </p:spTree>
    <p:extLst>
      <p:ext uri="{BB962C8B-B14F-4D97-AF65-F5344CB8AC3E}">
        <p14:creationId xmlns:p14="http://schemas.microsoft.com/office/powerpoint/2010/main" val="136870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23FF092-718F-4A4B-BA9C-4FE75AA69679}" type="datetimeFigureOut">
              <a:rPr lang="ru-RU" smtClean="0"/>
              <a:t>26.05.2025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5260554-E7F4-468C-AA81-693EE89F6825}" type="slidenum">
              <a:rPr lang="ru-RU" smtClean="0"/>
              <a:t>‹#›</a:t>
            </a:fld>
            <a:endParaRPr lang="ru-RU"/>
          </a:p>
        </p:txBody>
      </p:sp>
    </p:spTree>
    <p:extLst>
      <p:ext uri="{BB962C8B-B14F-4D97-AF65-F5344CB8AC3E}">
        <p14:creationId xmlns:p14="http://schemas.microsoft.com/office/powerpoint/2010/main" val="156174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23FF092-718F-4A4B-BA9C-4FE75AA69679}" type="datetimeFigureOut">
              <a:rPr lang="ru-RU" smtClean="0"/>
              <a:t>26.05.2025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5260554-E7F4-468C-AA81-693EE89F6825}" type="slidenum">
              <a:rPr lang="ru-RU" smtClean="0"/>
              <a:t>‹#›</a:t>
            </a:fld>
            <a:endParaRPr lang="ru-RU"/>
          </a:p>
        </p:txBody>
      </p:sp>
    </p:spTree>
    <p:extLst>
      <p:ext uri="{BB962C8B-B14F-4D97-AF65-F5344CB8AC3E}">
        <p14:creationId xmlns:p14="http://schemas.microsoft.com/office/powerpoint/2010/main" val="185995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3FF092-718F-4A4B-BA9C-4FE75AA69679}" type="datetimeFigureOut">
              <a:rPr lang="ru-RU" smtClean="0"/>
              <a:t>26.05.2025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5260554-E7F4-468C-AA81-693EE89F6825}" type="slidenum">
              <a:rPr lang="ru-RU" smtClean="0"/>
              <a:t>‹#›</a:t>
            </a:fld>
            <a:endParaRPr lang="ru-RU"/>
          </a:p>
        </p:txBody>
      </p:sp>
    </p:spTree>
    <p:extLst>
      <p:ext uri="{BB962C8B-B14F-4D97-AF65-F5344CB8AC3E}">
        <p14:creationId xmlns:p14="http://schemas.microsoft.com/office/powerpoint/2010/main" val="81240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23FF092-718F-4A4B-BA9C-4FE75AA69679}" type="datetimeFigureOut">
              <a:rPr lang="ru-RU" smtClean="0"/>
              <a:t>26.05.2025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260554-E7F4-468C-AA81-693EE89F6825}" type="slidenum">
              <a:rPr lang="ru-RU" smtClean="0"/>
              <a:t>‹#›</a:t>
            </a:fld>
            <a:endParaRPr lang="ru-RU"/>
          </a:p>
        </p:txBody>
      </p:sp>
    </p:spTree>
    <p:extLst>
      <p:ext uri="{BB962C8B-B14F-4D97-AF65-F5344CB8AC3E}">
        <p14:creationId xmlns:p14="http://schemas.microsoft.com/office/powerpoint/2010/main" val="104643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23FF092-718F-4A4B-BA9C-4FE75AA69679}" type="datetimeFigureOut">
              <a:rPr lang="ru-RU" smtClean="0"/>
              <a:t>26.05.2025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260554-E7F4-468C-AA81-693EE89F6825}" type="slidenum">
              <a:rPr lang="ru-RU" smtClean="0"/>
              <a:t>‹#›</a:t>
            </a:fld>
            <a:endParaRPr lang="ru-RU"/>
          </a:p>
        </p:txBody>
      </p:sp>
    </p:spTree>
    <p:extLst>
      <p:ext uri="{BB962C8B-B14F-4D97-AF65-F5344CB8AC3E}">
        <p14:creationId xmlns:p14="http://schemas.microsoft.com/office/powerpoint/2010/main" val="3824234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FF092-718F-4A4B-BA9C-4FE75AA69679}" type="datetimeFigureOut">
              <a:rPr lang="ru-RU" smtClean="0"/>
              <a:t>26.05.2025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60554-E7F4-468C-AA81-693EE89F6825}" type="slidenum">
              <a:rPr lang="ru-RU" smtClean="0"/>
              <a:t>‹#›</a:t>
            </a:fld>
            <a:endParaRPr lang="ru-RU"/>
          </a:p>
        </p:txBody>
      </p:sp>
    </p:spTree>
    <p:extLst>
      <p:ext uri="{BB962C8B-B14F-4D97-AF65-F5344CB8AC3E}">
        <p14:creationId xmlns:p14="http://schemas.microsoft.com/office/powerpoint/2010/main" val="410830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453289"/>
            <a:ext cx="9144000" cy="1085578"/>
          </a:xfrm>
        </p:spPr>
        <p:txBody>
          <a:bodyPr>
            <a:normAutofit/>
          </a:bodyPr>
          <a:lstStyle/>
          <a:p>
            <a:r>
              <a:rPr lang="ru-RU" sz="1200" dirty="0" smtClean="0"/>
              <a:t>ФЕДЕРАЛЬНОЕ ГОСУДАРСТВЕННОЕ БЮДЖЕТНОЕ ОБРАЗОВАТЕЛЬНОЕ УЧРЕЖДЕНИЕ ВЫСШЕГО ОБРАЗОВАНИЯ «ДОНЕЦКИЙ ГОСУДАРСТВЕННЫЙ МЕДИЦИНСКИЙ УНИВЕРСИТЕТ ИМЕНИ М.ГОРЬКОГО» МИНИСТЕРСТВА ЗДРАВООХРАНЕНИЯ РОССИЙСКОЙ ФЕДЕРАЦИИ</a:t>
            </a:r>
            <a:br>
              <a:rPr lang="ru-RU" sz="1200" dirty="0" smtClean="0"/>
            </a:br>
            <a:r>
              <a:rPr lang="ru-RU" sz="1200" dirty="0" smtClean="0"/>
              <a:t>Министерство здравоохранения Донецкой Народной Республики Государственное бюджетное учреждение Донецкой Народной  Республики «Донецкой Республиканский перинатальный центр им. </a:t>
            </a:r>
            <a:r>
              <a:rPr lang="ru-RU" sz="1200" dirty="0" err="1" smtClean="0"/>
              <a:t>проф</a:t>
            </a:r>
            <a:r>
              <a:rPr lang="ru-RU" sz="1200" dirty="0" smtClean="0"/>
              <a:t> .В.К. Чайки»</a:t>
            </a:r>
            <a:br>
              <a:rPr lang="ru-RU" sz="1200" dirty="0" smtClean="0"/>
            </a:br>
            <a:endParaRPr lang="ru-RU" sz="1200" dirty="0"/>
          </a:p>
        </p:txBody>
      </p:sp>
      <p:sp>
        <p:nvSpPr>
          <p:cNvPr id="3" name="Подзаголовок 2"/>
          <p:cNvSpPr>
            <a:spLocks noGrp="1"/>
          </p:cNvSpPr>
          <p:nvPr>
            <p:ph type="subTitle" idx="1"/>
          </p:nvPr>
        </p:nvSpPr>
        <p:spPr>
          <a:xfrm>
            <a:off x="1602059" y="1862448"/>
            <a:ext cx="9144000" cy="1655762"/>
          </a:xfrm>
        </p:spPr>
        <p:txBody>
          <a:bodyPr>
            <a:normAutofit/>
          </a:bodyPr>
          <a:lstStyle/>
          <a:p>
            <a:r>
              <a:rPr lang="ru-RU" sz="4000" b="1" dirty="0" smtClean="0">
                <a:solidFill>
                  <a:srgbClr val="FF0000"/>
                </a:solidFill>
              </a:rPr>
              <a:t>Беременность у несовершеннолетних: </a:t>
            </a:r>
          </a:p>
          <a:p>
            <a:r>
              <a:rPr lang="ru-RU" sz="4000" b="1" dirty="0" smtClean="0">
                <a:solidFill>
                  <a:srgbClr val="FF0000"/>
                </a:solidFill>
              </a:rPr>
              <a:t>актуальность и стратегии поддержки</a:t>
            </a:r>
            <a:endParaRPr lang="ru-RU" sz="4000" b="1" dirty="0">
              <a:solidFill>
                <a:srgbClr val="FF0000"/>
              </a:solidFill>
            </a:endParaRPr>
          </a:p>
        </p:txBody>
      </p:sp>
      <p:sp>
        <p:nvSpPr>
          <p:cNvPr id="4" name="Прямоугольник 3"/>
          <p:cNvSpPr/>
          <p:nvPr/>
        </p:nvSpPr>
        <p:spPr>
          <a:xfrm>
            <a:off x="396984" y="3681568"/>
            <a:ext cx="10058399" cy="2031325"/>
          </a:xfrm>
          <a:prstGeom prst="rect">
            <a:avLst/>
          </a:prstGeom>
        </p:spPr>
        <p:txBody>
          <a:bodyPr wrap="square">
            <a:spAutoFit/>
          </a:bodyPr>
          <a:lstStyle/>
          <a:p>
            <a:pPr algn="just"/>
            <a:r>
              <a:rPr lang="ru-RU" b="1" dirty="0">
                <a:latin typeface="Times New Roman" panose="02020603050405020304" pitchFamily="18" charset="0"/>
                <a:cs typeface="Times New Roman" panose="02020603050405020304" pitchFamily="18" charset="0"/>
              </a:rPr>
              <a:t>Чайка В.К., </a:t>
            </a:r>
            <a:r>
              <a:rPr lang="ru-RU" sz="1200" dirty="0">
                <a:latin typeface="Times New Roman" panose="02020603050405020304" pitchFamily="18" charset="0"/>
                <a:cs typeface="Times New Roman" panose="02020603050405020304" pitchFamily="18" charset="0"/>
              </a:rPr>
              <a:t>д.м.н., </a:t>
            </a:r>
            <a:r>
              <a:rPr lang="ru-RU" sz="1200" dirty="0" smtClean="0">
                <a:latin typeface="Times New Roman" panose="02020603050405020304" pitchFamily="18" charset="0"/>
                <a:cs typeface="Times New Roman" panose="02020603050405020304" pitchFamily="18" charset="0"/>
              </a:rPr>
              <a:t>профессор</a:t>
            </a:r>
            <a:r>
              <a:rPr lang="ru-RU" sz="1200" dirty="0">
                <a:latin typeface="Times New Roman" panose="02020603050405020304" pitchFamily="18" charset="0"/>
                <a:cs typeface="Times New Roman" panose="02020603050405020304" pitchFamily="18" charset="0"/>
              </a:rPr>
              <a:t>, зав. </a:t>
            </a:r>
            <a:r>
              <a:rPr lang="ru-RU" sz="1200" dirty="0">
                <a:latin typeface="Times New Roman" panose="02020603050405020304" pitchFamily="18" charset="0"/>
                <a:cs typeface="Times New Roman" panose="02020603050405020304" pitchFamily="18" charset="0"/>
              </a:rPr>
              <a:t>кафедры акушерства, гинекологии, </a:t>
            </a:r>
            <a:r>
              <a:rPr lang="ru-RU" sz="1200" dirty="0" err="1">
                <a:latin typeface="Times New Roman" panose="02020603050405020304" pitchFamily="18" charset="0"/>
                <a:cs typeface="Times New Roman" panose="02020603050405020304" pitchFamily="18" charset="0"/>
              </a:rPr>
              <a:t>перинатологии</a:t>
            </a:r>
            <a:r>
              <a:rPr lang="ru-RU" sz="1200" dirty="0">
                <a:latin typeface="Times New Roman" panose="02020603050405020304" pitchFamily="18" charset="0"/>
                <a:cs typeface="Times New Roman" panose="02020603050405020304" pitchFamily="18" charset="0"/>
              </a:rPr>
              <a:t>, детской и подростковой гинекологии ФНМФО ФГБОУ ВО </a:t>
            </a:r>
            <a:r>
              <a:rPr lang="ru-RU" sz="1200" dirty="0" err="1">
                <a:latin typeface="Times New Roman" panose="02020603050405020304" pitchFamily="18" charset="0"/>
                <a:cs typeface="Times New Roman" panose="02020603050405020304" pitchFamily="18" charset="0"/>
              </a:rPr>
              <a:t>ДонГМУ</a:t>
            </a:r>
            <a:r>
              <a:rPr lang="ru-RU" sz="1200" dirty="0">
                <a:latin typeface="Times New Roman" panose="02020603050405020304" pitchFamily="18" charset="0"/>
                <a:cs typeface="Times New Roman" panose="02020603050405020304" pitchFamily="18" charset="0"/>
              </a:rPr>
              <a:t> Минздрава </a:t>
            </a:r>
            <a:r>
              <a:rPr lang="ru-RU" sz="1200" dirty="0">
                <a:latin typeface="Times New Roman" panose="02020603050405020304" pitchFamily="18" charset="0"/>
                <a:cs typeface="Times New Roman" panose="02020603050405020304" pitchFamily="18" charset="0"/>
              </a:rPr>
              <a:t>России, </a:t>
            </a:r>
            <a:r>
              <a:rPr lang="ru-RU" sz="1200" dirty="0" smtClean="0">
                <a:latin typeface="Times New Roman" panose="02020603050405020304" pitchFamily="18" charset="0"/>
                <a:cs typeface="Times New Roman" panose="02020603050405020304" pitchFamily="18" charset="0"/>
              </a:rPr>
              <a:t>профессор</a:t>
            </a:r>
            <a:endParaRPr lang="ru-RU" sz="1200" dirty="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Бабенко-</a:t>
            </a:r>
            <a:r>
              <a:rPr lang="ru-RU" b="1" dirty="0" err="1" smtClean="0">
                <a:latin typeface="Times New Roman" panose="02020603050405020304" pitchFamily="18" charset="0"/>
                <a:cs typeface="Times New Roman" panose="02020603050405020304" pitchFamily="18" charset="0"/>
              </a:rPr>
              <a:t>Сорокопуд</a:t>
            </a:r>
            <a:r>
              <a:rPr lang="ru-RU" b="1" dirty="0" smtClean="0">
                <a:latin typeface="Times New Roman" panose="02020603050405020304" pitchFamily="18" charset="0"/>
                <a:cs typeface="Times New Roman" panose="02020603050405020304" pitchFamily="18" charset="0"/>
              </a:rPr>
              <a:t> И.В., </a:t>
            </a:r>
            <a:r>
              <a:rPr lang="ru-RU" sz="1200" dirty="0" smtClean="0">
                <a:latin typeface="Times New Roman" panose="02020603050405020304" pitchFamily="18" charset="0"/>
                <a:cs typeface="Times New Roman" panose="02020603050405020304" pitchFamily="18" charset="0"/>
              </a:rPr>
              <a:t>к.м.н., врач акушер-гинеколог ГБУ ДНР ДРПЦ им проф. ВК Чайки,</a:t>
            </a:r>
          </a:p>
          <a:p>
            <a:pPr algn="just"/>
            <a:r>
              <a:rPr lang="ru-RU" sz="1200" dirty="0" smtClean="0">
                <a:latin typeface="Times New Roman" panose="02020603050405020304" pitchFamily="18" charset="0"/>
                <a:cs typeface="Times New Roman" panose="02020603050405020304" pitchFamily="18" charset="0"/>
              </a:rPr>
              <a:t> доцент кафедры акушерства, гинекологии, </a:t>
            </a:r>
            <a:r>
              <a:rPr lang="ru-RU" sz="1200" dirty="0" err="1" smtClean="0">
                <a:latin typeface="Times New Roman" panose="02020603050405020304" pitchFamily="18" charset="0"/>
                <a:cs typeface="Times New Roman" panose="02020603050405020304" pitchFamily="18" charset="0"/>
              </a:rPr>
              <a:t>перинатологии</a:t>
            </a:r>
            <a:r>
              <a:rPr lang="ru-RU" sz="1200" dirty="0" smtClean="0">
                <a:latin typeface="Times New Roman" panose="02020603050405020304" pitchFamily="18" charset="0"/>
                <a:cs typeface="Times New Roman" panose="02020603050405020304" pitchFamily="18" charset="0"/>
              </a:rPr>
              <a:t>, детской и подростковой гинекологии ФНМФО ФГБОУ ВО </a:t>
            </a:r>
            <a:r>
              <a:rPr lang="ru-RU" sz="1200" dirty="0" err="1" smtClean="0">
                <a:latin typeface="Times New Roman" panose="02020603050405020304" pitchFamily="18" charset="0"/>
                <a:cs typeface="Times New Roman" panose="02020603050405020304" pitchFamily="18" charset="0"/>
              </a:rPr>
              <a:t>ДонГМУ</a:t>
            </a:r>
            <a:r>
              <a:rPr lang="ru-RU" sz="1200" dirty="0" smtClean="0">
                <a:latin typeface="Times New Roman" panose="02020603050405020304" pitchFamily="18" charset="0"/>
                <a:cs typeface="Times New Roman" panose="02020603050405020304" pitchFamily="18" charset="0"/>
              </a:rPr>
              <a:t> Минздрава России</a:t>
            </a:r>
            <a:endParaRPr lang="ru-RU" b="1" dirty="0" smtClean="0">
              <a:latin typeface="Times New Roman" panose="02020603050405020304" pitchFamily="18" charset="0"/>
              <a:cs typeface="Times New Roman" panose="02020603050405020304" pitchFamily="18" charset="0"/>
            </a:endParaRPr>
          </a:p>
          <a:p>
            <a:pPr algn="just"/>
            <a:r>
              <a:rPr lang="ru-RU" b="1" dirty="0" err="1" smtClean="0">
                <a:latin typeface="Times New Roman" panose="02020603050405020304" pitchFamily="18" charset="0"/>
                <a:cs typeface="Times New Roman" panose="02020603050405020304" pitchFamily="18" charset="0"/>
              </a:rPr>
              <a:t>Желтоноженко</a:t>
            </a:r>
            <a:r>
              <a:rPr lang="ru-RU" b="1" dirty="0" smtClean="0">
                <a:latin typeface="Times New Roman" panose="02020603050405020304" pitchFamily="18" charset="0"/>
                <a:cs typeface="Times New Roman" panose="02020603050405020304" pitchFamily="18" charset="0"/>
              </a:rPr>
              <a:t> Л.В.,</a:t>
            </a:r>
            <a:r>
              <a:rPr lang="ru-RU"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к.м.н., </a:t>
            </a:r>
            <a:r>
              <a:rPr lang="ru-RU" sz="1200" dirty="0" smtClean="0">
                <a:latin typeface="Times New Roman" panose="02020603050405020304" pitchFamily="18" charset="0"/>
                <a:cs typeface="Times New Roman" panose="02020603050405020304" pitchFamily="18" charset="0"/>
              </a:rPr>
              <a:t>врач акушер-гинеколог , зав. ГОН ГБУ </a:t>
            </a:r>
            <a:r>
              <a:rPr lang="ru-RU" sz="1200" dirty="0">
                <a:latin typeface="Times New Roman" panose="02020603050405020304" pitchFamily="18" charset="0"/>
                <a:cs typeface="Times New Roman" panose="02020603050405020304" pitchFamily="18" charset="0"/>
              </a:rPr>
              <a:t>ДНР ДРПЦ им проф. ВК </a:t>
            </a:r>
            <a:r>
              <a:rPr lang="ru-RU" sz="1200" dirty="0" smtClean="0">
                <a:latin typeface="Times New Roman" panose="02020603050405020304" pitchFamily="18" charset="0"/>
                <a:cs typeface="Times New Roman" panose="02020603050405020304" pitchFamily="18" charset="0"/>
              </a:rPr>
              <a:t>Чайки</a:t>
            </a:r>
          </a:p>
          <a:p>
            <a:pPr algn="just"/>
            <a:r>
              <a:rPr lang="ru-RU" b="1" dirty="0">
                <a:latin typeface="Times New Roman" panose="02020603050405020304" pitchFamily="18" charset="0"/>
                <a:cs typeface="Times New Roman" panose="02020603050405020304" pitchFamily="18" charset="0"/>
              </a:rPr>
              <a:t>Савченко А.А</a:t>
            </a:r>
            <a:r>
              <a:rPr lang="ru-RU" b="1"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врач акушер-гинеколог </a:t>
            </a:r>
            <a:r>
              <a:rPr lang="ru-RU" sz="1200" dirty="0" smtClean="0">
                <a:latin typeface="Times New Roman" panose="02020603050405020304" pitchFamily="18" charset="0"/>
                <a:cs typeface="Times New Roman" panose="02020603050405020304" pitchFamily="18" charset="0"/>
              </a:rPr>
              <a:t>ГОН </a:t>
            </a:r>
            <a:r>
              <a:rPr lang="ru-RU" sz="1200" dirty="0">
                <a:latin typeface="Times New Roman" panose="02020603050405020304" pitchFamily="18" charset="0"/>
                <a:cs typeface="Times New Roman" panose="02020603050405020304" pitchFamily="18" charset="0"/>
              </a:rPr>
              <a:t>ГБУ ДНР ДРПЦ им проф. </a:t>
            </a:r>
            <a:r>
              <a:rPr lang="ru-RU" sz="1200" dirty="0">
                <a:latin typeface="Times New Roman" panose="02020603050405020304" pitchFamily="18" charset="0"/>
                <a:cs typeface="Times New Roman" panose="02020603050405020304" pitchFamily="18" charset="0"/>
              </a:rPr>
              <a:t>ВК Чайки</a:t>
            </a:r>
          </a:p>
          <a:p>
            <a:endParaRPr lang="ru-RU" b="1"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5229922"/>
            <a:ext cx="12192000" cy="1628078"/>
          </a:xfrm>
          <a:prstGeom prst="rect">
            <a:avLst/>
          </a:prstGeom>
          <a:blipFill dpi="0" rotWithShape="1">
            <a:blip r:embed="rId2" cstate="print">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413103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solidFill>
                  <a:srgbClr val="FF0000"/>
                </a:solidFill>
              </a:rPr>
              <a:t>Стратегии поддержки </a:t>
            </a:r>
            <a:r>
              <a:rPr lang="ru-RU" sz="2400" dirty="0" smtClean="0">
                <a:solidFill>
                  <a:srgbClr val="FF0000"/>
                </a:solidFill>
              </a:rPr>
              <a:t>Межведомственный </a:t>
            </a:r>
            <a:r>
              <a:rPr lang="ru-RU" sz="2400" dirty="0">
                <a:solidFill>
                  <a:srgbClr val="FF0000"/>
                </a:solidFill>
              </a:rPr>
              <a:t>план мероприятий Донецкой Народной Республики по послеродовому медицинскому</a:t>
            </a:r>
            <a:r>
              <a:rPr lang="ru-RU" sz="2400" dirty="0" smtClean="0">
                <a:solidFill>
                  <a:srgbClr val="FF0000"/>
                </a:solidFill>
              </a:rPr>
              <a:t>, социальному и психологическому сопровождению родивших женщин в первый год жизни ребенка на 2025-2026 </a:t>
            </a:r>
            <a:r>
              <a:rPr lang="ru-RU" sz="2400" dirty="0" err="1" smtClean="0">
                <a:solidFill>
                  <a:srgbClr val="FF0000"/>
                </a:solidFill>
              </a:rPr>
              <a:t>гт</a:t>
            </a:r>
            <a:r>
              <a:rPr lang="ru-RU" sz="2400" dirty="0" smtClean="0">
                <a:solidFill>
                  <a:srgbClr val="FF0000"/>
                </a:solidFill>
              </a:rPr>
              <a:t>. – приказ № 2428/03.3.- 32 от 20.03.2025</a:t>
            </a:r>
            <a:endParaRPr lang="ru-RU" sz="2400" dirty="0">
              <a:solidFill>
                <a:srgbClr val="FF0000"/>
              </a:solidFill>
            </a:endParaRPr>
          </a:p>
        </p:txBody>
      </p:sp>
      <p:sp>
        <p:nvSpPr>
          <p:cNvPr id="3" name="Объект 2"/>
          <p:cNvSpPr>
            <a:spLocks noGrp="1"/>
          </p:cNvSpPr>
          <p:nvPr>
            <p:ph idx="1"/>
          </p:nvPr>
        </p:nvSpPr>
        <p:spPr/>
        <p:txBody>
          <a:bodyPr>
            <a:normAutofit fontScale="62500" lnSpcReduction="20000"/>
          </a:bodyPr>
          <a:lstStyle/>
          <a:p>
            <a:pPr algn="just"/>
            <a:r>
              <a:rPr lang="ru-RU" dirty="0" smtClean="0"/>
              <a:t>Ежемесячное проведение «Дней здоровой мамы» в медицинских организациях, в том числе в выходные дни</a:t>
            </a:r>
          </a:p>
          <a:p>
            <a:pPr algn="just"/>
            <a:r>
              <a:rPr lang="ru-RU" dirty="0" smtClean="0"/>
              <a:t>Утверждение календарного плана-графика «Дней здоровой мамы» в медицинских организациях с размещением плана-графика на официальных сайтах медицинских организаций и в социальных сетях</a:t>
            </a:r>
          </a:p>
          <a:p>
            <a:pPr algn="just"/>
            <a:r>
              <a:rPr lang="ru-RU" dirty="0" smtClean="0"/>
              <a:t>Возможность дистанционной записи на «День здоровой мамы»</a:t>
            </a:r>
          </a:p>
          <a:p>
            <a:pPr algn="just"/>
            <a:r>
              <a:rPr lang="ru-RU" dirty="0" smtClean="0"/>
              <a:t>Проведение диспансеризации, профилактических медицинских осмотров, консультирования женщин, ставших мамами в течение последнего года (психологической, социальной, юридической) женщинам, ставшими мамами в течение последнего года, в ходе осуществления социальной работы с семьями с детьми, оказавшимися в трудной жизненной ситуации или в социально опасном положении, а также с семьями с детьми, обратившимся (направленным) в организации социального обслуживания</a:t>
            </a:r>
          </a:p>
          <a:p>
            <a:pPr algn="just"/>
            <a:r>
              <a:rPr lang="ru-RU" dirty="0" smtClean="0"/>
              <a:t>Проведение тематических встреч и бесед с женщинами, ставшими мамами в течение последнего года, на базе медицинских организаций по вопросам в сфере защиты материнства и детства, профилактики социального сиротства</a:t>
            </a:r>
          </a:p>
          <a:p>
            <a:pPr algn="just"/>
            <a:r>
              <a:rPr lang="ru-RU" dirty="0" smtClean="0"/>
              <a:t>Консультирование женщин, ставших мамами в течение последнего года, врачом-педиатром или медицинской сестрой по вопросам ухода за ребенком </a:t>
            </a:r>
          </a:p>
          <a:p>
            <a:pPr algn="just"/>
            <a:r>
              <a:rPr lang="ru-RU" dirty="0" smtClean="0"/>
              <a:t>Распространение информационных материалов (брошюр, листовок, памяток) по вопросам охраны репродуктивного здоровья, планированию семьи, пропаганды здорового образа жизни, ухода за ребенком</a:t>
            </a:r>
            <a:endParaRPr lang="ru-RU" dirty="0"/>
          </a:p>
        </p:txBody>
      </p:sp>
    </p:spTree>
    <p:extLst>
      <p:ext uri="{BB962C8B-B14F-4D97-AF65-F5344CB8AC3E}">
        <p14:creationId xmlns:p14="http://schemas.microsoft.com/office/powerpoint/2010/main" val="1839409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7339" y="365124"/>
            <a:ext cx="10515600" cy="738846"/>
          </a:xfrm>
        </p:spPr>
        <p:txBody>
          <a:bodyPr/>
          <a:lstStyle/>
          <a:p>
            <a:r>
              <a:rPr lang="ru-RU" b="1" dirty="0" smtClean="0">
                <a:solidFill>
                  <a:srgbClr val="FF0000"/>
                </a:solidFill>
              </a:rPr>
              <a:t>Выводы</a:t>
            </a:r>
            <a:endParaRPr lang="ru-RU" b="1" dirty="0">
              <a:solidFill>
                <a:srgbClr val="FF0000"/>
              </a:solidFill>
            </a:endParaRPr>
          </a:p>
        </p:txBody>
      </p:sp>
      <p:sp>
        <p:nvSpPr>
          <p:cNvPr id="3" name="Объект 2"/>
          <p:cNvSpPr>
            <a:spLocks noGrp="1"/>
          </p:cNvSpPr>
          <p:nvPr>
            <p:ph idx="1"/>
          </p:nvPr>
        </p:nvSpPr>
        <p:spPr>
          <a:xfrm>
            <a:off x="256478" y="1103970"/>
            <a:ext cx="11097322" cy="5575609"/>
          </a:xfrm>
        </p:spPr>
        <p:txBody>
          <a:bodyPr>
            <a:noAutofit/>
          </a:bodyPr>
          <a:lstStyle/>
          <a:p>
            <a:pPr algn="just"/>
            <a:r>
              <a:rPr lang="ru-RU" sz="2400" b="1" dirty="0" smtClean="0">
                <a:solidFill>
                  <a:srgbClr val="FF0000"/>
                </a:solidFill>
                <a:latin typeface="Times New Roman" pitchFamily="18" charset="0"/>
                <a:cs typeface="Times New Roman" pitchFamily="18" charset="0"/>
              </a:rPr>
              <a:t>Подростки - целевая группа при решении проблем обеспечения репродуктивного здоровья</a:t>
            </a:r>
          </a:p>
          <a:p>
            <a:pPr algn="just"/>
            <a:r>
              <a:rPr lang="ru-RU" sz="2400" dirty="0"/>
              <a:t>В современных социально-демографических условий Донбасса обеспечение мероприятий по оказанию высококвалифицированной акушерско-гинекологической медицинской помощи несовершеннолетним, беременным, роженицам и родильницам актуально </a:t>
            </a:r>
          </a:p>
          <a:p>
            <a:pPr algn="just"/>
            <a:r>
              <a:rPr lang="ru-RU" sz="2400" dirty="0" smtClean="0"/>
              <a:t>Уменьшилось количество абортов у несовершеннолетних, но отмечен рост показателей рождаемости и количества родов у несовершеннолетних</a:t>
            </a:r>
            <a:endParaRPr lang="ru-RU" sz="2400" b="1" dirty="0" smtClean="0">
              <a:solidFill>
                <a:srgbClr val="FF0000"/>
              </a:solidFill>
              <a:latin typeface="Times New Roman" pitchFamily="18" charset="0"/>
              <a:cs typeface="Times New Roman" pitchFamily="18" charset="0"/>
            </a:endParaRPr>
          </a:p>
          <a:p>
            <a:pPr algn="just"/>
            <a:r>
              <a:rPr lang="ru-RU" sz="2400" dirty="0" smtClean="0"/>
              <a:t>Разработанные </a:t>
            </a:r>
            <a:r>
              <a:rPr lang="ru-RU" sz="2400" dirty="0">
                <a:solidFill>
                  <a:srgbClr val="FF0000"/>
                </a:solidFill>
              </a:rPr>
              <a:t>Стратегии</a:t>
            </a:r>
            <a:r>
              <a:rPr lang="ru-RU" sz="2400" dirty="0"/>
              <a:t> повышения доступности несовершеннолетним беременным, роженицам и родильницам Донецкого региона </a:t>
            </a:r>
            <a:r>
              <a:rPr lang="ru-RU" sz="2400" dirty="0" smtClean="0"/>
              <a:t>достигнуты </a:t>
            </a:r>
            <a:r>
              <a:rPr lang="ru-RU" sz="2400" dirty="0"/>
              <a:t>за счет организации консультативно-диагностической и стационарной медицинской помощи на базе ДРПЦ им. проф. В.К. Чайки, что отражается на медико-демографическую ситуацию в регионе и могут быть рекомендованы для внедрения в другие субъекты Федерации</a:t>
            </a:r>
          </a:p>
        </p:txBody>
      </p:sp>
    </p:spTree>
    <p:extLst>
      <p:ext uri="{BB962C8B-B14F-4D97-AF65-F5344CB8AC3E}">
        <p14:creationId xmlns:p14="http://schemas.microsoft.com/office/powerpoint/2010/main" val="3417554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Благодарим за внимание</a:t>
            </a:r>
            <a:endParaRPr lang="ru-RU" b="1" dirty="0">
              <a:solidFill>
                <a:srgbClr val="FF0000"/>
              </a:solidFill>
            </a:endParaRPr>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743496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98219"/>
            <a:ext cx="10515600" cy="616182"/>
          </a:xfrm>
        </p:spPr>
        <p:txBody>
          <a:bodyPr>
            <a:normAutofit fontScale="90000"/>
          </a:bodyPr>
          <a:lstStyle/>
          <a:p>
            <a:r>
              <a:rPr lang="ru-RU" b="1" dirty="0">
                <a:solidFill>
                  <a:srgbClr val="FF0000"/>
                </a:solidFill>
              </a:rPr>
              <a:t>Актуальность</a:t>
            </a:r>
            <a:endParaRPr lang="ru-RU" b="1" dirty="0">
              <a:solidFill>
                <a:srgbClr val="FF0000"/>
              </a:solidFill>
            </a:endParaRPr>
          </a:p>
        </p:txBody>
      </p:sp>
      <p:sp>
        <p:nvSpPr>
          <p:cNvPr id="3" name="Объект 2"/>
          <p:cNvSpPr>
            <a:spLocks noGrp="1"/>
          </p:cNvSpPr>
          <p:nvPr>
            <p:ph idx="1"/>
          </p:nvPr>
        </p:nvSpPr>
        <p:spPr>
          <a:xfrm>
            <a:off x="838200" y="1025912"/>
            <a:ext cx="10515600" cy="5151051"/>
          </a:xfrm>
        </p:spPr>
        <p:txBody>
          <a:bodyPr>
            <a:normAutofit fontScale="85000" lnSpcReduction="20000"/>
          </a:bodyPr>
          <a:lstStyle/>
          <a:p>
            <a:r>
              <a:rPr lang="ru-RU" dirty="0" smtClean="0"/>
              <a:t>Численность </a:t>
            </a:r>
            <a:r>
              <a:rPr lang="ru-RU" dirty="0"/>
              <a:t>подростков и молодежи в возрасте 15-29 лет, которые</a:t>
            </a:r>
            <a:br>
              <a:rPr lang="ru-RU" dirty="0"/>
            </a:br>
            <a:r>
              <a:rPr lang="ru-RU" dirty="0"/>
              <a:t>составляют основу репродуктивного потенциала России, неуклонно снижается: </a:t>
            </a:r>
            <a:endParaRPr lang="ru-RU" dirty="0" smtClean="0"/>
          </a:p>
          <a:p>
            <a:r>
              <a:rPr lang="ru-RU" sz="2400" dirty="0" smtClean="0"/>
              <a:t>В 2002 </a:t>
            </a:r>
            <a:r>
              <a:rPr lang="ru-RU" sz="2400" dirty="0"/>
              <a:t>году она составляла 34 880 тысяч человек, в 2010 году 32 540, </a:t>
            </a:r>
            <a:endParaRPr lang="ru-RU" sz="2400" dirty="0" smtClean="0"/>
          </a:p>
          <a:p>
            <a:r>
              <a:rPr lang="ru-RU" sz="2400" dirty="0" smtClean="0"/>
              <a:t>в </a:t>
            </a:r>
            <a:r>
              <a:rPr lang="ru-RU" sz="2400" dirty="0"/>
              <a:t>2015 году </a:t>
            </a:r>
            <a:r>
              <a:rPr lang="ru-RU" sz="2400" dirty="0" smtClean="0"/>
              <a:t>28 742</a:t>
            </a:r>
            <a:r>
              <a:rPr lang="ru-RU" sz="2400" dirty="0"/>
              <a:t>, в 2023 году 22 503 тысяч человек, снизившись за 20 лет в 1,6 </a:t>
            </a:r>
            <a:r>
              <a:rPr lang="ru-RU" sz="2400" dirty="0" smtClean="0"/>
              <a:t>раза. </a:t>
            </a:r>
          </a:p>
          <a:p>
            <a:r>
              <a:rPr lang="ru-RU" sz="2400" dirty="0" smtClean="0"/>
              <a:t>По прогнозам </a:t>
            </a:r>
            <a:r>
              <a:rPr lang="ru-RU" sz="2400" dirty="0"/>
              <a:t>Росстата, в ближайшие 10 лет положительной динамики не</a:t>
            </a:r>
            <a:br>
              <a:rPr lang="ru-RU" sz="2400" dirty="0"/>
            </a:br>
            <a:r>
              <a:rPr lang="ru-RU" sz="2400" dirty="0"/>
              <a:t>ожидается и в перспективе неизбежно уменьшение численности детей 0-15 лет. </a:t>
            </a:r>
            <a:endParaRPr lang="ru-RU" sz="2400" dirty="0" smtClean="0"/>
          </a:p>
          <a:p>
            <a:r>
              <a:rPr lang="ru-RU" sz="2400" dirty="0" smtClean="0"/>
              <a:t>К 2035 </a:t>
            </a:r>
            <a:r>
              <a:rPr lang="ru-RU" sz="2400" dirty="0"/>
              <a:t>году их может стать меньше на 5-10 млн </a:t>
            </a:r>
            <a:r>
              <a:rPr lang="ru-RU" sz="2400" dirty="0" smtClean="0"/>
              <a:t>человек</a:t>
            </a:r>
          </a:p>
          <a:p>
            <a:pPr algn="ctr"/>
            <a:endParaRPr lang="ru-RU" sz="2400" b="1" dirty="0" smtClean="0"/>
          </a:p>
          <a:p>
            <a:pPr algn="ctr"/>
            <a:r>
              <a:rPr lang="ru-RU" sz="2400" b="1" dirty="0" smtClean="0"/>
              <a:t>Президентом </a:t>
            </a:r>
            <a:r>
              <a:rPr lang="ru-RU" sz="2400" b="1" dirty="0"/>
              <a:t>РФ в Указе от 07.05.2024 </a:t>
            </a:r>
            <a:r>
              <a:rPr lang="ru-RU" sz="2400" b="1" dirty="0" err="1"/>
              <a:t>No</a:t>
            </a:r>
            <a:r>
              <a:rPr lang="ru-RU" sz="2400" b="1" dirty="0"/>
              <a:t> 309 </a:t>
            </a:r>
            <a:endParaRPr lang="ru-RU" sz="2400" b="1" dirty="0" smtClean="0"/>
          </a:p>
          <a:p>
            <a:pPr marL="0" indent="0" algn="ctr">
              <a:buNone/>
            </a:pPr>
            <a:r>
              <a:rPr lang="ru-RU" sz="2400" b="1" dirty="0" smtClean="0"/>
              <a:t>«</a:t>
            </a:r>
            <a:r>
              <a:rPr lang="ru-RU" sz="2400" b="1" dirty="0"/>
              <a:t>О национальных целях</a:t>
            </a:r>
            <a:br>
              <a:rPr lang="ru-RU" sz="2400" b="1" dirty="0"/>
            </a:br>
            <a:r>
              <a:rPr lang="ru-RU" sz="2400" b="1" dirty="0"/>
              <a:t>развития Российской Федерации на период до 2030 года и на перспективу до 2036</a:t>
            </a:r>
            <a:br>
              <a:rPr lang="ru-RU" sz="2400" b="1" dirty="0"/>
            </a:br>
            <a:r>
              <a:rPr lang="ru-RU" sz="2400" b="1" dirty="0"/>
              <a:t>года» поставлена задача повысить рождаемость в России, в том числе, добиться</a:t>
            </a:r>
            <a:br>
              <a:rPr lang="ru-RU" sz="2400" b="1" dirty="0"/>
            </a:br>
            <a:r>
              <a:rPr lang="ru-RU" sz="2400" b="1" dirty="0"/>
              <a:t>более частого рождения третьих и последующих детей. </a:t>
            </a:r>
          </a:p>
          <a:p>
            <a:r>
              <a:rPr lang="ru-RU" sz="2400" dirty="0"/>
              <a:t>К 2030 году планируется повысить суммарный коэффициент рождаемости до 1,6 и до 1,8 – к 2036 году</a:t>
            </a:r>
          </a:p>
          <a:p>
            <a:pPr marL="0" indent="0">
              <a:buNone/>
            </a:pPr>
            <a:r>
              <a:rPr lang="ru-RU" sz="2400" dirty="0" smtClean="0"/>
              <a:t> </a:t>
            </a:r>
            <a:endParaRPr lang="ru-RU" sz="2400" dirty="0"/>
          </a:p>
          <a:p>
            <a:endParaRPr lang="ru-RU" sz="2400" dirty="0"/>
          </a:p>
        </p:txBody>
      </p:sp>
    </p:spTree>
    <p:extLst>
      <p:ext uri="{BB962C8B-B14F-4D97-AF65-F5344CB8AC3E}">
        <p14:creationId xmlns:p14="http://schemas.microsoft.com/office/powerpoint/2010/main" val="243779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Цель исследования</a:t>
            </a:r>
            <a:endParaRPr lang="ru-RU" dirty="0">
              <a:solidFill>
                <a:srgbClr val="FF0000"/>
              </a:solidFill>
            </a:endParaRPr>
          </a:p>
        </p:txBody>
      </p:sp>
      <p:sp>
        <p:nvSpPr>
          <p:cNvPr id="3" name="Объект 2"/>
          <p:cNvSpPr>
            <a:spLocks noGrp="1"/>
          </p:cNvSpPr>
          <p:nvPr>
            <p:ph idx="1"/>
          </p:nvPr>
        </p:nvSpPr>
        <p:spPr/>
        <p:txBody>
          <a:bodyPr>
            <a:normAutofit/>
          </a:bodyPr>
          <a:lstStyle/>
          <a:p>
            <a:pPr algn="just"/>
            <a:r>
              <a:rPr lang="ru-RU" dirty="0"/>
              <a:t>Представить актуальность темы </a:t>
            </a:r>
            <a:r>
              <a:rPr lang="ru-RU" dirty="0" smtClean="0"/>
              <a:t>беременности </a:t>
            </a:r>
            <a:r>
              <a:rPr lang="ru-RU" dirty="0"/>
              <a:t>у несовершеннолетних и раскрыть специфику </a:t>
            </a:r>
            <a:r>
              <a:rPr lang="ru-RU" dirty="0" smtClean="0"/>
              <a:t>стратегии </a:t>
            </a:r>
            <a:r>
              <a:rPr lang="ru-RU" dirty="0"/>
              <a:t>поддержки </a:t>
            </a:r>
          </a:p>
        </p:txBody>
      </p:sp>
    </p:spTree>
    <p:extLst>
      <p:ext uri="{BB962C8B-B14F-4D97-AF65-F5344CB8AC3E}">
        <p14:creationId xmlns:p14="http://schemas.microsoft.com/office/powerpoint/2010/main" val="2283996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Материал и методы</a:t>
            </a:r>
            <a:r>
              <a:rPr lang="ru-RU" dirty="0" smtClean="0">
                <a:solidFill>
                  <a:srgbClr val="FF0000"/>
                </a:solidFill>
              </a:rPr>
              <a:t> </a:t>
            </a:r>
            <a:endParaRPr lang="ru-RU" dirty="0">
              <a:solidFill>
                <a:srgbClr val="FF0000"/>
              </a:solidFill>
            </a:endParaRPr>
          </a:p>
        </p:txBody>
      </p:sp>
      <p:sp>
        <p:nvSpPr>
          <p:cNvPr id="3" name="Объект 2"/>
          <p:cNvSpPr>
            <a:spLocks noGrp="1"/>
          </p:cNvSpPr>
          <p:nvPr>
            <p:ph idx="1"/>
          </p:nvPr>
        </p:nvSpPr>
        <p:spPr>
          <a:xfrm>
            <a:off x="367990" y="1825625"/>
            <a:ext cx="10985810" cy="4351338"/>
          </a:xfrm>
        </p:spPr>
        <p:txBody>
          <a:bodyPr/>
          <a:lstStyle/>
          <a:p>
            <a:pPr marL="0" indent="0">
              <a:buNone/>
            </a:pPr>
            <a:r>
              <a:rPr lang="ru-RU" dirty="0"/>
              <a:t>Анализ историй беременности и родов, экспертного опроса несовершеннолетних беременных, которые получили профильную помощь в ЦОРЗП ГРБУ ДНР «ДРПЦ им. проф. В.К. Чайки», проводился с применением общепринятых методов математической статистики</a:t>
            </a:r>
          </a:p>
          <a:p>
            <a:endParaRPr lang="ru-RU" dirty="0"/>
          </a:p>
          <a:p>
            <a:endParaRPr lang="ru-RU" dirty="0"/>
          </a:p>
        </p:txBody>
      </p:sp>
    </p:spTree>
    <p:extLst>
      <p:ext uri="{BB962C8B-B14F-4D97-AF65-F5344CB8AC3E}">
        <p14:creationId xmlns:p14="http://schemas.microsoft.com/office/powerpoint/2010/main" val="77199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512" y="197858"/>
            <a:ext cx="10515600" cy="705392"/>
          </a:xfrm>
        </p:spPr>
        <p:txBody>
          <a:bodyPr/>
          <a:lstStyle/>
          <a:p>
            <a:r>
              <a:rPr lang="ru-RU" b="1" dirty="0" smtClean="0">
                <a:solidFill>
                  <a:srgbClr val="FF0000"/>
                </a:solidFill>
              </a:rPr>
              <a:t>Факты</a:t>
            </a:r>
            <a:endParaRPr lang="ru-RU" dirty="0"/>
          </a:p>
        </p:txBody>
      </p:sp>
      <p:sp>
        <p:nvSpPr>
          <p:cNvPr id="3" name="Объект 2"/>
          <p:cNvSpPr>
            <a:spLocks noGrp="1"/>
          </p:cNvSpPr>
          <p:nvPr>
            <p:ph idx="1"/>
          </p:nvPr>
        </p:nvSpPr>
        <p:spPr>
          <a:xfrm>
            <a:off x="189570" y="903250"/>
            <a:ext cx="12002429" cy="5698271"/>
          </a:xfrm>
        </p:spPr>
        <p:txBody>
          <a:bodyPr>
            <a:normAutofit fontScale="85000" lnSpcReduction="20000"/>
          </a:bodyPr>
          <a:lstStyle/>
          <a:p>
            <a:r>
              <a:rPr lang="ru-RU" b="1" dirty="0"/>
              <a:t>В Республике на 2024г. зарегистрировано  41 482 девушек  (15088 чел. 18-19 лет, </a:t>
            </a:r>
            <a:endParaRPr lang="ru-RU" b="1" dirty="0" smtClean="0"/>
          </a:p>
          <a:p>
            <a:r>
              <a:rPr lang="ru-RU" b="1" dirty="0" smtClean="0"/>
              <a:t>26394 </a:t>
            </a:r>
            <a:r>
              <a:rPr lang="ru-RU" b="1" dirty="0"/>
              <a:t>чел. 15-17 лет) - 1,9% от общей численности населения - основной демографический резерв ДНР</a:t>
            </a:r>
          </a:p>
          <a:p>
            <a:r>
              <a:rPr lang="ru-RU" dirty="0"/>
              <a:t>В военное время многие социальные запреты утрачивают свою сдерживающую силу </a:t>
            </a:r>
          </a:p>
          <a:p>
            <a:r>
              <a:rPr lang="ru-RU" dirty="0"/>
              <a:t>Стремление «извлечь все, что возможно» из настоящего, не размышляя о будущем, приводит к непланируемой беременности</a:t>
            </a:r>
          </a:p>
          <a:p>
            <a:r>
              <a:rPr lang="ru-RU" dirty="0" smtClean="0"/>
              <a:t>Подростковый </a:t>
            </a:r>
            <a:r>
              <a:rPr lang="ru-RU" dirty="0"/>
              <a:t>возраст важный этап в жизни девочки, а беременность </a:t>
            </a:r>
            <a:r>
              <a:rPr lang="ru-RU" dirty="0" smtClean="0"/>
              <a:t>у несовершеннолетней </a:t>
            </a:r>
            <a:r>
              <a:rPr lang="ru-RU" dirty="0"/>
              <a:t>это непростое испытание, когда более остро ощущается </a:t>
            </a:r>
            <a:r>
              <a:rPr lang="ru-RU" dirty="0" smtClean="0"/>
              <a:t>социальное и </a:t>
            </a:r>
            <a:r>
              <a:rPr lang="ru-RU" dirty="0"/>
              <a:t>психологическое давление, связанное ни только с физиологической </a:t>
            </a:r>
            <a:r>
              <a:rPr lang="ru-RU" dirty="0" smtClean="0"/>
              <a:t>перестройкой организма</a:t>
            </a:r>
            <a:r>
              <a:rPr lang="ru-RU" dirty="0"/>
              <a:t>, но и с изменением социального статуса, отношений в семье, </a:t>
            </a:r>
            <a:r>
              <a:rPr lang="ru-RU" dirty="0" smtClean="0"/>
              <a:t>обострением возможных </a:t>
            </a:r>
            <a:r>
              <a:rPr lang="ru-RU" dirty="0"/>
              <a:t>психологических проблем, особенно если беременность </a:t>
            </a:r>
            <a:r>
              <a:rPr lang="ru-RU" dirty="0" smtClean="0"/>
              <a:t>непланируемая: данные за 3 года – 2022- 11,2%, 2023 -  13,7%, 2024 - 12,2% - прервали первую беременность; до 14 лет один случай, что меньше, чем в первые годы войны, 15-17 лет – 43 чел., 2025 – юная беременная 13 лет</a:t>
            </a:r>
          </a:p>
          <a:p>
            <a:r>
              <a:rPr lang="ru-RU" dirty="0" smtClean="0"/>
              <a:t>Абортов в ДНР 2024 г – 1,3 на 10 т. в 2015 г – 2,3 – позитивная динамика </a:t>
            </a:r>
          </a:p>
          <a:p>
            <a:r>
              <a:rPr lang="ru-RU" dirty="0" smtClean="0"/>
              <a:t>Повышение </a:t>
            </a:r>
            <a:r>
              <a:rPr lang="ru-RU" dirty="0"/>
              <a:t>доступности и качества медицинской помощи </a:t>
            </a:r>
            <a:r>
              <a:rPr lang="ru-RU" dirty="0" smtClean="0"/>
              <a:t>несовершеннолетнему населению </a:t>
            </a:r>
            <a:r>
              <a:rPr lang="ru-RU" dirty="0"/>
              <a:t>– одна из основных задач современного </a:t>
            </a:r>
            <a:r>
              <a:rPr lang="ru-RU" dirty="0" smtClean="0"/>
              <a:t>здравоохранения</a:t>
            </a:r>
            <a:endParaRPr lang="ru-RU" dirty="0"/>
          </a:p>
        </p:txBody>
      </p:sp>
    </p:spTree>
    <p:extLst>
      <p:ext uri="{BB962C8B-B14F-4D97-AF65-F5344CB8AC3E}">
        <p14:creationId xmlns:p14="http://schemas.microsoft.com/office/powerpoint/2010/main" val="3066168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610" y="126555"/>
            <a:ext cx="10515600" cy="1325563"/>
          </a:xfrm>
        </p:spPr>
        <p:txBody>
          <a:bodyPr>
            <a:normAutofit fontScale="90000"/>
          </a:bodyPr>
          <a:lstStyle/>
          <a:p>
            <a:r>
              <a:rPr lang="ru-RU" sz="3200" b="1" dirty="0">
                <a:solidFill>
                  <a:srgbClr val="FF0000"/>
                </a:solidFill>
              </a:rPr>
              <a:t>С</a:t>
            </a:r>
            <a:r>
              <a:rPr lang="ru-RU" sz="3200" b="1" dirty="0" smtClean="0">
                <a:solidFill>
                  <a:srgbClr val="FF0000"/>
                </a:solidFill>
              </a:rPr>
              <a:t>тратегии поддержки </a:t>
            </a:r>
            <a:r>
              <a:rPr lang="ru-RU" sz="3200" b="1" dirty="0" smtClean="0">
                <a:sym typeface="Wingdings" charset="2"/>
              </a:rPr>
              <a:t>Сохранение </a:t>
            </a:r>
            <a:r>
              <a:rPr lang="ru-RU" sz="3200" b="1" dirty="0">
                <a:sym typeface="Wingdings" charset="2"/>
              </a:rPr>
              <a:t>репродуктивного здоровья  </a:t>
            </a:r>
            <a:r>
              <a:rPr lang="ru-RU" sz="3200" b="1" dirty="0" smtClean="0">
                <a:sym typeface="Wingdings" charset="2"/>
              </a:rPr>
              <a:t>на </a:t>
            </a:r>
            <a:r>
              <a:rPr lang="ru-RU" sz="3200" b="1" dirty="0">
                <a:sym typeface="Wingdings" charset="2"/>
              </a:rPr>
              <a:t>основе любви и </a:t>
            </a:r>
            <a:r>
              <a:rPr lang="ru-RU" sz="3200" b="1" dirty="0" smtClean="0">
                <a:sym typeface="Wingdings" charset="2"/>
              </a:rPr>
              <a:t>милосердия к </a:t>
            </a:r>
            <a:r>
              <a:rPr lang="ru-RU" sz="3200" b="1" dirty="0">
                <a:sym typeface="Wingdings" charset="2"/>
              </a:rPr>
              <a:t>женщине и ребенку </a:t>
            </a:r>
            <a:endParaRPr lang="ru-RU" sz="3200" dirty="0"/>
          </a:p>
        </p:txBody>
      </p:sp>
      <p:sp>
        <p:nvSpPr>
          <p:cNvPr id="5" name="Прямоугольник 4"/>
          <p:cNvSpPr/>
          <p:nvPr/>
        </p:nvSpPr>
        <p:spPr>
          <a:xfrm>
            <a:off x="7149474" y="1804047"/>
            <a:ext cx="4483106" cy="4524315"/>
          </a:xfrm>
          <a:prstGeom prst="rect">
            <a:avLst/>
          </a:prstGeom>
        </p:spPr>
        <p:txBody>
          <a:bodyPr wrap="square">
            <a:spAutoFit/>
          </a:bodyPr>
          <a:lstStyle/>
          <a:p>
            <a:pPr algn="ctr"/>
            <a:r>
              <a:rPr lang="ru-RU" b="1" dirty="0">
                <a:latin typeface="Calibri" panose="020F0502020204030204" pitchFamily="34" charset="0"/>
                <a:cs typeface="Calibri" panose="020F0502020204030204" pitchFamily="34" charset="0"/>
              </a:rPr>
              <a:t>С 2022-2024 </a:t>
            </a:r>
            <a:r>
              <a:rPr lang="ru-RU" b="1" dirty="0" err="1">
                <a:latin typeface="Calibri" panose="020F0502020204030204" pitchFamily="34" charset="0"/>
                <a:cs typeface="Calibri" panose="020F0502020204030204" pitchFamily="34" charset="0"/>
              </a:rPr>
              <a:t>гг</a:t>
            </a:r>
            <a:r>
              <a:rPr lang="ru-RU" b="1" dirty="0">
                <a:latin typeface="Calibri" panose="020F0502020204030204" pitchFamily="34" charset="0"/>
                <a:cs typeface="Calibri" panose="020F0502020204030204" pitchFamily="34" charset="0"/>
              </a:rPr>
              <a:t> сотрудники приняли роды более чем у </a:t>
            </a:r>
            <a:r>
              <a:rPr lang="ru-RU" b="1" dirty="0" smtClean="0">
                <a:latin typeface="Calibri" panose="020F0502020204030204" pitchFamily="34" charset="0"/>
                <a:cs typeface="Calibri" panose="020F0502020204030204" pitchFamily="34" charset="0"/>
              </a:rPr>
              <a:t>300 несовершеннолетних девушек-подростков </a:t>
            </a:r>
          </a:p>
          <a:p>
            <a:pPr algn="ctr"/>
            <a:r>
              <a:rPr lang="ru-RU" dirty="0"/>
              <a:t>(90,9 % </a:t>
            </a:r>
            <a:r>
              <a:rPr lang="ru-RU" dirty="0" err="1"/>
              <a:t>первробеременные</a:t>
            </a:r>
            <a:r>
              <a:rPr lang="ru-RU" dirty="0" smtClean="0"/>
              <a:t>, </a:t>
            </a:r>
          </a:p>
          <a:p>
            <a:pPr algn="ctr"/>
            <a:r>
              <a:rPr lang="ru-RU" dirty="0" smtClean="0"/>
              <a:t>средний возраст 16 (15-17) лет,  </a:t>
            </a:r>
          </a:p>
          <a:p>
            <a:pPr algn="ctr"/>
            <a:r>
              <a:rPr lang="ru-RU" dirty="0" smtClean="0"/>
              <a:t>50,0% учащиеся </a:t>
            </a:r>
            <a:r>
              <a:rPr lang="ru-RU" dirty="0" err="1" smtClean="0"/>
              <a:t>оош</a:t>
            </a:r>
            <a:r>
              <a:rPr lang="ru-RU" dirty="0" smtClean="0"/>
              <a:t>)</a:t>
            </a:r>
          </a:p>
          <a:p>
            <a:pPr algn="ctr"/>
            <a:r>
              <a:rPr lang="ru-RU" b="1" dirty="0"/>
              <a:t>У большинства юных пациенток роды произошли в доношенном сроке</a:t>
            </a:r>
          </a:p>
          <a:p>
            <a:pPr algn="ctr"/>
            <a:r>
              <a:rPr lang="ru-RU" b="1" dirty="0" smtClean="0"/>
              <a:t>Не выявлено статистически </a:t>
            </a:r>
            <a:r>
              <a:rPr lang="ru-RU" b="1" dirty="0"/>
              <a:t>значимых различий </a:t>
            </a:r>
            <a:r>
              <a:rPr lang="ru-RU" b="1" dirty="0" smtClean="0"/>
              <a:t>с женщинами 20-25 лет в </a:t>
            </a:r>
            <a:r>
              <a:rPr lang="ru-RU" b="1" dirty="0"/>
              <a:t>осложнении </a:t>
            </a:r>
            <a:r>
              <a:rPr lang="ru-RU" b="1" dirty="0" smtClean="0"/>
              <a:t>беременности, в </a:t>
            </a:r>
            <a:r>
              <a:rPr lang="ru-RU" b="1" dirty="0"/>
              <a:t>развитии плацентарной </a:t>
            </a:r>
            <a:r>
              <a:rPr lang="ru-RU" b="1" dirty="0" smtClean="0"/>
              <a:t>недостаточности, так и в различий </a:t>
            </a:r>
            <a:r>
              <a:rPr lang="ru-RU" b="1" dirty="0"/>
              <a:t>между весом, ростом, оценкой по </a:t>
            </a:r>
            <a:r>
              <a:rPr lang="ru-RU" b="1" dirty="0" err="1"/>
              <a:t>Апгар</a:t>
            </a:r>
            <a:r>
              <a:rPr lang="ru-RU" b="1" dirty="0"/>
              <a:t> среди </a:t>
            </a:r>
            <a:r>
              <a:rPr lang="ru-RU" b="1" dirty="0" smtClean="0"/>
              <a:t>новорожденных</a:t>
            </a:r>
            <a:endParaRPr lang="ru-RU" dirty="0" smtClean="0"/>
          </a:p>
          <a:p>
            <a:r>
              <a:rPr lang="ru-RU" dirty="0" smtClean="0"/>
              <a:t> </a:t>
            </a:r>
          </a:p>
          <a:p>
            <a:pPr marL="510264" indent="-510264" algn="ctr">
              <a:spcBef>
                <a:spcPct val="0"/>
              </a:spcBef>
              <a:defRPr/>
            </a:pPr>
            <a:endParaRPr lang="ru-RU" b="1" dirty="0">
              <a:latin typeface="Calibri" panose="020F0502020204030204" pitchFamily="34" charset="0"/>
              <a:cs typeface="Calibri" panose="020F0502020204030204" pitchFamily="34" charset="0"/>
            </a:endParaRPr>
          </a:p>
        </p:txBody>
      </p:sp>
      <p:sp>
        <p:nvSpPr>
          <p:cNvPr id="6" name="Прямоугольник 5"/>
          <p:cNvSpPr/>
          <p:nvPr/>
        </p:nvSpPr>
        <p:spPr>
          <a:xfrm>
            <a:off x="241610" y="3544908"/>
            <a:ext cx="1828800" cy="2483005"/>
          </a:xfrm>
          <a:prstGeom prst="rect">
            <a:avLst/>
          </a:prstGeom>
          <a:blipFill dpi="0" rotWithShape="1">
            <a:blip r:embed="rId2" cstate="print">
              <a:alphaModFix amt="7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63284" tIns="81642" rIns="163284" bIns="8164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8" name="Picture 2" descr="75DNR03.JPG"/>
          <p:cNvPicPr>
            <a:picLocks noChangeAspect="1" noChangeArrowheads="1"/>
          </p:cNvPicPr>
          <p:nvPr/>
        </p:nvPicPr>
        <p:blipFill>
          <a:blip r:embed="rId3" cstate="print"/>
          <a:srcRect/>
          <a:stretch>
            <a:fillRect/>
          </a:stretch>
        </p:blipFill>
        <p:spPr bwMode="auto">
          <a:xfrm>
            <a:off x="109655" y="1690688"/>
            <a:ext cx="1613368" cy="1267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2379246" y="2022232"/>
            <a:ext cx="4461391" cy="28007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ru-RU" sz="1400" dirty="0"/>
          </a:p>
          <a:p>
            <a:pPr algn="ctr"/>
            <a:r>
              <a:rPr lang="ru-RU" b="1" dirty="0">
                <a:solidFill>
                  <a:schemeClr val="tx1"/>
                </a:solidFill>
                <a:latin typeface="Calibri" panose="020F0502020204030204" pitchFamily="34" charset="0"/>
                <a:cs typeface="Calibri" panose="020F0502020204030204" pitchFamily="34" charset="0"/>
              </a:rPr>
              <a:t>Повышение доступности несовершеннолетним беременным, роженицам и родильницам Донецкого региона в консультативно-диагностической и стационарной медицинской помощи достигнуто за счет организации специализированной медицинской помощи на базе РПЦ ИМ.ПРОФ. В.К.ЧАЙКИ</a:t>
            </a:r>
          </a:p>
        </p:txBody>
      </p:sp>
    </p:spTree>
    <p:extLst>
      <p:ext uri="{BB962C8B-B14F-4D97-AF65-F5344CB8AC3E}">
        <p14:creationId xmlns:p14="http://schemas.microsoft.com/office/powerpoint/2010/main" val="3475232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a:t>Подростки и молодежь в условиях военного времени являются одной из наиболее социально уязвимых групп населения</a:t>
            </a:r>
          </a:p>
        </p:txBody>
      </p:sp>
      <p:sp>
        <p:nvSpPr>
          <p:cNvPr id="5" name="Прямоугольник 4"/>
          <p:cNvSpPr/>
          <p:nvPr/>
        </p:nvSpPr>
        <p:spPr>
          <a:xfrm>
            <a:off x="0" y="2133600"/>
            <a:ext cx="7772400" cy="44730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596900" lvl="1">
              <a:lnSpc>
                <a:spcPct val="90000"/>
              </a:lnSpc>
              <a:spcBef>
                <a:spcPts val="1000"/>
              </a:spcBef>
              <a:buFont typeface="Arial" panose="020B0604020202020204" pitchFamily="34" charset="0"/>
            </a:pPr>
            <a:r>
              <a:rPr lang="ru-RU" dirty="0"/>
              <a:t>47,4% несовершеннолетних беременных отметили, что планировали рождение ребенка, несмотря на «военные условия» жизни и прогнозирование «враждебной родительской среды»</a:t>
            </a:r>
          </a:p>
          <a:p>
            <a:pPr marL="596900" lvl="1">
              <a:lnSpc>
                <a:spcPct val="90000"/>
              </a:lnSpc>
              <a:spcBef>
                <a:spcPts val="1000"/>
              </a:spcBef>
              <a:buClr>
                <a:schemeClr val="dk2"/>
              </a:buClr>
              <a:buFont typeface="Arial" panose="020B0604020202020204" pitchFamily="34" charset="0"/>
              <a:defRPr/>
            </a:pPr>
            <a:r>
              <a:rPr lang="ru-RU" dirty="0">
                <a:sym typeface="Arial"/>
              </a:rPr>
              <a:t>Имеет место ранняя, «</a:t>
            </a:r>
            <a:r>
              <a:rPr lang="ru-RU" dirty="0" err="1">
                <a:sym typeface="Arial"/>
              </a:rPr>
              <a:t>досовершеннолетняя</a:t>
            </a:r>
            <a:r>
              <a:rPr lang="ru-RU" dirty="0">
                <a:sym typeface="Arial"/>
              </a:rPr>
              <a:t>» организация семьи в 16,4 % случаях и 70,0% подали заявление на заключение брака </a:t>
            </a:r>
          </a:p>
          <a:p>
            <a:pPr marL="596900" lvl="1">
              <a:lnSpc>
                <a:spcPct val="90000"/>
              </a:lnSpc>
              <a:spcBef>
                <a:spcPts val="1000"/>
              </a:spcBef>
              <a:buClr>
                <a:schemeClr val="dk2"/>
              </a:buClr>
              <a:buFont typeface="Arial" panose="020B0604020202020204" pitchFamily="34" charset="0"/>
              <a:defRPr/>
            </a:pPr>
            <a:r>
              <a:rPr lang="ru-RU" dirty="0">
                <a:sym typeface="Arial"/>
              </a:rPr>
              <a:t>Каждая вторая характеризовала отношения с отцом будущего ребенка и его семьей как «надежные, доброжелательные»</a:t>
            </a:r>
          </a:p>
          <a:p>
            <a:pPr marL="596900" lvl="1">
              <a:lnSpc>
                <a:spcPct val="90000"/>
              </a:lnSpc>
              <a:spcBef>
                <a:spcPts val="1000"/>
              </a:spcBef>
              <a:buClr>
                <a:schemeClr val="dk2"/>
              </a:buClr>
              <a:buFont typeface="Arial" panose="020B0604020202020204" pitchFamily="34" charset="0"/>
              <a:defRPr/>
            </a:pPr>
            <a:r>
              <a:rPr lang="ru-RU" dirty="0">
                <a:sym typeface="Arial"/>
              </a:rPr>
              <a:t>Средний возраст мужчин-отцов 20,0±3,0 года, каждый второй (58,0%) связан с военной службой, финансово поддерживали в 95,0 % случаях</a:t>
            </a:r>
          </a:p>
          <a:p>
            <a:pPr marL="596900" lvl="1">
              <a:lnSpc>
                <a:spcPct val="90000"/>
              </a:lnSpc>
              <a:spcBef>
                <a:spcPts val="1000"/>
              </a:spcBef>
              <a:buClr>
                <a:schemeClr val="dk2"/>
              </a:buClr>
              <a:buFont typeface="Arial" panose="020B0604020202020204" pitchFamily="34" charset="0"/>
              <a:defRPr/>
            </a:pPr>
            <a:r>
              <a:rPr lang="ru-RU" dirty="0">
                <a:sym typeface="Arial"/>
              </a:rPr>
              <a:t>Возможно, с этим связано устойчивое психологическое состояние девушек-подростков данной категории, что являлось залогом благополучного течения беременности и рождения здорового ребенка </a:t>
            </a:r>
          </a:p>
          <a:p>
            <a:pPr marL="596900" lvl="1">
              <a:lnSpc>
                <a:spcPct val="90000"/>
              </a:lnSpc>
              <a:spcBef>
                <a:spcPts val="1000"/>
              </a:spcBef>
              <a:buClr>
                <a:schemeClr val="dk2"/>
              </a:buClr>
              <a:buFont typeface="Arial" panose="020B0604020202020204" pitchFamily="34" charset="0"/>
              <a:defRPr/>
            </a:pPr>
            <a:r>
              <a:rPr lang="ru-RU" dirty="0">
                <a:sym typeface="Arial"/>
              </a:rPr>
              <a:t>уменьшилась доля </a:t>
            </a:r>
            <a:r>
              <a:rPr lang="ru-RU" dirty="0" err="1">
                <a:sym typeface="Arial"/>
              </a:rPr>
              <a:t>девиантного</a:t>
            </a:r>
            <a:r>
              <a:rPr lang="ru-RU" dirty="0">
                <a:sym typeface="Arial"/>
              </a:rPr>
              <a:t> юного материнства, меньше юных беременных прерывают свои контакты с социумом: родителями, учебными заведениями, друзьями</a:t>
            </a:r>
          </a:p>
        </p:txBody>
      </p:sp>
      <p:pic>
        <p:nvPicPr>
          <p:cNvPr id="6" name="Picture 2"/>
          <p:cNvPicPr>
            <a:picLocks noChangeAspect="1" noChangeArrowheads="1"/>
          </p:cNvPicPr>
          <p:nvPr/>
        </p:nvPicPr>
        <p:blipFill>
          <a:blip r:embed="rId2" cstate="print"/>
          <a:srcRect/>
          <a:stretch>
            <a:fillRect/>
          </a:stretch>
        </p:blipFill>
        <p:spPr bwMode="auto">
          <a:xfrm>
            <a:off x="8077201" y="2209801"/>
            <a:ext cx="2181227" cy="2937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0312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Стратегии поддержки</a:t>
            </a:r>
            <a:endParaRPr lang="ru-RU" dirty="0"/>
          </a:p>
        </p:txBody>
      </p:sp>
      <p:sp>
        <p:nvSpPr>
          <p:cNvPr id="3" name="Объект 2"/>
          <p:cNvSpPr>
            <a:spLocks noGrp="1"/>
          </p:cNvSpPr>
          <p:nvPr>
            <p:ph idx="1"/>
          </p:nvPr>
        </p:nvSpPr>
        <p:spPr/>
        <p:txBody>
          <a:bodyPr>
            <a:normAutofit fontScale="92500" lnSpcReduction="10000"/>
          </a:bodyPr>
          <a:lstStyle/>
          <a:p>
            <a:pPr algn="just"/>
            <a:r>
              <a:rPr lang="ru-RU" sz="3000" dirty="0"/>
              <a:t>Необходимо применять комплексный подход к профилактике и поддержке несовершеннолетних беременных в виде единой стратегии профилактической направленности с включением просвещения о сексуальном и репродуктивном здоровье, привлечение к поддержке членов семьи, отца ребенка</a:t>
            </a:r>
          </a:p>
          <a:p>
            <a:pPr algn="just"/>
            <a:r>
              <a:rPr lang="ru-RU" sz="3000" dirty="0" smtClean="0"/>
              <a:t>Подростков</a:t>
            </a:r>
            <a:r>
              <a:rPr lang="ru-RU" sz="3000" dirty="0"/>
              <a:t>, которые оказались в сложной жизненной ситуации, как непланируемая </a:t>
            </a:r>
            <a:r>
              <a:rPr lang="ru-RU" sz="3000" dirty="0" smtClean="0"/>
              <a:t>беременность, нужно </a:t>
            </a:r>
            <a:r>
              <a:rPr lang="ru-RU" sz="3000" dirty="0"/>
              <a:t>включать </a:t>
            </a:r>
            <a:r>
              <a:rPr lang="ru-RU" sz="3000" dirty="0" smtClean="0"/>
              <a:t>в медицинское </a:t>
            </a:r>
            <a:r>
              <a:rPr lang="ru-RU" sz="3000" dirty="0"/>
              <a:t>обслуживание, психосоциальную и духовную поддержку, способствовать получению навыков воспитания детей, продолжению среднего либо профессионального образования подготовке во время беременности и после рождения ребенка </a:t>
            </a:r>
          </a:p>
          <a:p>
            <a:endParaRPr lang="ru-RU" dirty="0"/>
          </a:p>
        </p:txBody>
      </p:sp>
    </p:spTree>
    <p:extLst>
      <p:ext uri="{BB962C8B-B14F-4D97-AF65-F5344CB8AC3E}">
        <p14:creationId xmlns:p14="http://schemas.microsoft.com/office/powerpoint/2010/main" val="4289506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Стратегии поддержки </a:t>
            </a:r>
            <a:r>
              <a:rPr lang="ru-RU" b="1" dirty="0" smtClean="0">
                <a:solidFill>
                  <a:srgbClr val="FF0000"/>
                </a:solidFill>
              </a:rPr>
              <a:t/>
            </a:r>
            <a:br>
              <a:rPr lang="ru-RU" b="1" dirty="0" smtClean="0">
                <a:solidFill>
                  <a:srgbClr val="FF0000"/>
                </a:solidFill>
              </a:rPr>
            </a:br>
            <a:r>
              <a:rPr lang="ru-RU" dirty="0" smtClean="0"/>
              <a:t>Регламентирующие государственные документы</a:t>
            </a:r>
            <a:endParaRPr lang="ru-RU" dirty="0"/>
          </a:p>
        </p:txBody>
      </p:sp>
      <p:sp>
        <p:nvSpPr>
          <p:cNvPr id="3" name="Объект 2"/>
          <p:cNvSpPr>
            <a:spLocks noGrp="1"/>
          </p:cNvSpPr>
          <p:nvPr>
            <p:ph idx="1"/>
          </p:nvPr>
        </p:nvSpPr>
        <p:spPr/>
        <p:txBody>
          <a:bodyPr/>
          <a:lstStyle/>
          <a:p>
            <a:r>
              <a:rPr lang="ru-RU" dirty="0">
                <a:latin typeface="Calibri" panose="020F0502020204030204" pitchFamily="34" charset="0"/>
                <a:cs typeface="Calibri" panose="020F0502020204030204" pitchFamily="34" charset="0"/>
              </a:rPr>
              <a:t>Приказ МЗ ДНР № 178 от 28.01.2022 «Об организации оказания акушерско-гинекологической медицинской помощи несовершеннолетним, беременным, роженицам и родильницам» «с целью обеспечения мероприятий по оказанию высококвалифицированной акушерско-гинекологической медицинской помощи» данной категории утвержден  </a:t>
            </a:r>
            <a:r>
              <a:rPr lang="ru-RU" dirty="0">
                <a:solidFill>
                  <a:srgbClr val="FF0000"/>
                </a:solidFill>
                <a:latin typeface="Calibri" panose="020F0502020204030204" pitchFamily="34" charset="0"/>
                <a:cs typeface="Calibri" panose="020F0502020204030204" pitchFamily="34" charset="0"/>
              </a:rPr>
              <a:t>Алгоритм «Юная мама».</a:t>
            </a:r>
            <a:endParaRPr lang="ru-RU" dirty="0"/>
          </a:p>
        </p:txBody>
      </p:sp>
      <p:pic>
        <p:nvPicPr>
          <p:cNvPr id="4" name="Picture 9" descr="C:\Users\Пользователь\Desktop\фото центр\! DSC_8052 +7-949-3711855.jpg"/>
          <p:cNvPicPr>
            <a:picLocks noChangeAspect="1" noChangeArrowheads="1"/>
          </p:cNvPicPr>
          <p:nvPr/>
        </p:nvPicPr>
        <p:blipFill>
          <a:blip r:embed="rId2" cstate="print"/>
          <a:srcRect/>
          <a:stretch>
            <a:fillRect/>
          </a:stretch>
        </p:blipFill>
        <p:spPr bwMode="auto">
          <a:xfrm>
            <a:off x="3616514" y="4297962"/>
            <a:ext cx="2628170" cy="2381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6722007" y="5131421"/>
            <a:ext cx="3637480" cy="646331"/>
          </a:xfrm>
          <a:prstGeom prst="rect">
            <a:avLst/>
          </a:prstGeom>
        </p:spPr>
        <p:txBody>
          <a:bodyPr wrap="square">
            <a:spAutoFit/>
          </a:bodyPr>
          <a:lstStyle/>
          <a:p>
            <a:r>
              <a:rPr lang="ru-RU" b="1" dirty="0">
                <a:latin typeface="Calibri" panose="020F0502020204030204" pitchFamily="34" charset="0"/>
                <a:cs typeface="Calibri" panose="020F0502020204030204" pitchFamily="34" charset="0"/>
                <a:sym typeface="Wingdings" charset="2"/>
              </a:rPr>
              <a:t>работает проект  «Юная мама»</a:t>
            </a:r>
            <a:br>
              <a:rPr lang="ru-RU" b="1" dirty="0">
                <a:latin typeface="Calibri" panose="020F0502020204030204" pitchFamily="34" charset="0"/>
                <a:cs typeface="Calibri" panose="020F0502020204030204" pitchFamily="34" charset="0"/>
                <a:sym typeface="Wingdings" charset="2"/>
              </a:rPr>
            </a:br>
            <a:r>
              <a:rPr lang="ru-RU" b="1" dirty="0">
                <a:latin typeface="Calibri" panose="020F0502020204030204" pitchFamily="34" charset="0"/>
                <a:cs typeface="Calibri" panose="020F0502020204030204" pitchFamily="34" charset="0"/>
                <a:sym typeface="Wingdings" charset="2"/>
              </a:rPr>
              <a:t>«Женское здоровье юной» </a:t>
            </a:r>
            <a:endParaRPr lang="ru-RU" dirty="0"/>
          </a:p>
        </p:txBody>
      </p:sp>
    </p:spTree>
    <p:extLst>
      <p:ext uri="{BB962C8B-B14F-4D97-AF65-F5344CB8AC3E}">
        <p14:creationId xmlns:p14="http://schemas.microsoft.com/office/powerpoint/2010/main" val="611842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881</Words>
  <Application>Microsoft Office PowerPoint</Application>
  <PresentationFormat>Широкоэкранный</PresentationFormat>
  <Paragraphs>68</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Bahnschrift</vt:lpstr>
      <vt:lpstr>Calibri</vt:lpstr>
      <vt:lpstr>Calibri Light</vt:lpstr>
      <vt:lpstr>Times New Roman</vt:lpstr>
      <vt:lpstr>Wingdings</vt:lpstr>
      <vt:lpstr>Тема Office</vt:lpstr>
      <vt:lpstr>ФЕДЕРАЛЬНОЕ ГОСУДАРСТВЕННОЕ БЮДЖЕТНОЕ ОБРАЗОВАТЕЛЬНОЕ УЧРЕЖДЕНИЕ ВЫСШЕГО ОБРАЗОВАНИЯ «ДОНЕЦКИЙ ГОСУДАРСТВЕННЫЙ МЕДИЦИНСКИЙ УНИВЕРСИТЕТ ИМЕНИ М.ГОРЬКОГО» МИНИСТЕРСТВА ЗДРАВООХРАНЕНИЯ РОССИЙСКОЙ ФЕДЕРАЦИИ Министерство здравоохранения Донецкой Народной Республики Государственное бюджетное учреждение Донецкой Народной  Республики «Донецкой Республиканский перинатальный центр им. проф .В.К. Чайки» </vt:lpstr>
      <vt:lpstr>Актуальность</vt:lpstr>
      <vt:lpstr>Цель исследования</vt:lpstr>
      <vt:lpstr>Материал и методы </vt:lpstr>
      <vt:lpstr>Факты</vt:lpstr>
      <vt:lpstr>Стратегии поддержки Сохранение репродуктивного здоровья  на основе любви и милосердия к женщине и ребенку </vt:lpstr>
      <vt:lpstr>Подростки и молодежь в условиях военного времени являются одной из наиболее социально уязвимых групп населения</vt:lpstr>
      <vt:lpstr>Стратегии поддержки</vt:lpstr>
      <vt:lpstr>Стратегии поддержки  Регламентирующие государственные документы</vt:lpstr>
      <vt:lpstr>Стратегии поддержки Межведомственный план мероприятий Донецкой Народной Республики по послеродовому медицинскому, социальному и психологическому сопровождению родивших женщин в первый год жизни ребенка на 2025-2026 гт. – приказ № 2428/03.3.- 32 от 20.03.2025</vt:lpstr>
      <vt:lpstr>Выводы</vt:lpstr>
      <vt:lpstr>Благодарим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«ДОНЕЦКИЙ ГОСУДАРСТВЕННЫЙ МЕДИЦИНСКИЙ УНИВЕРСИТЕТ ИМЕНИ М.ГОРЬКОГО» МИНИСТЕРСТВА ЗДРАВООХРАНЕНИЯ РОССИЙСКОЙ ФЕДЕРАЦИИ Министерство здравоохранения Донецкой Народной Республики Государственное бюджетное учреждение Донецкой Народной  Республики «Донецкой Республиканский перинатальный центр им. проф .В.К. Чайки»</dc:title>
  <dc:creator>User</dc:creator>
  <cp:lastModifiedBy>User</cp:lastModifiedBy>
  <cp:revision>25</cp:revision>
  <dcterms:created xsi:type="dcterms:W3CDTF">2025-03-27T10:22:34Z</dcterms:created>
  <dcterms:modified xsi:type="dcterms:W3CDTF">2025-05-26T09:19:38Z</dcterms:modified>
</cp:coreProperties>
</file>