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269" r:id="rId3"/>
    <p:sldId id="275" r:id="rId4"/>
    <p:sldId id="261" r:id="rId5"/>
    <p:sldId id="257" r:id="rId6"/>
    <p:sldId id="262" r:id="rId7"/>
    <p:sldId id="263" r:id="rId8"/>
    <p:sldId id="264" r:id="rId9"/>
    <p:sldId id="265" r:id="rId10"/>
    <p:sldId id="270" r:id="rId11"/>
    <p:sldId id="271" r:id="rId12"/>
    <p:sldId id="272" r:id="rId13"/>
    <p:sldId id="266" r:id="rId14"/>
    <p:sldId id="267" r:id="rId15"/>
    <p:sldId id="268" r:id="rId16"/>
    <p:sldId id="258" r:id="rId17"/>
    <p:sldId id="259" r:id="rId18"/>
    <p:sldId id="260" r:id="rId19"/>
    <p:sldId id="273" r:id="rId20"/>
    <p:sldId id="274"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996"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2BDCFA-53D9-4DAB-A090-4162CCA50630}" type="datetimeFigureOut">
              <a:rPr lang="ru-RU" smtClean="0"/>
              <a:t>13.03.2025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BA3AB8-84E9-4849-8CB6-95F1F8D55B74}" type="slidenum">
              <a:rPr lang="ru-RU" smtClean="0"/>
              <a:t>‹#›</a:t>
            </a:fld>
            <a:endParaRPr lang="ru-RU"/>
          </a:p>
        </p:txBody>
      </p:sp>
    </p:spTree>
    <p:extLst>
      <p:ext uri="{BB962C8B-B14F-4D97-AF65-F5344CB8AC3E}">
        <p14:creationId xmlns:p14="http://schemas.microsoft.com/office/powerpoint/2010/main" val="2321539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EBA3AB8-84E9-4849-8CB6-95F1F8D55B74}" type="slidenum">
              <a:rPr lang="ru-RU" smtClean="0"/>
              <a:t>1</a:t>
            </a:fld>
            <a:endParaRPr lang="ru-RU"/>
          </a:p>
        </p:txBody>
      </p:sp>
    </p:spTree>
    <p:extLst>
      <p:ext uri="{BB962C8B-B14F-4D97-AF65-F5344CB8AC3E}">
        <p14:creationId xmlns:p14="http://schemas.microsoft.com/office/powerpoint/2010/main" val="1101119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009F4B43-2DB9-4051-8D57-433153648DCC}" type="datetimeFigureOut">
              <a:rPr lang="ru-RU" smtClean="0"/>
              <a:t>13.03.2025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74C5A4-16A5-4333-BE41-346867C15814}" type="slidenum">
              <a:rPr lang="ru-RU" smtClean="0"/>
              <a:t>‹#›</a:t>
            </a:fld>
            <a:endParaRPr lang="ru-RU"/>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2407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09F4B43-2DB9-4051-8D57-433153648DCC}" type="datetimeFigureOut">
              <a:rPr lang="ru-RU" smtClean="0"/>
              <a:t>13.03.2025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74C5A4-16A5-4333-BE41-346867C15814}" type="slidenum">
              <a:rPr lang="ru-RU" smtClean="0"/>
              <a:t>‹#›</a:t>
            </a:fld>
            <a:endParaRPr lang="ru-RU"/>
          </a:p>
        </p:txBody>
      </p:sp>
    </p:spTree>
    <p:extLst>
      <p:ext uri="{BB962C8B-B14F-4D97-AF65-F5344CB8AC3E}">
        <p14:creationId xmlns:p14="http://schemas.microsoft.com/office/powerpoint/2010/main" val="92816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09F4B43-2DB9-4051-8D57-433153648DCC}" type="datetimeFigureOut">
              <a:rPr lang="ru-RU" smtClean="0"/>
              <a:t>13.03.2025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74C5A4-16A5-4333-BE41-346867C15814}" type="slidenum">
              <a:rPr lang="ru-RU" smtClean="0"/>
              <a:t>‹#›</a:t>
            </a:fld>
            <a:endParaRPr lang="ru-RU"/>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8987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09F4B43-2DB9-4051-8D57-433153648DCC}" type="datetimeFigureOut">
              <a:rPr lang="ru-RU" smtClean="0"/>
              <a:t>13.03.2025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74C5A4-16A5-4333-BE41-346867C15814}" type="slidenum">
              <a:rPr lang="ru-RU" smtClean="0"/>
              <a:t>‹#›</a:t>
            </a:fld>
            <a:endParaRPr lang="ru-RU"/>
          </a:p>
        </p:txBody>
      </p:sp>
    </p:spTree>
    <p:extLst>
      <p:ext uri="{BB962C8B-B14F-4D97-AF65-F5344CB8AC3E}">
        <p14:creationId xmlns:p14="http://schemas.microsoft.com/office/powerpoint/2010/main" val="1365384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09F4B43-2DB9-4051-8D57-433153648DCC}" type="datetimeFigureOut">
              <a:rPr lang="ru-RU" smtClean="0"/>
              <a:t>13.03.2025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74C5A4-16A5-4333-BE41-346867C15814}" type="slidenum">
              <a:rPr lang="ru-RU" smtClean="0"/>
              <a:t>‹#›</a:t>
            </a:fld>
            <a:endParaRPr lang="ru-RU"/>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374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09F4B43-2DB9-4051-8D57-433153648DCC}" type="datetimeFigureOut">
              <a:rPr lang="ru-RU" smtClean="0"/>
              <a:t>13.03.2025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74C5A4-16A5-4333-BE41-346867C15814}" type="slidenum">
              <a:rPr lang="ru-RU" smtClean="0"/>
              <a:t>‹#›</a:t>
            </a:fld>
            <a:endParaRPr lang="ru-RU"/>
          </a:p>
        </p:txBody>
      </p:sp>
    </p:spTree>
    <p:extLst>
      <p:ext uri="{BB962C8B-B14F-4D97-AF65-F5344CB8AC3E}">
        <p14:creationId xmlns:p14="http://schemas.microsoft.com/office/powerpoint/2010/main" val="3476286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smtClean="0"/>
              <a:t>Образец текста</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09F4B43-2DB9-4051-8D57-433153648DCC}" type="datetimeFigureOut">
              <a:rPr lang="ru-RU" smtClean="0"/>
              <a:t>13.03.2025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B74C5A4-16A5-4333-BE41-346867C15814}" type="slidenum">
              <a:rPr lang="ru-RU" smtClean="0"/>
              <a:t>‹#›</a:t>
            </a:fld>
            <a:endParaRPr lang="ru-RU"/>
          </a:p>
        </p:txBody>
      </p:sp>
    </p:spTree>
    <p:extLst>
      <p:ext uri="{BB962C8B-B14F-4D97-AF65-F5344CB8AC3E}">
        <p14:creationId xmlns:p14="http://schemas.microsoft.com/office/powerpoint/2010/main" val="2917598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09F4B43-2DB9-4051-8D57-433153648DCC}" type="datetimeFigureOut">
              <a:rPr lang="ru-RU" smtClean="0"/>
              <a:t>13.03.2025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B74C5A4-16A5-4333-BE41-346867C15814}" type="slidenum">
              <a:rPr lang="ru-RU" smtClean="0"/>
              <a:t>‹#›</a:t>
            </a:fld>
            <a:endParaRPr lang="ru-RU"/>
          </a:p>
        </p:txBody>
      </p:sp>
    </p:spTree>
    <p:extLst>
      <p:ext uri="{BB962C8B-B14F-4D97-AF65-F5344CB8AC3E}">
        <p14:creationId xmlns:p14="http://schemas.microsoft.com/office/powerpoint/2010/main" val="486106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9F4B43-2DB9-4051-8D57-433153648DCC}" type="datetimeFigureOut">
              <a:rPr lang="ru-RU" smtClean="0"/>
              <a:t>13.03.2025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B74C5A4-16A5-4333-BE41-346867C15814}" type="slidenum">
              <a:rPr lang="ru-RU" smtClean="0"/>
              <a:t>‹#›</a:t>
            </a:fld>
            <a:endParaRPr lang="ru-RU"/>
          </a:p>
        </p:txBody>
      </p:sp>
    </p:spTree>
    <p:extLst>
      <p:ext uri="{BB962C8B-B14F-4D97-AF65-F5344CB8AC3E}">
        <p14:creationId xmlns:p14="http://schemas.microsoft.com/office/powerpoint/2010/main" val="334471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smtClean="0"/>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09F4B43-2DB9-4051-8D57-433153648DCC}" type="datetimeFigureOut">
              <a:rPr lang="ru-RU" smtClean="0"/>
              <a:t>13.03.2025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74C5A4-16A5-4333-BE41-346867C15814}" type="slidenum">
              <a:rPr lang="ru-RU" smtClean="0"/>
              <a:t>‹#›</a:t>
            </a:fld>
            <a:endParaRPr lang="ru-RU"/>
          </a:p>
        </p:txBody>
      </p:sp>
    </p:spTree>
    <p:extLst>
      <p:ext uri="{BB962C8B-B14F-4D97-AF65-F5344CB8AC3E}">
        <p14:creationId xmlns:p14="http://schemas.microsoft.com/office/powerpoint/2010/main" val="2076508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009F4B43-2DB9-4051-8D57-433153648DCC}" type="datetimeFigureOut">
              <a:rPr lang="ru-RU" smtClean="0"/>
              <a:t>13.03.2025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74C5A4-16A5-4333-BE41-346867C15814}" type="slidenum">
              <a:rPr lang="ru-RU" smtClean="0"/>
              <a:t>‹#›</a:t>
            </a:fld>
            <a:endParaRPr lang="ru-RU"/>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5814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009F4B43-2DB9-4051-8D57-433153648DCC}" type="datetimeFigureOut">
              <a:rPr lang="ru-RU" smtClean="0"/>
              <a:t>13.03.2025</a:t>
            </a:fld>
            <a:endParaRPr lang="ru-RU"/>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ru-RU"/>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8B74C5A4-16A5-4333-BE41-346867C15814}" type="slidenum">
              <a:rPr lang="ru-RU" smtClean="0"/>
              <a:t>‹#›</a:t>
            </a:fld>
            <a:endParaRPr lang="ru-RU"/>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67592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754351" y="1012605"/>
            <a:ext cx="7772400" cy="1463040"/>
          </a:xfrm>
        </p:spPr>
        <p:txBody>
          <a:bodyPr>
            <a:noAutofit/>
          </a:bodyPr>
          <a:lstStyle/>
          <a:p>
            <a:r>
              <a:rPr lang="ru-RU" sz="4400" b="1" dirty="0" smtClean="0"/>
              <a:t>Методология Проведения </a:t>
            </a:r>
            <a:r>
              <a:rPr lang="ru-RU" sz="4400" b="1" dirty="0" smtClean="0"/>
              <a:t>оценки/переоценки работы </a:t>
            </a:r>
            <a:r>
              <a:rPr lang="ru-RU" sz="4400" b="1" dirty="0"/>
              <a:t>ц</a:t>
            </a:r>
            <a:r>
              <a:rPr lang="ru-RU" sz="4400" b="1" dirty="0" smtClean="0"/>
              <a:t>ентров охраны репродуктивного здоровья подростков</a:t>
            </a:r>
            <a:endParaRPr lang="ru-RU" sz="4400" b="1" dirty="0"/>
          </a:p>
        </p:txBody>
      </p:sp>
      <p:sp>
        <p:nvSpPr>
          <p:cNvPr id="4" name="Подзаголовок 2"/>
          <p:cNvSpPr>
            <a:spLocks noGrp="1"/>
          </p:cNvSpPr>
          <p:nvPr>
            <p:ph type="subTitle" idx="1"/>
          </p:nvPr>
        </p:nvSpPr>
        <p:spPr>
          <a:xfrm>
            <a:off x="2754351" y="4836937"/>
            <a:ext cx="9144000" cy="1655762"/>
          </a:xfrm>
        </p:spPr>
        <p:txBody>
          <a:bodyPr>
            <a:normAutofit lnSpcReduction="10000"/>
          </a:bodyPr>
          <a:lstStyle/>
          <a:p>
            <a:pPr algn="just">
              <a:spcAft>
                <a:spcPts val="0"/>
              </a:spcAft>
            </a:pPr>
            <a:r>
              <a:rPr lang="ru-RU" sz="1400" b="1" i="1" dirty="0" smtClean="0"/>
              <a:t>Бабенко-</a:t>
            </a:r>
            <a:r>
              <a:rPr lang="ru-RU" sz="1400" b="1" i="1" dirty="0" err="1" smtClean="0"/>
              <a:t>Сорокопуд</a:t>
            </a:r>
            <a:r>
              <a:rPr lang="ru-RU" sz="1400" b="1" i="1" dirty="0" smtClean="0"/>
              <a:t> И.В., </a:t>
            </a:r>
            <a:r>
              <a:rPr lang="ru-RU" sz="1400" i="1" dirty="0" smtClean="0"/>
              <a:t>к.м.н., доцент</a:t>
            </a:r>
            <a:r>
              <a:rPr lang="ru-RU" sz="1400" dirty="0" smtClean="0"/>
              <a:t> </a:t>
            </a:r>
            <a:r>
              <a:rPr lang="ru-RU" sz="1400" i="1" dirty="0" smtClean="0"/>
              <a:t>кафедры акушерства, гинекологии, </a:t>
            </a:r>
            <a:r>
              <a:rPr lang="ru-RU" sz="1400" i="1" dirty="0" err="1" smtClean="0"/>
              <a:t>перинатологии</a:t>
            </a:r>
            <a:r>
              <a:rPr lang="ru-RU" sz="1400" i="1" dirty="0" smtClean="0"/>
              <a:t>, детской и подростковой гинекологии ФНМФО ФГБОУ ВО </a:t>
            </a:r>
            <a:r>
              <a:rPr lang="ru-RU" sz="1400" i="1" dirty="0" err="1" smtClean="0"/>
              <a:t>ДонГМУ</a:t>
            </a:r>
            <a:r>
              <a:rPr lang="ru-RU" sz="1400" i="1" dirty="0" smtClean="0"/>
              <a:t> Минздрава России,</a:t>
            </a:r>
          </a:p>
          <a:p>
            <a:pPr algn="just">
              <a:spcAft>
                <a:spcPts val="0"/>
              </a:spcAft>
            </a:pPr>
            <a:endParaRPr lang="ru-RU" sz="1400" b="1" i="1" dirty="0"/>
          </a:p>
          <a:p>
            <a:pPr algn="just">
              <a:spcAft>
                <a:spcPts val="0"/>
              </a:spcAft>
            </a:pPr>
            <a:r>
              <a:rPr lang="ru-RU" sz="1400" b="1" i="1" dirty="0" err="1" smtClean="0"/>
              <a:t>Ласачко</a:t>
            </a:r>
            <a:r>
              <a:rPr lang="ru-RU" sz="1400" b="1" i="1" dirty="0" smtClean="0"/>
              <a:t> С.А., </a:t>
            </a:r>
            <a:r>
              <a:rPr lang="ru-RU" sz="1400" i="1" dirty="0"/>
              <a:t>д.м.н., профессор кафедры акушерства, гинекологии, </a:t>
            </a:r>
            <a:r>
              <a:rPr lang="ru-RU" sz="1400" i="1" dirty="0" err="1"/>
              <a:t>перинатологии</a:t>
            </a:r>
            <a:r>
              <a:rPr lang="ru-RU" sz="1400" i="1" dirty="0"/>
              <a:t>, детской и подростковой гинекологии ФНМФО ФГБОУ ВО </a:t>
            </a:r>
            <a:r>
              <a:rPr lang="ru-RU" sz="1400" i="1" dirty="0" err="1"/>
              <a:t>ДонГМУ</a:t>
            </a:r>
            <a:r>
              <a:rPr lang="ru-RU" sz="1400" i="1" dirty="0"/>
              <a:t> Минздрава России,</a:t>
            </a:r>
          </a:p>
          <a:p>
            <a:pPr algn="just">
              <a:spcAft>
                <a:spcPts val="0"/>
              </a:spcAft>
            </a:pPr>
            <a:endParaRPr lang="ru-RU" sz="1400" b="1" i="1" dirty="0" smtClean="0"/>
          </a:p>
          <a:p>
            <a:pPr algn="just">
              <a:spcAft>
                <a:spcPts val="0"/>
              </a:spcAft>
            </a:pPr>
            <a:r>
              <a:rPr lang="ru-RU" sz="1400" b="1" i="1" dirty="0" smtClean="0"/>
              <a:t>Савченко А.А.,</a:t>
            </a:r>
            <a:r>
              <a:rPr lang="ru-RU" sz="1400" i="1" dirty="0" smtClean="0"/>
              <a:t> врач акушер-гинеколог гинекологического отделения для несовершеннолетних ГБУ ДНР «ДРПЦ ИМ. ПРОФ. В.К. ЧАЙКИ»</a:t>
            </a:r>
          </a:p>
          <a:p>
            <a:endParaRPr lang="ru-RU" dirty="0"/>
          </a:p>
        </p:txBody>
      </p:sp>
      <p:sp>
        <p:nvSpPr>
          <p:cNvPr id="5" name="Google Shape;276;p22"/>
          <p:cNvSpPr txBox="1">
            <a:spLocks/>
          </p:cNvSpPr>
          <p:nvPr/>
        </p:nvSpPr>
        <p:spPr>
          <a:xfrm>
            <a:off x="89210" y="4512156"/>
            <a:ext cx="2465095" cy="2089365"/>
          </a:xfrm>
          <a:prstGeom prst="rect">
            <a:avLst/>
          </a:prstGeom>
        </p:spPr>
        <p:txBody>
          <a:bodyPr spcFirstLastPara="1" vert="horz" wrap="square" lIns="121900" tIns="121900" rIns="121900" bIns="121900" rtlCol="0" anchor="t" anchorCtr="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ru-RU" sz="1000" dirty="0"/>
              <a:t>VIII Научно-практической </a:t>
            </a:r>
            <a:r>
              <a:rPr lang="ru-RU" sz="1000" dirty="0" smtClean="0"/>
              <a:t>конференция</a:t>
            </a:r>
          </a:p>
          <a:p>
            <a:r>
              <a:rPr lang="ru-RU" sz="1000" dirty="0" smtClean="0"/>
              <a:t> </a:t>
            </a:r>
            <a:r>
              <a:rPr lang="ru-RU" sz="1000" dirty="0"/>
              <a:t>с международным </a:t>
            </a:r>
            <a:r>
              <a:rPr lang="ru-RU" sz="1000" dirty="0" smtClean="0"/>
              <a:t>участием</a:t>
            </a:r>
          </a:p>
          <a:p>
            <a:r>
              <a:rPr lang="ru-RU" sz="1000" dirty="0" smtClean="0"/>
              <a:t> </a:t>
            </a:r>
            <a:r>
              <a:rPr lang="ru-RU" sz="1000" dirty="0"/>
              <a:t>«Детская гинекология как пример эффективного  междисциплинарного  взаимодействия» </a:t>
            </a:r>
            <a:endParaRPr lang="ru-RU" sz="1000" dirty="0" smtClean="0"/>
          </a:p>
          <a:p>
            <a:r>
              <a:rPr lang="ru-RU" sz="1000" dirty="0" smtClean="0"/>
              <a:t>03.04.2025</a:t>
            </a:r>
          </a:p>
          <a:p>
            <a:r>
              <a:rPr lang="ru-RU" sz="1000" dirty="0" smtClean="0"/>
              <a:t> </a:t>
            </a:r>
            <a:r>
              <a:rPr lang="ru-RU" sz="1000" dirty="0"/>
              <a:t>г</a:t>
            </a:r>
            <a:r>
              <a:rPr lang="ru-RU" sz="1000" dirty="0" smtClean="0"/>
              <a:t>. ДОНЕЦК</a:t>
            </a:r>
            <a:br>
              <a:rPr lang="ru-RU" sz="1000" dirty="0" smtClean="0"/>
            </a:br>
            <a:endParaRPr lang="ru-RU" sz="1000" b="1" dirty="0"/>
          </a:p>
        </p:txBody>
      </p:sp>
    </p:spTree>
    <p:extLst>
      <p:ext uri="{BB962C8B-B14F-4D97-AF65-F5344CB8AC3E}">
        <p14:creationId xmlns:p14="http://schemas.microsoft.com/office/powerpoint/2010/main" val="4163319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6117" y="301083"/>
            <a:ext cx="11708781" cy="6378497"/>
          </a:xfrm>
        </p:spPr>
        <p:txBody>
          <a:bodyPr>
            <a:normAutofit fontScale="92500" lnSpcReduction="20000"/>
          </a:bodyPr>
          <a:lstStyle/>
          <a:p>
            <a:pPr algn="just"/>
            <a:r>
              <a:rPr lang="ru-RU" dirty="0"/>
              <a:t>В связи с внесением изменений в ст. 22 Федеральный закон от 21.11.2011 № 323- ФЗ «Об основах охраны здоровья граждан в Российской Федерации» с 11 августа 2020 года информация о здоровье несовершеннолетнего может предоставляться его законным представителям в независимости от возраста пациента (до 18 лет). </a:t>
            </a:r>
            <a:endParaRPr lang="ru-RU" dirty="0" smtClean="0"/>
          </a:p>
          <a:p>
            <a:pPr algn="just"/>
            <a:r>
              <a:rPr lang="ru-RU" dirty="0" smtClean="0"/>
              <a:t>В </a:t>
            </a:r>
            <a:r>
              <a:rPr lang="ru-RU" dirty="0"/>
              <a:t>связи с чем, если несовершеннолетний пациент приходит на прием с законным представителем, и законный представитель желает получить информацию о здоровье ребенка – учреждение такую информацию предоставляет в независимости от желания ребенка. В случае если законный представитель обратился в учреждение вне приема пациента – предоставление информации осуществляется по письменному запросу (как предоставление медицинской документации, можно использовать ту же форму). </a:t>
            </a:r>
            <a:endParaRPr lang="ru-RU" dirty="0" smtClean="0"/>
          </a:p>
          <a:p>
            <a:pPr algn="just"/>
            <a:r>
              <a:rPr lang="ru-RU" dirty="0" smtClean="0"/>
              <a:t>Пациент </a:t>
            </a:r>
            <a:r>
              <a:rPr lang="ru-RU" dirty="0"/>
              <a:t>в возрасте старше 15 лет имеет право получать медицинскую услугу (осмотр, консультация, и т.д. и т.п.) без присутствия законного представителя. Если такой пациент желает быть на приеме один – медицинский работник просит законного представителя подождать в коридоре, а после проведения медицинской услуги законный представитель приглашается в кабинет и получает необходимую информацию. Важно! Согласие на предоставление сведений, содержащих врачебную тайну (отказ от разглашения таких сведений) законному представителю с 11 августа 2020 года с пациента старше 15 лет брать не нужно. </a:t>
            </a:r>
          </a:p>
          <a:p>
            <a:pPr algn="just"/>
            <a:r>
              <a:rPr lang="ru-RU" dirty="0" smtClean="0"/>
              <a:t>Так </a:t>
            </a:r>
            <a:r>
              <a:rPr lang="ru-RU" dirty="0"/>
              <a:t>как в независимости от его желания законный представитель теперь может получить информацию. Обращаю внимание, что это касается только законных представителей. Согласие на разглашение врачебной тайны тете, дяде, брату, подруге, другу при необходимости брать можно. Важно! Если в вашем учреждении в форме информированного добровольного согласия на медицинские вмешательства есть строчка «Сведения, составляющие мою врачебную тайну разрешаю предоставлять ______________ </a:t>
            </a:r>
          </a:p>
          <a:p>
            <a:pPr algn="just"/>
            <a:r>
              <a:rPr lang="ru-RU" dirty="0"/>
              <a:t>(ФИО гражданина)» или т.п. писать в строке для ФИО гражданина «НИКОМУ» запрещено! Эта строчка может оставаться пустой, либо в нее вписывается ФИО.</a:t>
            </a:r>
          </a:p>
          <a:p>
            <a:endParaRPr lang="ru-RU" dirty="0"/>
          </a:p>
        </p:txBody>
      </p:sp>
    </p:spTree>
    <p:extLst>
      <p:ext uri="{BB962C8B-B14F-4D97-AF65-F5344CB8AC3E}">
        <p14:creationId xmlns:p14="http://schemas.microsoft.com/office/powerpoint/2010/main" val="957341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rgbClr val="FF0000"/>
                </a:solidFill>
              </a:rPr>
              <a:t>Информированное согласие: </a:t>
            </a:r>
          </a:p>
        </p:txBody>
      </p:sp>
      <p:sp>
        <p:nvSpPr>
          <p:cNvPr id="3" name="Объект 2"/>
          <p:cNvSpPr>
            <a:spLocks noGrp="1"/>
          </p:cNvSpPr>
          <p:nvPr>
            <p:ph idx="1"/>
          </p:nvPr>
        </p:nvSpPr>
        <p:spPr>
          <a:xfrm>
            <a:off x="289932" y="2286000"/>
            <a:ext cx="11329639" cy="4023360"/>
          </a:xfrm>
        </p:spPr>
        <p:txBody>
          <a:bodyPr/>
          <a:lstStyle/>
          <a:p>
            <a:pPr algn="just"/>
            <a:r>
              <a:rPr lang="ru-RU" dirty="0" smtClean="0"/>
              <a:t>Информированное </a:t>
            </a:r>
            <a:r>
              <a:rPr lang="ru-RU" dirty="0"/>
              <a:t>добровольное согласие на медицинское вмешательство (далее – ИДС) - это документальное подтверждение какой-либо медицинской манипуляции. Согласно ч. 1 ст. 20 Федерального закона Российской Федерации от 21.11.2011 № 323-ФЗ «Об основах охраны здоровья граждан в Российской Федерации» ИДС – это необходимое предварительное условие медицинского вмешательства ИДС на медицинское вмешательство (или отказ от него) является неотъемлемой частью медицинской документации.</a:t>
            </a:r>
          </a:p>
        </p:txBody>
      </p:sp>
    </p:spTree>
    <p:extLst>
      <p:ext uri="{BB962C8B-B14F-4D97-AF65-F5344CB8AC3E}">
        <p14:creationId xmlns:p14="http://schemas.microsoft.com/office/powerpoint/2010/main" val="2030199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418394"/>
          </a:xfrm>
        </p:spPr>
        <p:txBody>
          <a:bodyPr>
            <a:normAutofit fontScale="90000"/>
          </a:bodyPr>
          <a:lstStyle/>
          <a:p>
            <a:r>
              <a:rPr lang="ru-RU" dirty="0">
                <a:solidFill>
                  <a:srgbClr val="FF0000"/>
                </a:solidFill>
              </a:rPr>
              <a:t>Кто сопровождает ребенка? </a:t>
            </a:r>
            <a:br>
              <a:rPr lang="ru-RU" dirty="0">
                <a:solidFill>
                  <a:srgbClr val="FF0000"/>
                </a:solidFill>
              </a:rPr>
            </a:br>
            <a:endParaRPr lang="ru-RU" dirty="0">
              <a:solidFill>
                <a:srgbClr val="FF0000"/>
              </a:solidFill>
            </a:endParaRPr>
          </a:p>
        </p:txBody>
      </p:sp>
      <p:sp>
        <p:nvSpPr>
          <p:cNvPr id="3" name="Объект 2"/>
          <p:cNvSpPr>
            <a:spLocks noGrp="1"/>
          </p:cNvSpPr>
          <p:nvPr>
            <p:ph idx="1"/>
          </p:nvPr>
        </p:nvSpPr>
        <p:spPr>
          <a:xfrm>
            <a:off x="379141" y="1003610"/>
            <a:ext cx="11496907" cy="6032810"/>
          </a:xfrm>
        </p:spPr>
        <p:txBody>
          <a:bodyPr>
            <a:normAutofit fontScale="55000" lnSpcReduction="20000"/>
          </a:bodyPr>
          <a:lstStyle/>
          <a:p>
            <a:pPr>
              <a:spcBef>
                <a:spcPts val="0"/>
              </a:spcBef>
              <a:spcAft>
                <a:spcPts val="0"/>
              </a:spcAft>
            </a:pPr>
            <a:r>
              <a:rPr lang="ru-RU" sz="2600" dirty="0" smtClean="0"/>
              <a:t>Основание </a:t>
            </a:r>
            <a:r>
              <a:rPr lang="ru-RU" sz="2600" dirty="0"/>
              <a:t>- Семейный кодекс Российской Федерации от 29.12.1995 № 223-ФЗ (ст. 64, ст. 123), Гражданский кодекс Российской Федерации (часть первая) от 30.11.1994 № 51-ФЗ (ст. 26, ст. 28, ст. 35), Федеральный закон от 24.04.2008 № 48-ФЗ «Об опеке и попечительстве» (ст. 7-8) 2 Гражданский кодекс Российской Федерации (часть первая) от 30.11.1994 № 51-ФЗ (ст. 182, ст. 185, ст. 185.1)</a:t>
            </a:r>
          </a:p>
          <a:p>
            <a:pPr>
              <a:spcBef>
                <a:spcPts val="0"/>
              </a:spcBef>
              <a:spcAft>
                <a:spcPts val="0"/>
              </a:spcAft>
            </a:pPr>
            <a:r>
              <a:rPr lang="ru-RU" sz="2600" dirty="0"/>
              <a:t>1)«По закону» = Законный представитель это Родители (мать, отец)</a:t>
            </a:r>
          </a:p>
          <a:p>
            <a:pPr>
              <a:spcBef>
                <a:spcPts val="0"/>
              </a:spcBef>
              <a:spcAft>
                <a:spcPts val="0"/>
              </a:spcAft>
            </a:pPr>
            <a:r>
              <a:rPr lang="ru-RU" sz="2600" dirty="0"/>
              <a:t>Опекуны/попечители </a:t>
            </a:r>
          </a:p>
          <a:p>
            <a:pPr>
              <a:spcBef>
                <a:spcPts val="0"/>
              </a:spcBef>
              <a:spcAft>
                <a:spcPts val="0"/>
              </a:spcAft>
            </a:pPr>
            <a:r>
              <a:rPr lang="ru-RU" sz="2600" dirty="0"/>
              <a:t>Орган опеки и попечительства</a:t>
            </a:r>
          </a:p>
          <a:p>
            <a:pPr>
              <a:spcBef>
                <a:spcPts val="0"/>
              </a:spcBef>
              <a:spcAft>
                <a:spcPts val="0"/>
              </a:spcAft>
            </a:pPr>
            <a:r>
              <a:rPr lang="ru-RU" sz="2600" dirty="0"/>
              <a:t>Организации, в которых дети находятся под надзором</a:t>
            </a:r>
          </a:p>
          <a:p>
            <a:pPr>
              <a:spcBef>
                <a:spcPts val="0"/>
              </a:spcBef>
              <a:spcAft>
                <a:spcPts val="0"/>
              </a:spcAft>
            </a:pPr>
            <a:r>
              <a:rPr lang="ru-RU" sz="2600" dirty="0"/>
              <a:t>2)«По доверенности» Любое лицо, имеющее нотариальную доверенность от представителя «по закону» на представление интересов ребенка в медицинском учреждении</a:t>
            </a:r>
          </a:p>
          <a:p>
            <a:pPr>
              <a:spcBef>
                <a:spcPts val="0"/>
              </a:spcBef>
              <a:spcAft>
                <a:spcPts val="0"/>
              </a:spcAft>
            </a:pPr>
            <a:r>
              <a:rPr lang="ru-RU" sz="2600" dirty="0"/>
              <a:t>!!! Не являются законными представителями: отчим, мачеха, тетя, дядя, бабушка, дедушка, брат, сестра и т.д. и т.п.</a:t>
            </a:r>
          </a:p>
          <a:p>
            <a:pPr>
              <a:spcBef>
                <a:spcPts val="0"/>
              </a:spcBef>
              <a:spcAft>
                <a:spcPts val="0"/>
              </a:spcAft>
            </a:pPr>
            <a:r>
              <a:rPr lang="ru-RU" sz="2600" dirty="0"/>
              <a:t>!!! Вся медицинская документация пациента не достигшего возраста 15 лет подписывается законным представителем и ему предоставляются сведения, составляющие врачебную тайну</a:t>
            </a:r>
          </a:p>
          <a:p>
            <a:pPr>
              <a:spcBef>
                <a:spcPts val="0"/>
              </a:spcBef>
              <a:spcAft>
                <a:spcPts val="0"/>
              </a:spcAft>
            </a:pPr>
            <a:r>
              <a:rPr lang="ru-RU" sz="2600" dirty="0"/>
              <a:t>!!! По с достижению 15 лет информированные согласия оформляются на несовершеннолетнего пациента.</a:t>
            </a:r>
          </a:p>
          <a:p>
            <a:pPr>
              <a:spcBef>
                <a:spcPts val="0"/>
              </a:spcBef>
              <a:spcAft>
                <a:spcPts val="0"/>
              </a:spcAft>
            </a:pPr>
            <a:r>
              <a:rPr lang="ru-RU" sz="2600" dirty="0"/>
              <a:t>Форма ИДС В силу ч. 8 ст. 20 Федерального закона Российской Федерации от 21.11.2011 № 323-ФЗ форма ИДС утверждается Минздравом РФ, однако в настоящее время утверждены только формы на определенные виды медицинских вмешательств (Приказ Минздрава России от 12.11.2021 № 1051н; Приказ Минздрава России от 07.04.2016 № 216н). Следовательно, в остальных случаях, медицинская организация вправе разработать форму ИДС самостоятельно. </a:t>
            </a:r>
          </a:p>
          <a:p>
            <a:pPr>
              <a:spcBef>
                <a:spcPts val="0"/>
              </a:spcBef>
              <a:spcAft>
                <a:spcPts val="0"/>
              </a:spcAft>
            </a:pPr>
            <a:r>
              <a:rPr lang="ru-RU" sz="2600" dirty="0" smtClean="0"/>
              <a:t>В </a:t>
            </a:r>
            <a:r>
              <a:rPr lang="ru-RU" sz="2600" dirty="0"/>
              <a:t>ИДС обязательно должны быть включены следующие положения: - разъяснения по поводу диагноза - согласование плана лечения - </a:t>
            </a:r>
            <a:r>
              <a:rPr lang="ru-RU" sz="2600" dirty="0" smtClean="0"/>
              <a:t>информирование пациента </a:t>
            </a:r>
            <a:r>
              <a:rPr lang="ru-RU" sz="2600" dirty="0"/>
              <a:t>о возможных, типичных рисках, связанных с лечением, о его воздействии на качество жизни пациента в будущем</a:t>
            </a:r>
          </a:p>
          <a:p>
            <a:pPr>
              <a:spcBef>
                <a:spcPts val="0"/>
              </a:spcBef>
              <a:spcAft>
                <a:spcPts val="0"/>
              </a:spcAft>
            </a:pPr>
            <a:endParaRPr lang="ru-RU" sz="2600" dirty="0" smtClean="0"/>
          </a:p>
          <a:p>
            <a:pPr>
              <a:spcBef>
                <a:spcPts val="0"/>
              </a:spcBef>
              <a:spcAft>
                <a:spcPts val="0"/>
              </a:spcAft>
            </a:pPr>
            <a:endParaRPr lang="ru-RU" sz="2600" dirty="0"/>
          </a:p>
          <a:p>
            <a:pPr>
              <a:spcBef>
                <a:spcPts val="0"/>
              </a:spcBef>
              <a:spcAft>
                <a:spcPts val="0"/>
              </a:spcAft>
            </a:pPr>
            <a:r>
              <a:rPr lang="ru-RU" sz="2600" dirty="0" smtClean="0"/>
              <a:t>Отказ от </a:t>
            </a:r>
            <a:r>
              <a:rPr lang="ru-RU" sz="2600" dirty="0"/>
              <a:t>медицинского вмешательства</a:t>
            </a:r>
          </a:p>
          <a:p>
            <a:pPr>
              <a:spcBef>
                <a:spcPts val="0"/>
              </a:spcBef>
              <a:spcAft>
                <a:spcPts val="0"/>
              </a:spcAft>
            </a:pPr>
            <a:r>
              <a:rPr lang="ru-RU" sz="2600" dirty="0"/>
              <a:t>В соответствии с ч. 3 ст. 20 Федерального закона Российской Федерации от 21.11.2011 № 323-ФЗ гражданин или его законный представитель имеют право отказаться от медицинского вмешательства или на любой стадии лечения потребовать его прекращения. Отказ от медицинского вмешательства должен быть оформлен письменно. Единая форма отказа от медицинского вмешательства не утверждена Минздравом РФ. За исключением формы отказа от определенного перечня медицинских вмешательств (Приказ Минздрава России от 12.11.2021 № 1051н) Таким образом, медицинская организация вправе самостоятельно разработать форму такого документа. Важно указать в нём о возможных последствиях и рисках для жизни и здоровья пациента (вплоть до летального исхода) вследствие такого отказа. </a:t>
            </a:r>
          </a:p>
          <a:p>
            <a:pPr>
              <a:spcBef>
                <a:spcPts val="0"/>
              </a:spcBef>
              <a:spcAft>
                <a:spcPts val="0"/>
              </a:spcAft>
            </a:pPr>
            <a:r>
              <a:rPr lang="ru-RU" sz="2600" dirty="0"/>
              <a:t>Срок действия ИДС В случае, если ИДС даётся на виды медицинских вмешательств, включенных в Перечень – то такое ИДС гражданин/законный представитель подписывает один раз на весь период оказания первичной медико-санитарной помощи в данной медицинской организации. В остальных случаях ИДС заполняется перед каждым видом медицинского вмешательства на срок оказания данной услуги.</a:t>
            </a:r>
          </a:p>
          <a:p>
            <a:r>
              <a:rPr lang="ru-RU" dirty="0"/>
              <a:t/>
            </a:r>
            <a:br>
              <a:rPr lang="ru-RU" dirty="0"/>
            </a:br>
            <a:endParaRPr lang="ru-RU" dirty="0"/>
          </a:p>
        </p:txBody>
      </p:sp>
    </p:spTree>
    <p:extLst>
      <p:ext uri="{BB962C8B-B14F-4D97-AF65-F5344CB8AC3E}">
        <p14:creationId xmlns:p14="http://schemas.microsoft.com/office/powerpoint/2010/main" val="3169663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9433" y="122663"/>
            <a:ext cx="10995103" cy="2163336"/>
          </a:xfrm>
        </p:spPr>
        <p:txBody>
          <a:bodyPr>
            <a:normAutofit/>
          </a:bodyPr>
          <a:lstStyle/>
          <a:p>
            <a:pPr>
              <a:spcBef>
                <a:spcPts val="0"/>
              </a:spcBef>
              <a:spcAft>
                <a:spcPts val="0"/>
              </a:spcAft>
            </a:pPr>
            <a:r>
              <a:rPr lang="ru-RU" sz="1800" dirty="0">
                <a:solidFill>
                  <a:srgbClr val="FF0000"/>
                </a:solidFill>
              </a:rPr>
              <a:t>Перечень основных нормативных правовых актов, в соответствии с которыми осуществляется оказание медицинской помощи несовершеннолетним </a:t>
            </a:r>
            <a:br>
              <a:rPr lang="ru-RU" sz="1800" dirty="0">
                <a:solidFill>
                  <a:srgbClr val="FF0000"/>
                </a:solidFill>
              </a:rPr>
            </a:br>
            <a:r>
              <a:rPr lang="ru-RU" sz="1800" dirty="0">
                <a:solidFill>
                  <a:srgbClr val="FF0000"/>
                </a:solidFill>
              </a:rPr>
              <a:t>Федеральный закон РФ от 21.11.2011 № 323-ФЗ (ред. от 29.05.2019) «Об основах охраны здоровья граждан в Российской Федерации», в том числе:</a:t>
            </a:r>
            <a:br>
              <a:rPr lang="ru-RU" sz="1800" dirty="0">
                <a:solidFill>
                  <a:srgbClr val="FF0000"/>
                </a:solidFill>
              </a:rPr>
            </a:br>
            <a:endParaRPr lang="ru-RU" sz="1800" dirty="0">
              <a:solidFill>
                <a:srgbClr val="FF0000"/>
              </a:solidFill>
            </a:endParaRPr>
          </a:p>
        </p:txBody>
      </p:sp>
      <p:sp>
        <p:nvSpPr>
          <p:cNvPr id="3" name="Объект 2"/>
          <p:cNvSpPr>
            <a:spLocks noGrp="1"/>
          </p:cNvSpPr>
          <p:nvPr>
            <p:ph idx="1"/>
          </p:nvPr>
        </p:nvSpPr>
        <p:spPr>
          <a:xfrm>
            <a:off x="167268" y="2285999"/>
            <a:ext cx="11809142" cy="4728117"/>
          </a:xfrm>
        </p:spPr>
        <p:txBody>
          <a:bodyPr>
            <a:normAutofit fontScale="32500" lnSpcReduction="20000"/>
          </a:bodyPr>
          <a:lstStyle/>
          <a:p>
            <a:pPr>
              <a:spcBef>
                <a:spcPts val="0"/>
              </a:spcBef>
              <a:spcAft>
                <a:spcPts val="0"/>
              </a:spcAft>
            </a:pPr>
            <a:r>
              <a:rPr lang="ru-RU" sz="3800" dirty="0" smtClean="0"/>
              <a:t>Статья </a:t>
            </a:r>
            <a:r>
              <a:rPr lang="ru-RU" sz="3800" dirty="0"/>
              <a:t>13. «Соблюдение врачебной тайны».</a:t>
            </a:r>
          </a:p>
          <a:p>
            <a:pPr>
              <a:spcBef>
                <a:spcPts val="0"/>
              </a:spcBef>
              <a:spcAft>
                <a:spcPts val="0"/>
              </a:spcAft>
            </a:pPr>
            <a:r>
              <a:rPr lang="ru-RU" sz="4300" dirty="0"/>
              <a:t>Статья 20. «Информированное добровольное согласие на медицинское вмешательство и на отказ от медицинского вмешательства» (несовершеннолетний старше 15 лет, или больные наркоманией несовершеннолетние в возрасте старше 16 лет дают согласие самостоятельно).</a:t>
            </a:r>
          </a:p>
          <a:p>
            <a:pPr>
              <a:spcBef>
                <a:spcPts val="0"/>
              </a:spcBef>
              <a:spcAft>
                <a:spcPts val="0"/>
              </a:spcAft>
            </a:pPr>
            <a:r>
              <a:rPr lang="ru-RU" sz="4300" dirty="0"/>
              <a:t>Статья 54. «Права несовершеннолетних в сфере охраны здоровья».</a:t>
            </a:r>
          </a:p>
          <a:p>
            <a:pPr>
              <a:spcBef>
                <a:spcPts val="0"/>
              </a:spcBef>
              <a:spcAft>
                <a:spcPts val="0"/>
              </a:spcAft>
            </a:pPr>
            <a:r>
              <a:rPr lang="ru-RU" sz="4300" dirty="0"/>
              <a:t>Приказ Минздрава России от 07.03.2018 № 92н «Об утверждении Положения об организации оказания первичной медико-санитарной помощи детям».</a:t>
            </a:r>
          </a:p>
          <a:p>
            <a:pPr>
              <a:spcBef>
                <a:spcPts val="0"/>
              </a:spcBef>
              <a:spcAft>
                <a:spcPts val="0"/>
              </a:spcAft>
            </a:pPr>
            <a:r>
              <a:rPr lang="ru-RU" sz="4300" dirty="0"/>
              <a:t>Приказ Минздрава России от 12.11.2021 № 1051н «Об утверждении Порядка дачи информированного добровольного согласия на медицинское вмешательство и отказа от медицинского вмешательства, формы информированного добровольного согласия на медицинское вмешательство и формы отказа от медицинского вмешательства».</a:t>
            </a:r>
          </a:p>
          <a:p>
            <a:pPr>
              <a:spcBef>
                <a:spcPts val="0"/>
              </a:spcBef>
              <a:spcAft>
                <a:spcPts val="0"/>
              </a:spcAft>
            </a:pPr>
            <a:r>
              <a:rPr lang="ru-RU" sz="4300" dirty="0"/>
              <a:t>Порядки и стандарты медицинской помощи по различным профилям (в том числе детям).</a:t>
            </a:r>
          </a:p>
          <a:p>
            <a:pPr>
              <a:spcBef>
                <a:spcPts val="0"/>
              </a:spcBef>
              <a:spcAft>
                <a:spcPts val="0"/>
              </a:spcAft>
            </a:pPr>
            <a:r>
              <a:rPr lang="ru-RU" sz="4300" dirty="0"/>
              <a:t> </a:t>
            </a:r>
          </a:p>
          <a:p>
            <a:pPr>
              <a:spcBef>
                <a:spcPts val="0"/>
              </a:spcBef>
              <a:spcAft>
                <a:spcPts val="0"/>
              </a:spcAft>
            </a:pPr>
            <a:r>
              <a:rPr lang="ru-RU" sz="4300" dirty="0"/>
              <a:t>Перечень основных нормативных правовых актов, в соответствии с которыми проводится искусственное прерывание беременности</a:t>
            </a:r>
          </a:p>
          <a:p>
            <a:pPr>
              <a:spcBef>
                <a:spcPts val="0"/>
              </a:spcBef>
              <a:spcAft>
                <a:spcPts val="0"/>
              </a:spcAft>
            </a:pPr>
            <a:r>
              <a:rPr lang="ru-RU" sz="4300" dirty="0"/>
              <a:t>Федеральный закон РФ от 21.11.2011 № 323-ФЗ «Об основах охраны здоровья граждан в Российской Федерации», в том числе ст. 56.</a:t>
            </a:r>
          </a:p>
          <a:p>
            <a:pPr>
              <a:spcBef>
                <a:spcPts val="0"/>
              </a:spcBef>
              <a:spcAft>
                <a:spcPts val="0"/>
              </a:spcAft>
            </a:pPr>
            <a:r>
              <a:rPr lang="ru-RU" sz="4300" dirty="0"/>
              <a:t>Приказ Минздрава России от 20.10.2020 № 1130н «Об утверждении Порядка оказания медицинской помощи по профилю «акушерство и гинекология», в том числе Раздел IX. Оказание медицинской помощи женщинам при искусственном прерывании беременности.</a:t>
            </a:r>
          </a:p>
          <a:p>
            <a:pPr>
              <a:spcBef>
                <a:spcPts val="0"/>
              </a:spcBef>
              <a:spcAft>
                <a:spcPts val="0"/>
              </a:spcAft>
            </a:pPr>
            <a:r>
              <a:rPr lang="ru-RU" sz="4300" dirty="0"/>
              <a:t>Приказ Минздрава России от 07.04.2016 № 216н «Об утверждении формы информированного добровольного согласия на проведение искусственного прерывания беременности по желанию женщины».</a:t>
            </a:r>
          </a:p>
          <a:p>
            <a:pPr>
              <a:spcBef>
                <a:spcPts val="0"/>
              </a:spcBef>
              <a:spcAft>
                <a:spcPts val="0"/>
              </a:spcAft>
            </a:pPr>
            <a:r>
              <a:rPr lang="ru-RU" sz="4300" dirty="0"/>
              <a:t>Приказ </a:t>
            </a:r>
            <a:r>
              <a:rPr lang="ru-RU" sz="4300" dirty="0" err="1"/>
              <a:t>Минздравсоцразвития</a:t>
            </a:r>
            <a:r>
              <a:rPr lang="ru-RU" sz="4300" dirty="0"/>
              <a:t> РФ от 03.12.2007 № 736 «Об утверждении перечня медицинских показаний для искусственного прерывания беременности».</a:t>
            </a:r>
          </a:p>
          <a:p>
            <a:pPr>
              <a:spcBef>
                <a:spcPts val="0"/>
              </a:spcBef>
              <a:spcAft>
                <a:spcPts val="0"/>
              </a:spcAft>
            </a:pPr>
            <a:r>
              <a:rPr lang="ru-RU" sz="4300" dirty="0"/>
              <a:t>Постановление Правительства РФ от 06.02.2012 № 98 «О социальном показании для искусственного прерывания беременности».</a:t>
            </a:r>
          </a:p>
          <a:p>
            <a:pPr>
              <a:spcBef>
                <a:spcPts val="0"/>
              </a:spcBef>
              <a:spcAft>
                <a:spcPts val="0"/>
              </a:spcAft>
            </a:pPr>
            <a:r>
              <a:rPr lang="ru-RU" sz="4300" dirty="0"/>
              <a:t>Письмо Минздрава России от 04.12.2018 № 15-4/10/2-7839 «О направлении клинических рекомендаций «Искусственное прерывание беременности на поздних сроках по медицинским показателям при наличии аномалий развития плода» (не размещены на сайте Минздрава России).</a:t>
            </a:r>
          </a:p>
          <a:p>
            <a:pPr>
              <a:spcBef>
                <a:spcPts val="0"/>
              </a:spcBef>
              <a:spcAft>
                <a:spcPts val="0"/>
              </a:spcAft>
            </a:pPr>
            <a:r>
              <a:rPr lang="ru-RU" sz="4300" dirty="0"/>
              <a:t>Письмо Минздрава России от 15.10.2015 № 15-4/10/2-6120 «О направлении клинических рекомендаций «Медикаментозное прерывание беременности» (не размещены на сайте Минздрава России).</a:t>
            </a:r>
          </a:p>
          <a:p>
            <a:pPr>
              <a:spcBef>
                <a:spcPts val="0"/>
              </a:spcBef>
              <a:spcAft>
                <a:spcPts val="0"/>
              </a:spcAft>
            </a:pPr>
            <a:r>
              <a:rPr lang="ru-RU" sz="4300" dirty="0"/>
              <a:t>Письмо </a:t>
            </a:r>
            <a:r>
              <a:rPr lang="ru-RU" sz="4300" dirty="0" err="1"/>
              <a:t>Минздравсоцразвития</a:t>
            </a:r>
            <a:r>
              <a:rPr lang="ru-RU" sz="4300" dirty="0"/>
              <a:t> РФ от 18.01.2007 № 290-ВС «О порядке организации оказания медицинской помощи при проведении операции искусственного прерывания беременности по медицинским показаниям».</a:t>
            </a:r>
          </a:p>
          <a:p>
            <a:r>
              <a:rPr lang="ru-RU" dirty="0"/>
              <a:t/>
            </a:r>
            <a:br>
              <a:rPr lang="ru-RU" dirty="0"/>
            </a:br>
            <a:endParaRPr lang="ru-RU" dirty="0"/>
          </a:p>
        </p:txBody>
      </p:sp>
    </p:spTree>
    <p:extLst>
      <p:ext uri="{BB962C8B-B14F-4D97-AF65-F5344CB8AC3E}">
        <p14:creationId xmlns:p14="http://schemas.microsoft.com/office/powerpoint/2010/main" val="3183164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79162" y="183773"/>
            <a:ext cx="10918828" cy="1499616"/>
          </a:xfrm>
        </p:spPr>
        <p:txBody>
          <a:bodyPr>
            <a:normAutofit fontScale="90000"/>
          </a:bodyPr>
          <a:lstStyle/>
          <a:p>
            <a:r>
              <a:rPr lang="ru-RU" dirty="0">
                <a:solidFill>
                  <a:srgbClr val="FF0000"/>
                </a:solidFill>
              </a:rPr>
              <a:t>Приём пациента при наличии признаков изнасилования регулируется </a:t>
            </a:r>
          </a:p>
        </p:txBody>
      </p:sp>
      <p:sp>
        <p:nvSpPr>
          <p:cNvPr id="3" name="Объект 2"/>
          <p:cNvSpPr>
            <a:spLocks noGrp="1"/>
          </p:cNvSpPr>
          <p:nvPr>
            <p:ph idx="1"/>
          </p:nvPr>
        </p:nvSpPr>
        <p:spPr>
          <a:xfrm>
            <a:off x="0" y="1683389"/>
            <a:ext cx="12021015" cy="4625971"/>
          </a:xfrm>
        </p:spPr>
        <p:txBody>
          <a:bodyPr>
            <a:normAutofit fontScale="25000" lnSpcReduction="20000"/>
          </a:bodyPr>
          <a:lstStyle/>
          <a:p>
            <a:pPr>
              <a:spcBef>
                <a:spcPts val="0"/>
              </a:spcBef>
              <a:spcAft>
                <a:spcPts val="0"/>
              </a:spcAft>
            </a:pPr>
            <a:endParaRPr lang="ru-RU" dirty="0"/>
          </a:p>
          <a:p>
            <a:pPr>
              <a:spcBef>
                <a:spcPts val="0"/>
              </a:spcBef>
              <a:spcAft>
                <a:spcPts val="0"/>
              </a:spcAft>
            </a:pPr>
            <a:r>
              <a:rPr lang="ru-RU" sz="6400" dirty="0"/>
              <a:t>следующими нормативными правовыми документами</a:t>
            </a:r>
          </a:p>
          <a:p>
            <a:pPr>
              <a:spcBef>
                <a:spcPts val="0"/>
              </a:spcBef>
              <a:spcAft>
                <a:spcPts val="0"/>
              </a:spcAft>
            </a:pPr>
            <a:r>
              <a:rPr lang="ru-RU" sz="6400" dirty="0"/>
              <a:t>Распоряжение Комитета по здравоохранению Правительства Санкт-Петербурга от 22.08.2008 № 466-р «Об изъятии биологического материала у лиц с телесными повреждениями насильственного характера».</a:t>
            </a:r>
          </a:p>
          <a:p>
            <a:pPr>
              <a:spcBef>
                <a:spcPts val="0"/>
              </a:spcBef>
              <a:spcAft>
                <a:spcPts val="0"/>
              </a:spcAft>
            </a:pPr>
            <a:r>
              <a:rPr lang="ru-RU" sz="6400" dirty="0"/>
              <a:t>Приказ Минздрава России от 20.10.2020 № 1130н «Об утверждении Порядка оказания медицинской помощи по профилю «акушерство и гинекология».</a:t>
            </a:r>
          </a:p>
          <a:p>
            <a:pPr>
              <a:spcBef>
                <a:spcPts val="0"/>
              </a:spcBef>
              <a:spcAft>
                <a:spcPts val="0"/>
              </a:spcAft>
            </a:pPr>
            <a:r>
              <a:rPr lang="ru-RU" sz="6400" dirty="0"/>
              <a:t>Оповещение органов внутренних дел о поступлении пациентов, в отношении которых имеются достаточные основания полагать, что вред их здоровью причинен в результате противоправных действий</a:t>
            </a:r>
          </a:p>
          <a:p>
            <a:pPr>
              <a:spcBef>
                <a:spcPts val="0"/>
              </a:spcBef>
              <a:spcAft>
                <a:spcPts val="0"/>
              </a:spcAft>
            </a:pPr>
            <a:r>
              <a:rPr lang="ru-RU" sz="6400" dirty="0"/>
              <a:t>Приказ Минздрава России от 24.06.2021 № 664н «Об утверждении Порядка информирования медицинскими организациями органов внутренних дел в случаях, установленных пунктом 5 части 4 статьи 13 Федерального закона «Об основах охраны здоровья граждан в Российской Федерации».</a:t>
            </a:r>
          </a:p>
          <a:p>
            <a:pPr>
              <a:spcBef>
                <a:spcPts val="0"/>
              </a:spcBef>
              <a:spcAft>
                <a:spcPts val="0"/>
              </a:spcAft>
            </a:pPr>
            <a:r>
              <a:rPr lang="ru-RU" sz="6400" dirty="0"/>
              <a:t>Перечень основных нормативных правовых актов, в соответствии с которыми проводится вакцинопрофилактика инфекционных болезней (в том числе против вируса папилломы человека)</a:t>
            </a:r>
          </a:p>
          <a:p>
            <a:pPr>
              <a:spcBef>
                <a:spcPts val="0"/>
              </a:spcBef>
              <a:spcAft>
                <a:spcPts val="0"/>
              </a:spcAft>
            </a:pPr>
            <a:r>
              <a:rPr lang="ru-RU" sz="6400" dirty="0"/>
              <a:t>Федеральный закон РФ от 21.11.2011 № 323-ФЗ «Об основах охраны здоровья граждан в Российской Федерации» (в том числе ст. 30 «Профилактика заболеваний и формирование здорового образа жизни»).</a:t>
            </a:r>
          </a:p>
          <a:p>
            <a:pPr>
              <a:spcBef>
                <a:spcPts val="0"/>
              </a:spcBef>
              <a:spcAft>
                <a:spcPts val="0"/>
              </a:spcAft>
            </a:pPr>
            <a:r>
              <a:rPr lang="ru-RU" sz="6400" dirty="0"/>
              <a:t>Федеральный закон РФ от 17.09.1998 № 157-ФЗ «Об иммунопрофилактике инфекционных болезней».</a:t>
            </a:r>
          </a:p>
          <a:p>
            <a:pPr>
              <a:spcBef>
                <a:spcPts val="0"/>
              </a:spcBef>
              <a:spcAft>
                <a:spcPts val="0"/>
              </a:spcAft>
            </a:pPr>
            <a:r>
              <a:rPr lang="ru-RU" sz="6400" dirty="0"/>
              <a:t>Приказ Минздрава России от 20.10.2020 № 1130н «Об утверждении Порядка оказания медицинской помощи по профилю «акушерство и гинекология».</a:t>
            </a:r>
          </a:p>
          <a:p>
            <a:pPr>
              <a:spcBef>
                <a:spcPts val="0"/>
              </a:spcBef>
              <a:spcAft>
                <a:spcPts val="0"/>
              </a:spcAft>
            </a:pPr>
            <a:r>
              <a:rPr lang="ru-RU" sz="6400" dirty="0"/>
              <a:t>ГОСТ Р 57005-2016. Национальный стандарт Российской Федерации. Диагностика в онкологии. Скрининг. Рак шейки матки.</a:t>
            </a:r>
          </a:p>
          <a:p>
            <a:pPr>
              <a:spcBef>
                <a:spcPts val="0"/>
              </a:spcBef>
              <a:spcAft>
                <a:spcPts val="0"/>
              </a:spcAft>
            </a:pPr>
            <a:r>
              <a:rPr lang="ru-RU" sz="6400" dirty="0"/>
              <a:t>Порядки и стандарты медицинской помощи по различным профилям, а также клинические рекомендации (размещенные на сайте МЗ РФ).</a:t>
            </a:r>
          </a:p>
          <a:p>
            <a:pPr>
              <a:spcBef>
                <a:spcPts val="0"/>
              </a:spcBef>
              <a:spcAft>
                <a:spcPts val="0"/>
              </a:spcAft>
            </a:pPr>
            <a:r>
              <a:rPr lang="ru-RU" sz="6400" dirty="0"/>
              <a:t>Перечень основных нормативных правовых актов, в соответствии с которыми возможно назначения лекарственного препарата, применяемого в соответствии с показателями (характеристиками) лекарственного препарата, не указанными в инструкции по его применению (</a:t>
            </a:r>
            <a:r>
              <a:rPr lang="ru-RU" sz="6400" dirty="0" err="1"/>
              <a:t>off-label</a:t>
            </a:r>
            <a:r>
              <a:rPr lang="ru-RU" sz="6400" dirty="0"/>
              <a:t>)</a:t>
            </a:r>
          </a:p>
          <a:p>
            <a:pPr>
              <a:spcBef>
                <a:spcPts val="0"/>
              </a:spcBef>
              <a:spcAft>
                <a:spcPts val="0"/>
              </a:spcAft>
            </a:pPr>
            <a:r>
              <a:rPr lang="ru-RU" sz="6400" dirty="0"/>
              <a:t>Федеральный закон РФ от 21.11.2011 № 323-ФЗ «Об основах охраны здоровья граждан в Российской Федерации», в том числе учитывая положения Федерального закона от 30.12.2021 № 482-ФЗ «О внесении изменений в Федеральный закон «Об основах охраны здоровья граждан в Российской Федерации» (вступает в силу с 29.06.2022).</a:t>
            </a:r>
          </a:p>
          <a:p>
            <a:pPr>
              <a:spcBef>
                <a:spcPts val="0"/>
              </a:spcBef>
              <a:spcAft>
                <a:spcPts val="0"/>
              </a:spcAft>
            </a:pPr>
            <a:r>
              <a:rPr lang="ru-RU" sz="6400" dirty="0"/>
              <a:t>Распоряжение Правительства РФ от 16.05.2022 №1180-р «Об утверждении перечня заболеваний или состояний (групп заболеваний или состояний), при которых допускается применение лекарственного препарата в соответствии с показателями (характеристиками) лекарственного препарата, не указанными в инструкции по его применению» (вступает в силу с 29.06.2022).</a:t>
            </a:r>
          </a:p>
          <a:p>
            <a:pPr>
              <a:spcBef>
                <a:spcPts val="0"/>
              </a:spcBef>
              <a:spcAft>
                <a:spcPts val="0"/>
              </a:spcAft>
            </a:pPr>
            <a:r>
              <a:rPr lang="ru-RU" dirty="0"/>
              <a:t/>
            </a:r>
            <a:br>
              <a:rPr lang="ru-RU" dirty="0"/>
            </a:br>
            <a:endParaRPr lang="ru-RU" dirty="0"/>
          </a:p>
        </p:txBody>
      </p:sp>
    </p:spTree>
    <p:extLst>
      <p:ext uri="{BB962C8B-B14F-4D97-AF65-F5344CB8AC3E}">
        <p14:creationId xmlns:p14="http://schemas.microsoft.com/office/powerpoint/2010/main" val="555752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4558" y="0"/>
            <a:ext cx="11019188" cy="1499616"/>
          </a:xfrm>
        </p:spPr>
        <p:txBody>
          <a:bodyPr>
            <a:normAutofit/>
          </a:bodyPr>
          <a:lstStyle/>
          <a:p>
            <a:r>
              <a:rPr lang="ru-RU" sz="2400" dirty="0">
                <a:solidFill>
                  <a:srgbClr val="FF0000"/>
                </a:solidFill>
              </a:rPr>
              <a:t>Перечень основных нормативных правовых актов, в соответствии с которыми обеспечивается санитарно-эпидемиологический режим в учреждении</a:t>
            </a:r>
            <a:br>
              <a:rPr lang="ru-RU" sz="2400" dirty="0">
                <a:solidFill>
                  <a:srgbClr val="FF0000"/>
                </a:solidFill>
              </a:rPr>
            </a:br>
            <a:endParaRPr lang="ru-RU" sz="2400" dirty="0">
              <a:solidFill>
                <a:srgbClr val="FF0000"/>
              </a:solidFill>
            </a:endParaRPr>
          </a:p>
        </p:txBody>
      </p:sp>
      <p:sp>
        <p:nvSpPr>
          <p:cNvPr id="3" name="Объект 2"/>
          <p:cNvSpPr>
            <a:spLocks noGrp="1"/>
          </p:cNvSpPr>
          <p:nvPr>
            <p:ph idx="1"/>
          </p:nvPr>
        </p:nvSpPr>
        <p:spPr>
          <a:xfrm>
            <a:off x="167268" y="1706137"/>
            <a:ext cx="11797991" cy="5073803"/>
          </a:xfrm>
        </p:spPr>
        <p:txBody>
          <a:bodyPr>
            <a:normAutofit fontScale="70000" lnSpcReduction="20000"/>
          </a:bodyPr>
          <a:lstStyle/>
          <a:p>
            <a:r>
              <a:rPr lang="ru-RU" dirty="0" smtClean="0"/>
              <a:t>Федеральный </a:t>
            </a:r>
            <a:r>
              <a:rPr lang="ru-RU" dirty="0"/>
              <a:t>закон РФ от 21.11.2011 № 323-ФЗ «Об основах охраны здоровья граждан в Российской Федерации».</a:t>
            </a:r>
          </a:p>
          <a:p>
            <a:r>
              <a:rPr lang="ru-RU" dirty="0"/>
              <a:t>Постановление Главного государственного санитарного врача РФ от 24.12.2020  № 44 «Об утверждении санитарных правил СП 2.1.3678-20 «Санитарно-эпидемиологические требования к эксплуатации помещений, зданий, сооружений, оборудования и транспорта, а также условиям деятельности хозяйствующих субъектов, осуществляющих продажу товаров, выполнение работ или оказание услуг».</a:t>
            </a:r>
          </a:p>
          <a:p>
            <a:r>
              <a:rPr lang="ru-RU" dirty="0"/>
              <a:t>Постановление Главного государственного санитарного врача РФ от 28.01.2021 № 3 «Об утверждении санитарных правил и норм СанПиН 2.1.3684-21 «Санитарно-эпидемиологические требования к содержанию территорий городских и сельских поселений, к водным объектам, питьевой воде и питьевому водоснабжению, атмосферному воздуху, почвам, жилым помещениям, эксплуатации производственных, общественных помещений, организации и проведению санитарно-противоэпидемических (профилактических) мероприятий».</a:t>
            </a:r>
          </a:p>
          <a:p>
            <a:r>
              <a:rPr lang="ru-RU" dirty="0"/>
              <a:t>Постановление Главного государственного санитарного врача РФ от 28.01.2021 № 4 «Об утверждении санитарных правил и норм СанПиН 3.3686-21 «Санитарно-эпидемиологические требования по профилактике инфекционных болезней».</a:t>
            </a:r>
          </a:p>
          <a:p>
            <a:r>
              <a:rPr lang="ru-RU" dirty="0"/>
              <a:t>Распоряжение Комитета по здравоохранению Правительства Санкт-Петербурга от 12.12.2011 № 661-р «О мерах по усилению борьбы с распространением ВИЧ-инфекции в Санкт-Петербурге».</a:t>
            </a:r>
          </a:p>
          <a:p>
            <a:r>
              <a:rPr lang="ru-RU" dirty="0"/>
              <a:t>«Методические указания по дезинфекции, </a:t>
            </a:r>
            <a:r>
              <a:rPr lang="ru-RU" dirty="0" err="1"/>
              <a:t>предстерилизационной</a:t>
            </a:r>
            <a:r>
              <a:rPr lang="ru-RU" dirty="0"/>
              <a:t> очистке и стерилизации изделий медицинского назначения» (№ МУ-287-113).</a:t>
            </a:r>
          </a:p>
          <a:p>
            <a:r>
              <a:rPr lang="ru-RU" dirty="0"/>
              <a:t>«Методические указания по применению бактерицидных ламп для обеззараживания воздуха и поверхностей в помещениях» (№ 11-16/03-06).</a:t>
            </a:r>
          </a:p>
          <a:p>
            <a:r>
              <a:rPr lang="ru-RU" dirty="0"/>
              <a:t>Приказ </a:t>
            </a:r>
            <a:r>
              <a:rPr lang="ru-RU" dirty="0" err="1"/>
              <a:t>Минздравсоцразвития</a:t>
            </a:r>
            <a:r>
              <a:rPr lang="ru-RU" dirty="0"/>
              <a:t> РФ от 23.08.2010 № 706н « Об утверждении правил хранения лекарственных средств».</a:t>
            </a:r>
          </a:p>
          <a:p>
            <a:r>
              <a:rPr lang="ru-RU" dirty="0"/>
              <a:t> Стандарты медицинской помощи по различным профилям, а также клинические рекомендации (размещенные на сайте МЗ РФ).</a:t>
            </a:r>
          </a:p>
          <a:p>
            <a:endParaRPr lang="ru-RU" dirty="0"/>
          </a:p>
        </p:txBody>
      </p:sp>
    </p:spTree>
    <p:extLst>
      <p:ext uri="{BB962C8B-B14F-4D97-AF65-F5344CB8AC3E}">
        <p14:creationId xmlns:p14="http://schemas.microsoft.com/office/powerpoint/2010/main" val="1018621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FF0000"/>
                </a:solidFill>
              </a:rPr>
              <a:t>Цель оценки ДЕЯТЕЛЬНОСТИ ЦОРЗП</a:t>
            </a:r>
            <a:endParaRPr lang="ru-RU" dirty="0">
              <a:solidFill>
                <a:srgbClr val="FF0000"/>
              </a:solidFill>
            </a:endParaRPr>
          </a:p>
        </p:txBody>
      </p:sp>
      <p:sp>
        <p:nvSpPr>
          <p:cNvPr id="3" name="Объект 2"/>
          <p:cNvSpPr>
            <a:spLocks noGrp="1"/>
          </p:cNvSpPr>
          <p:nvPr>
            <p:ph idx="1"/>
          </p:nvPr>
        </p:nvSpPr>
        <p:spPr/>
        <p:txBody>
          <a:bodyPr>
            <a:normAutofit/>
          </a:bodyPr>
          <a:lstStyle/>
          <a:p>
            <a:r>
              <a:rPr lang="ru-RU" sz="4000" dirty="0" smtClean="0"/>
              <a:t>Соответствие статусу и улучшить качество предоставления медико-психологической помощи подросткам</a:t>
            </a:r>
          </a:p>
          <a:p>
            <a:r>
              <a:rPr lang="ru-RU" sz="4000" dirty="0" smtClean="0"/>
              <a:t>!!! Это не «карательные» действия, а дружественный подход к работе коллег</a:t>
            </a:r>
            <a:endParaRPr lang="ru-RU" sz="4000" dirty="0"/>
          </a:p>
        </p:txBody>
      </p:sp>
    </p:spTree>
    <p:extLst>
      <p:ext uri="{BB962C8B-B14F-4D97-AF65-F5344CB8AC3E}">
        <p14:creationId xmlns:p14="http://schemas.microsoft.com/office/powerpoint/2010/main" val="2931089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1014" y="225180"/>
            <a:ext cx="9720072" cy="1499616"/>
          </a:xfrm>
        </p:spPr>
        <p:txBody>
          <a:bodyPr>
            <a:normAutofit/>
          </a:bodyPr>
          <a:lstStyle/>
          <a:p>
            <a:r>
              <a:rPr lang="ru-RU" sz="3200" b="1" dirty="0" smtClean="0">
                <a:solidFill>
                  <a:srgbClr val="FF0000"/>
                </a:solidFill>
              </a:rPr>
              <a:t>Механизм оценки/переоценки </a:t>
            </a:r>
            <a:r>
              <a:rPr lang="ru-RU" sz="3200" b="1" dirty="0">
                <a:solidFill>
                  <a:srgbClr val="FF0000"/>
                </a:solidFill>
              </a:rPr>
              <a:t>работы </a:t>
            </a:r>
            <a:r>
              <a:rPr lang="ru-RU" sz="3200" b="1" dirty="0" smtClean="0">
                <a:solidFill>
                  <a:srgbClr val="FF0000"/>
                </a:solidFill>
              </a:rPr>
              <a:t/>
            </a:r>
            <a:br>
              <a:rPr lang="ru-RU" sz="3200" b="1" dirty="0" smtClean="0">
                <a:solidFill>
                  <a:srgbClr val="FF0000"/>
                </a:solidFill>
              </a:rPr>
            </a:br>
            <a:r>
              <a:rPr lang="ru-RU" sz="3200" b="1" dirty="0" smtClean="0">
                <a:solidFill>
                  <a:srgbClr val="FF0000"/>
                </a:solidFill>
              </a:rPr>
              <a:t>центров </a:t>
            </a:r>
            <a:r>
              <a:rPr lang="ru-RU" sz="3200" b="1" dirty="0">
                <a:solidFill>
                  <a:srgbClr val="FF0000"/>
                </a:solidFill>
              </a:rPr>
              <a:t>охраны репродуктивного </a:t>
            </a:r>
            <a:r>
              <a:rPr lang="ru-RU" sz="3200" b="1" dirty="0" smtClean="0">
                <a:solidFill>
                  <a:srgbClr val="FF0000"/>
                </a:solidFill>
              </a:rPr>
              <a:t/>
            </a:r>
            <a:br>
              <a:rPr lang="ru-RU" sz="3200" b="1" dirty="0" smtClean="0">
                <a:solidFill>
                  <a:srgbClr val="FF0000"/>
                </a:solidFill>
              </a:rPr>
            </a:br>
            <a:r>
              <a:rPr lang="ru-RU" sz="3200" b="1" dirty="0" smtClean="0">
                <a:solidFill>
                  <a:srgbClr val="FF0000"/>
                </a:solidFill>
              </a:rPr>
              <a:t>здоровья </a:t>
            </a:r>
            <a:r>
              <a:rPr lang="ru-RU" sz="3200" b="1" dirty="0">
                <a:solidFill>
                  <a:srgbClr val="FF0000"/>
                </a:solidFill>
              </a:rPr>
              <a:t>подростков</a:t>
            </a:r>
            <a:endParaRPr lang="ru-RU" sz="3200" dirty="0">
              <a:solidFill>
                <a:srgbClr val="FF0000"/>
              </a:solidFill>
            </a:endParaRPr>
          </a:p>
        </p:txBody>
      </p:sp>
      <p:sp>
        <p:nvSpPr>
          <p:cNvPr id="3" name="Объект 2"/>
          <p:cNvSpPr>
            <a:spLocks noGrp="1"/>
          </p:cNvSpPr>
          <p:nvPr>
            <p:ph idx="1"/>
          </p:nvPr>
        </p:nvSpPr>
        <p:spPr>
          <a:xfrm>
            <a:off x="410811" y="2084832"/>
            <a:ext cx="9720071" cy="4023360"/>
          </a:xfrm>
        </p:spPr>
        <p:txBody>
          <a:bodyPr>
            <a:normAutofit fontScale="92500" lnSpcReduction="10000"/>
          </a:bodyPr>
          <a:lstStyle/>
          <a:p>
            <a:r>
              <a:rPr lang="ru-RU" dirty="0" smtClean="0"/>
              <a:t>Формирование группы экспертов</a:t>
            </a:r>
          </a:p>
          <a:p>
            <a:r>
              <a:rPr lang="ru-RU" dirty="0" smtClean="0"/>
              <a:t>Информирование администрацию, на базе которой работает ЦОРЗП</a:t>
            </a:r>
          </a:p>
          <a:p>
            <a:r>
              <a:rPr lang="ru-RU" dirty="0" smtClean="0"/>
              <a:t>Организация проведения оценки : </a:t>
            </a:r>
          </a:p>
          <a:p>
            <a:pPr>
              <a:buFontTx/>
              <a:buChar char="-"/>
            </a:pPr>
            <a:r>
              <a:rPr lang="ru-RU" dirty="0" smtClean="0"/>
              <a:t>2 рабочих дня в отдельном помещении с конфиденциальными условиями</a:t>
            </a:r>
          </a:p>
          <a:p>
            <a:pPr>
              <a:buFontTx/>
              <a:buChar char="-"/>
            </a:pPr>
            <a:r>
              <a:rPr lang="ru-RU" dirty="0" smtClean="0"/>
              <a:t>Знакомство с организацией работы, документацией (объем работы)</a:t>
            </a:r>
          </a:p>
          <a:p>
            <a:pPr>
              <a:buFontTx/>
              <a:buChar char="-"/>
            </a:pPr>
            <a:r>
              <a:rPr lang="ru-RU" dirty="0" smtClean="0"/>
              <a:t>Собеседование с руководителем Центра и персоналом</a:t>
            </a:r>
          </a:p>
          <a:p>
            <a:pPr>
              <a:buFontTx/>
              <a:buChar char="-"/>
            </a:pPr>
            <a:r>
              <a:rPr lang="ru-RU" dirty="0" smtClean="0"/>
              <a:t>Анкетирование подростков, персонал</a:t>
            </a:r>
          </a:p>
          <a:p>
            <a:pPr>
              <a:buFontTx/>
              <a:buChar char="-"/>
            </a:pPr>
            <a:r>
              <a:rPr lang="ru-RU" dirty="0" smtClean="0"/>
              <a:t>Результаты, рекомендации, пожелания и благодарность после обсуждения в экспертной команде доложить в присутствии всего коллектива основного медицинского учреждения</a:t>
            </a:r>
            <a:endParaRPr lang="ru-RU" dirty="0"/>
          </a:p>
        </p:txBody>
      </p:sp>
      <p:pic>
        <p:nvPicPr>
          <p:cNvPr id="5122" name="Picture 2" descr="Picture backgroun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24086" y="1724796"/>
            <a:ext cx="3254000" cy="3254000"/>
          </a:xfrm>
          <a:prstGeom prst="rect">
            <a:avLst/>
          </a:prstGeom>
          <a:noFill/>
          <a:ln>
            <a:solidFill>
              <a:srgbClr val="99CCFF"/>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8049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rgbClr val="FF0000"/>
                </a:solidFill>
              </a:rPr>
              <a:t>Документ, подтверждающий заключение экспертной комиссии на соответствие с индикаторами</a:t>
            </a:r>
            <a:endParaRPr lang="ru-RU" dirty="0">
              <a:solidFill>
                <a:srgbClr val="FF0000"/>
              </a:solidFill>
            </a:endParaRPr>
          </a:p>
        </p:txBody>
      </p:sp>
      <p:sp>
        <p:nvSpPr>
          <p:cNvPr id="3" name="Объект 2"/>
          <p:cNvSpPr>
            <a:spLocks noGrp="1"/>
          </p:cNvSpPr>
          <p:nvPr>
            <p:ph idx="1"/>
          </p:nvPr>
        </p:nvSpPr>
        <p:spPr>
          <a:xfrm>
            <a:off x="334538" y="2676293"/>
            <a:ext cx="10409662" cy="4023360"/>
          </a:xfrm>
        </p:spPr>
        <p:txBody>
          <a:bodyPr>
            <a:normAutofit fontScale="92500" lnSpcReduction="20000"/>
          </a:bodyPr>
          <a:lstStyle/>
          <a:p>
            <a:r>
              <a:rPr lang="ru-RU" dirty="0" smtClean="0"/>
              <a:t>1 стандарт: соответствие внутренней политике мед учреждения</a:t>
            </a:r>
          </a:p>
          <a:p>
            <a:r>
              <a:rPr lang="ru-RU" dirty="0" smtClean="0"/>
              <a:t>2 стандарт – все сотрудники Центра должны повышать свою квалификацию</a:t>
            </a:r>
          </a:p>
          <a:p>
            <a:r>
              <a:rPr lang="ru-RU" dirty="0" smtClean="0"/>
              <a:t>3 стандарт – обеспечение добровольности получения помощи</a:t>
            </a:r>
          </a:p>
          <a:p>
            <a:r>
              <a:rPr lang="ru-RU" dirty="0" smtClean="0"/>
              <a:t>4 стандарт – соблюдение конфиденциальности</a:t>
            </a:r>
          </a:p>
          <a:p>
            <a:r>
              <a:rPr lang="ru-RU" dirty="0" smtClean="0"/>
              <a:t>5  стандарт – проведение профилактической работы</a:t>
            </a:r>
          </a:p>
          <a:p>
            <a:r>
              <a:rPr lang="ru-RU" dirty="0" smtClean="0"/>
              <a:t>6 стандарт – оказание лечебно-диагностической помощи</a:t>
            </a:r>
          </a:p>
          <a:p>
            <a:r>
              <a:rPr lang="ru-RU" dirty="0" smtClean="0"/>
              <a:t>7 стандарт – оказание социального сопровождения при необходимости</a:t>
            </a:r>
          </a:p>
          <a:p>
            <a:r>
              <a:rPr lang="ru-RU" dirty="0" smtClean="0"/>
              <a:t>8 стандарт – комплексность помощи</a:t>
            </a:r>
          </a:p>
          <a:p>
            <a:r>
              <a:rPr lang="ru-RU" dirty="0" smtClean="0"/>
              <a:t>9 стандарт – участие самих подростков в работе Центра на добровольческой основе</a:t>
            </a:r>
          </a:p>
          <a:p>
            <a:r>
              <a:rPr lang="ru-RU" dirty="0" smtClean="0"/>
              <a:t>10 стандарт – мониторинг и оценка в Центре работы</a:t>
            </a:r>
            <a:endParaRPr lang="ru-RU" dirty="0"/>
          </a:p>
        </p:txBody>
      </p:sp>
    </p:spTree>
    <p:extLst>
      <p:ext uri="{BB962C8B-B14F-4D97-AF65-F5344CB8AC3E}">
        <p14:creationId xmlns:p14="http://schemas.microsoft.com/office/powerpoint/2010/main" val="19711179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6860" y="161916"/>
            <a:ext cx="9720072" cy="1499616"/>
          </a:xfrm>
        </p:spPr>
        <p:txBody>
          <a:bodyPr/>
          <a:lstStyle/>
          <a:p>
            <a:r>
              <a:rPr lang="ru-RU" dirty="0" smtClean="0">
                <a:solidFill>
                  <a:srgbClr val="FF0000"/>
                </a:solidFill>
              </a:rPr>
              <a:t>ВЫВОДЫ</a:t>
            </a:r>
            <a:endParaRPr lang="ru-RU" dirty="0">
              <a:solidFill>
                <a:srgbClr val="FF0000"/>
              </a:solidFill>
            </a:endParaRPr>
          </a:p>
        </p:txBody>
      </p:sp>
      <p:sp>
        <p:nvSpPr>
          <p:cNvPr id="3" name="Объект 2"/>
          <p:cNvSpPr>
            <a:spLocks noGrp="1"/>
          </p:cNvSpPr>
          <p:nvPr>
            <p:ph idx="1"/>
          </p:nvPr>
        </p:nvSpPr>
        <p:spPr>
          <a:xfrm>
            <a:off x="379141" y="1661532"/>
            <a:ext cx="11441151" cy="5341434"/>
          </a:xfrm>
        </p:spPr>
        <p:txBody>
          <a:bodyPr>
            <a:normAutofit/>
          </a:bodyPr>
          <a:lstStyle/>
          <a:p>
            <a:pPr algn="just"/>
            <a:r>
              <a:rPr lang="ru-RU" dirty="0"/>
              <a:t>В современных социально-демографических условиях Донецкого региона</a:t>
            </a:r>
            <a:br>
              <a:rPr lang="ru-RU" dirty="0"/>
            </a:br>
            <a:r>
              <a:rPr lang="ru-RU" dirty="0"/>
              <a:t>несовершеннолетние стали одной из наиболее социально уязвимых групп </a:t>
            </a:r>
            <a:r>
              <a:rPr lang="ru-RU" dirty="0" smtClean="0"/>
              <a:t>населения</a:t>
            </a:r>
            <a:r>
              <a:rPr lang="ru-RU" dirty="0"/>
              <a:t/>
            </a:r>
            <a:br>
              <a:rPr lang="ru-RU" dirty="0"/>
            </a:br>
            <a:endParaRPr lang="ru-RU" dirty="0" smtClean="0"/>
          </a:p>
          <a:p>
            <a:pPr algn="just"/>
            <a:r>
              <a:rPr lang="ru-RU" dirty="0" smtClean="0"/>
              <a:t>На </a:t>
            </a:r>
            <a:r>
              <a:rPr lang="ru-RU" dirty="0"/>
              <a:t>основе преемственности заложена основа лечебно-профилактического </a:t>
            </a:r>
            <a:r>
              <a:rPr lang="ru-RU" dirty="0" smtClean="0"/>
              <a:t>системного подхода </a:t>
            </a:r>
            <a:r>
              <a:rPr lang="ru-RU" dirty="0"/>
              <a:t>в функционировании </a:t>
            </a:r>
            <a:r>
              <a:rPr lang="ru-RU" dirty="0" smtClean="0"/>
              <a:t>специфической </a:t>
            </a:r>
            <a:r>
              <a:rPr lang="ru-RU" dirty="0"/>
              <a:t>помощи </a:t>
            </a:r>
            <a:r>
              <a:rPr lang="ru-RU" dirty="0" smtClean="0"/>
              <a:t>подрастающему поколению </a:t>
            </a:r>
            <a:r>
              <a:rPr lang="ru-RU" dirty="0"/>
              <a:t>в Донецком </a:t>
            </a:r>
            <a:r>
              <a:rPr lang="ru-RU" dirty="0" smtClean="0"/>
              <a:t>Регионе</a:t>
            </a:r>
            <a:r>
              <a:rPr lang="ru-RU" dirty="0"/>
              <a:t> </a:t>
            </a:r>
            <a:r>
              <a:rPr lang="ru-RU" dirty="0" smtClean="0"/>
              <a:t>как </a:t>
            </a:r>
            <a:r>
              <a:rPr lang="ru-RU" dirty="0"/>
              <a:t>центр охраны репродуктивного здоровья </a:t>
            </a:r>
            <a:r>
              <a:rPr lang="ru-RU" dirty="0" smtClean="0"/>
              <a:t>подростков </a:t>
            </a:r>
          </a:p>
          <a:p>
            <a:pPr algn="just"/>
            <a:endParaRPr lang="ru-RU" dirty="0" smtClean="0"/>
          </a:p>
          <a:p>
            <a:pPr algn="just"/>
            <a:r>
              <a:rPr lang="ru-RU" dirty="0" smtClean="0"/>
              <a:t>Совершенствование механизма организации </a:t>
            </a:r>
            <a:r>
              <a:rPr lang="ru-RU" dirty="0"/>
              <a:t>помощи </a:t>
            </a:r>
            <a:r>
              <a:rPr lang="ru-RU" dirty="0" smtClean="0"/>
              <a:t>несовершеннолетним</a:t>
            </a:r>
            <a:r>
              <a:rPr lang="ru-RU" dirty="0"/>
              <a:t/>
            </a:r>
            <a:br>
              <a:rPr lang="ru-RU" dirty="0"/>
            </a:br>
            <a:r>
              <a:rPr lang="ru-RU" dirty="0"/>
              <a:t>Донецкого </a:t>
            </a:r>
            <a:r>
              <a:rPr lang="ru-RU" dirty="0" smtClean="0"/>
              <a:t>региона в едином формате возможна путем </a:t>
            </a:r>
            <a:r>
              <a:rPr lang="ru-RU" dirty="0" smtClean="0"/>
              <a:t>методологического проведения</a:t>
            </a:r>
            <a:r>
              <a:rPr lang="ru-RU" sz="2400" b="1" dirty="0" smtClean="0"/>
              <a:t> </a:t>
            </a:r>
            <a:r>
              <a:rPr lang="ru-RU" sz="2400" b="1" dirty="0"/>
              <a:t>оценки/переоценки работы центров охраны репродуктивного здоровья </a:t>
            </a:r>
            <a:r>
              <a:rPr lang="ru-RU" sz="2400" b="1" dirty="0" smtClean="0"/>
              <a:t>подростков</a:t>
            </a:r>
            <a:endParaRPr lang="ru-RU" dirty="0"/>
          </a:p>
        </p:txBody>
      </p:sp>
    </p:spTree>
    <p:extLst>
      <p:ext uri="{BB962C8B-B14F-4D97-AF65-F5344CB8AC3E}">
        <p14:creationId xmlns:p14="http://schemas.microsoft.com/office/powerpoint/2010/main" val="520902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5348" y="116865"/>
            <a:ext cx="9720072" cy="1499616"/>
          </a:xfrm>
        </p:spPr>
        <p:txBody>
          <a:bodyPr/>
          <a:lstStyle/>
          <a:p>
            <a:r>
              <a:rPr lang="ru-RU" dirty="0" smtClean="0">
                <a:solidFill>
                  <a:srgbClr val="FF0000"/>
                </a:solidFill>
              </a:rPr>
              <a:t>Актуальность</a:t>
            </a:r>
            <a:endParaRPr lang="ru-RU" dirty="0">
              <a:solidFill>
                <a:srgbClr val="FF0000"/>
              </a:solidFill>
            </a:endParaRPr>
          </a:p>
        </p:txBody>
      </p:sp>
      <p:sp>
        <p:nvSpPr>
          <p:cNvPr id="3" name="Объект 2"/>
          <p:cNvSpPr>
            <a:spLocks noGrp="1"/>
          </p:cNvSpPr>
          <p:nvPr>
            <p:ph idx="1"/>
          </p:nvPr>
        </p:nvSpPr>
        <p:spPr>
          <a:xfrm>
            <a:off x="178420" y="1806497"/>
            <a:ext cx="11218126" cy="4658980"/>
          </a:xfrm>
        </p:spPr>
        <p:txBody>
          <a:bodyPr>
            <a:normAutofit/>
          </a:bodyPr>
          <a:lstStyle/>
          <a:p>
            <a:pPr algn="just"/>
            <a:r>
              <a:rPr lang="ru-RU" dirty="0"/>
              <a:t>Сохранение репродуктивного здоровья подростков и молодежи имеет большую социальную значимость. Состояние репродуктивного здоровья сегодняшних детей и подростков, вступающих в фертильный возраст, напрямую будет влиять на демографические процессы последующих 10–15 лет. </a:t>
            </a:r>
            <a:endParaRPr lang="ru-RU" dirty="0" smtClean="0"/>
          </a:p>
          <a:p>
            <a:pPr algn="just"/>
            <a:r>
              <a:rPr lang="ru-RU" dirty="0" smtClean="0"/>
              <a:t>То</a:t>
            </a:r>
            <a:r>
              <a:rPr lang="ru-RU" dirty="0"/>
              <a:t>, как впоследствии будет развиваться демографическая ситуация, в значительной степени зависит от представлений о семейно-брачных отношениях, сексуальном поведении, а также репродуктивных установок современных подростков. </a:t>
            </a:r>
            <a:endParaRPr lang="ru-RU" dirty="0" smtClean="0"/>
          </a:p>
          <a:p>
            <a:pPr algn="just"/>
            <a:r>
              <a:rPr lang="ru-RU" dirty="0" smtClean="0"/>
              <a:t>Вопросы </a:t>
            </a:r>
            <a:r>
              <a:rPr lang="ru-RU" dirty="0"/>
              <a:t>профилактики гинекологических заболеваний с детского возраста продолжают находиться в центре особого внимания правительства и медицинского сообщества на фоне существующих демографических проблем в </a:t>
            </a:r>
            <a:r>
              <a:rPr lang="ru-RU" dirty="0" smtClean="0"/>
              <a:t>ДНР РФ.</a:t>
            </a:r>
          </a:p>
          <a:p>
            <a:pPr algn="just"/>
            <a:r>
              <a:rPr lang="ru-RU" dirty="0" smtClean="0"/>
              <a:t>Функционирование Центров охраны репродуктивного здоровья подростков – важное звено в охране </a:t>
            </a:r>
            <a:r>
              <a:rPr lang="ru-RU" dirty="0"/>
              <a:t>репродуктивного здоровья </a:t>
            </a:r>
            <a:r>
              <a:rPr lang="ru-RU" dirty="0" smtClean="0"/>
              <a:t>подростков. </a:t>
            </a:r>
            <a:endParaRPr lang="ru-RU" dirty="0"/>
          </a:p>
        </p:txBody>
      </p:sp>
    </p:spTree>
    <p:extLst>
      <p:ext uri="{BB962C8B-B14F-4D97-AF65-F5344CB8AC3E}">
        <p14:creationId xmlns:p14="http://schemas.microsoft.com/office/powerpoint/2010/main" val="1388975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Благодарим за внимание</a:t>
            </a:r>
          </a:p>
        </p:txBody>
      </p:sp>
      <p:pic>
        <p:nvPicPr>
          <p:cNvPr id="4098" name="Picture 2" descr="Picture background"/>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70434" y="2286000"/>
            <a:ext cx="4827270"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3629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FF0000"/>
                </a:solidFill>
              </a:rPr>
              <a:t>Цель</a:t>
            </a:r>
            <a:endParaRPr lang="ru-RU" dirty="0">
              <a:solidFill>
                <a:srgbClr val="FF0000"/>
              </a:solidFill>
            </a:endParaRPr>
          </a:p>
        </p:txBody>
      </p:sp>
      <p:sp>
        <p:nvSpPr>
          <p:cNvPr id="3" name="Объект 2"/>
          <p:cNvSpPr>
            <a:spLocks noGrp="1"/>
          </p:cNvSpPr>
          <p:nvPr>
            <p:ph idx="1"/>
          </p:nvPr>
        </p:nvSpPr>
        <p:spPr/>
        <p:txBody>
          <a:bodyPr/>
          <a:lstStyle/>
          <a:p>
            <a:pPr algn="ctr"/>
            <a:r>
              <a:rPr lang="ru-RU" dirty="0" smtClean="0"/>
              <a:t>Обосновать актуальность совершенствования </a:t>
            </a:r>
            <a:r>
              <a:rPr lang="ru-RU" dirty="0"/>
              <a:t>механизма организации помощи </a:t>
            </a:r>
            <a:r>
              <a:rPr lang="ru-RU" dirty="0" smtClean="0"/>
              <a:t>несовершеннолетним Донецкого </a:t>
            </a:r>
            <a:r>
              <a:rPr lang="ru-RU" dirty="0"/>
              <a:t>региона возможна путем проведения</a:t>
            </a:r>
            <a:r>
              <a:rPr lang="ru-RU" sz="2400" b="1" dirty="0"/>
              <a:t> оценки/переоценки работы центров охраны репродуктивного здоровья </a:t>
            </a:r>
            <a:r>
              <a:rPr lang="ru-RU" sz="2400" b="1" dirty="0" smtClean="0"/>
              <a:t>подростков</a:t>
            </a:r>
            <a:endParaRPr lang="ru-RU" dirty="0"/>
          </a:p>
          <a:p>
            <a:endParaRPr lang="ru-RU" dirty="0"/>
          </a:p>
        </p:txBody>
      </p:sp>
      <p:pic>
        <p:nvPicPr>
          <p:cNvPr id="1026" name="Picture 2" descr="https://avatars.mds.yandex.net/i?id=1595d0a920e30a68a66f8c2fdd1d62960746dc50-3935613-images-thumbs&amp;n=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4141" y="3809999"/>
            <a:ext cx="3857625" cy="3048001"/>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spTree>
    <p:extLst>
      <p:ext uri="{BB962C8B-B14F-4D97-AF65-F5344CB8AC3E}">
        <p14:creationId xmlns:p14="http://schemas.microsoft.com/office/powerpoint/2010/main" val="3588765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9951" y="206074"/>
            <a:ext cx="10573141" cy="1499616"/>
          </a:xfrm>
        </p:spPr>
        <p:txBody>
          <a:bodyPr>
            <a:normAutofit/>
          </a:bodyPr>
          <a:lstStyle/>
          <a:p>
            <a:r>
              <a:rPr lang="ru-RU" sz="3200" dirty="0" smtClean="0">
                <a:solidFill>
                  <a:srgbClr val="FF0000"/>
                </a:solidFill>
              </a:rPr>
              <a:t>Принципы Деятельности </a:t>
            </a:r>
            <a:r>
              <a:rPr lang="ru-RU" sz="3200" dirty="0">
                <a:solidFill>
                  <a:srgbClr val="FF0000"/>
                </a:solidFill>
              </a:rPr>
              <a:t>«Центра охраны репродуктивного здоровья подростков» («ЦОРЗП</a:t>
            </a:r>
            <a:r>
              <a:rPr lang="ru-RU" sz="3200" dirty="0" smtClean="0">
                <a:solidFill>
                  <a:srgbClr val="FF0000"/>
                </a:solidFill>
              </a:rPr>
              <a:t>»)</a:t>
            </a:r>
            <a:endParaRPr lang="ru-RU" sz="3200" dirty="0">
              <a:solidFill>
                <a:srgbClr val="FF0000"/>
              </a:solidFill>
            </a:endParaRPr>
          </a:p>
        </p:txBody>
      </p:sp>
      <p:sp>
        <p:nvSpPr>
          <p:cNvPr id="3" name="Объект 2"/>
          <p:cNvSpPr>
            <a:spLocks noGrp="1"/>
          </p:cNvSpPr>
          <p:nvPr>
            <p:ph idx="1"/>
          </p:nvPr>
        </p:nvSpPr>
        <p:spPr>
          <a:xfrm>
            <a:off x="401444" y="1828800"/>
            <a:ext cx="11519210" cy="4861932"/>
          </a:xfrm>
        </p:spPr>
        <p:txBody>
          <a:bodyPr>
            <a:normAutofit fontScale="92500" lnSpcReduction="20000"/>
          </a:bodyPr>
          <a:lstStyle/>
          <a:p>
            <a:pPr algn="just"/>
            <a:r>
              <a:rPr lang="ru-RU" sz="2400" dirty="0" smtClean="0"/>
              <a:t>Деятельность основана </a:t>
            </a:r>
            <a:r>
              <a:rPr lang="ru-RU" sz="2400" dirty="0"/>
              <a:t>на четырех «Д» – добровольности, доступности, доброжелательности и доверия. </a:t>
            </a:r>
            <a:br>
              <a:rPr lang="ru-RU" sz="2400" dirty="0"/>
            </a:br>
            <a:endParaRPr lang="ru-RU" sz="2400" dirty="0" smtClean="0"/>
          </a:p>
          <a:p>
            <a:pPr algn="just"/>
            <a:r>
              <a:rPr lang="ru-RU" dirty="0" smtClean="0"/>
              <a:t>Принцип </a:t>
            </a:r>
            <a:r>
              <a:rPr lang="ru-RU" dirty="0"/>
              <a:t>«Добровольность» и «Доступность» состоит в том, что молодой человек имеет реальную возможность получения поддержки по собственному инициативе, самостоятельно, осознано обратиться к врачу не только в связи с заболеванием, но и с профилактической целью, а также проявление доброй воли в выборе услуг и следовании рекомендациям сотрудника «ЦОРЗП». Простота процедуры общения, выполнение гарантий бесплатной комплексной медицинской помощи, возможность получить любую интересующую информацию от компетентного специалиста. Возможность получения консультацию, гуманитарную помощь с момента обращения, даже без предварительной записи. </a:t>
            </a:r>
          </a:p>
          <a:p>
            <a:pPr algn="just"/>
            <a:r>
              <a:rPr lang="ru-RU" dirty="0"/>
              <a:t>«Доброжелательность» заключается в максимально доброжелательном отношении со стороны персонала, основанном на понимании и принятии особенностей подростка, уважении, терпимости и поддержке в выражении собственного мнения. </a:t>
            </a:r>
          </a:p>
          <a:p>
            <a:pPr algn="just"/>
            <a:r>
              <a:rPr lang="ru-RU" dirty="0"/>
              <a:t>«Доверие» складывается из доброжелательного отношения персонала, с соблюдением принципа конфиденциальности и уважения подростков, молодых людей, как личностей. Это принцип складывается из учета мнения молодежи в отношении качества и вида предоставляемых услуг, участие подростков в работе клиники (добровольческое движение </a:t>
            </a:r>
            <a:r>
              <a:rPr lang="ru-RU" dirty="0" smtClean="0"/>
              <a:t>подростков-волонтеров</a:t>
            </a:r>
            <a:r>
              <a:rPr lang="ru-RU" dirty="0"/>
              <a:t>). </a:t>
            </a:r>
          </a:p>
          <a:p>
            <a:pPr algn="just"/>
            <a:endParaRPr lang="ru-RU" dirty="0"/>
          </a:p>
        </p:txBody>
      </p:sp>
    </p:spTree>
    <p:extLst>
      <p:ext uri="{BB962C8B-B14F-4D97-AF65-F5344CB8AC3E}">
        <p14:creationId xmlns:p14="http://schemas.microsoft.com/office/powerpoint/2010/main" val="2002943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FF0000"/>
                </a:solidFill>
              </a:rPr>
              <a:t>ЦОРЗП</a:t>
            </a:r>
            <a:endParaRPr lang="ru-RU" dirty="0">
              <a:solidFill>
                <a:srgbClr val="FF0000"/>
              </a:solidFill>
            </a:endParaRPr>
          </a:p>
        </p:txBody>
      </p:sp>
      <p:sp>
        <p:nvSpPr>
          <p:cNvPr id="3" name="Объект 2"/>
          <p:cNvSpPr>
            <a:spLocks noGrp="1"/>
          </p:cNvSpPr>
          <p:nvPr>
            <p:ph idx="1"/>
          </p:nvPr>
        </p:nvSpPr>
        <p:spPr/>
        <p:txBody>
          <a:bodyPr/>
          <a:lstStyle/>
          <a:p>
            <a:pPr algn="just"/>
            <a:r>
              <a:rPr lang="ru-RU" dirty="0" smtClean="0"/>
              <a:t>Функционируют на основе принципов как добровольность, доброжелательность и доступность помощи, которые позволяют предоставить ее подросткам через понимание их проблем и совместный поиск путей решения по сбережению репродуктивного здоровья , смены рискованного поведения на ответственное</a:t>
            </a:r>
            <a:endParaRPr lang="ru-RU" dirty="0"/>
          </a:p>
        </p:txBody>
      </p:sp>
      <p:pic>
        <p:nvPicPr>
          <p:cNvPr id="2050" name="Picture 2" descr="Picture background"/>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473"/>
          <a:stretch/>
        </p:blipFill>
        <p:spPr bwMode="auto">
          <a:xfrm>
            <a:off x="5464098" y="3889003"/>
            <a:ext cx="2263697" cy="2420357"/>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spTree>
    <p:extLst>
      <p:ext uri="{BB962C8B-B14F-4D97-AF65-F5344CB8AC3E}">
        <p14:creationId xmlns:p14="http://schemas.microsoft.com/office/powerpoint/2010/main" val="1157469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solidFill>
                  <a:srgbClr val="FF0000"/>
                </a:solidFill>
              </a:rPr>
              <a:t>Приоритетные направления «ЦОРЗП»: </a:t>
            </a:r>
            <a:br>
              <a:rPr lang="ru-RU" dirty="0">
                <a:solidFill>
                  <a:srgbClr val="FF0000"/>
                </a:solidFill>
              </a:rPr>
            </a:br>
            <a:endParaRPr lang="ru-RU" dirty="0">
              <a:solidFill>
                <a:srgbClr val="FF0000"/>
              </a:solidFill>
            </a:endParaRPr>
          </a:p>
        </p:txBody>
      </p:sp>
      <p:sp>
        <p:nvSpPr>
          <p:cNvPr id="3" name="Объект 2"/>
          <p:cNvSpPr>
            <a:spLocks noGrp="1"/>
          </p:cNvSpPr>
          <p:nvPr>
            <p:ph idx="1"/>
          </p:nvPr>
        </p:nvSpPr>
        <p:spPr/>
        <p:txBody>
          <a:bodyPr>
            <a:normAutofit/>
          </a:bodyPr>
          <a:lstStyle/>
          <a:p>
            <a:r>
              <a:rPr lang="ru-RU" dirty="0" smtClean="0"/>
              <a:t>⦁ </a:t>
            </a:r>
            <a:r>
              <a:rPr lang="ru-RU" dirty="0"/>
              <a:t>− репродуктивное здоровье / гинекология / андрология;</a:t>
            </a:r>
          </a:p>
          <a:p>
            <a:r>
              <a:rPr lang="ru-RU" dirty="0"/>
              <a:t>⦁ − профилактика ИППП / ВИЧ-инфекция;</a:t>
            </a:r>
          </a:p>
          <a:p>
            <a:r>
              <a:rPr lang="ru-RU" dirty="0"/>
              <a:t>⦁ − психологическая помощь в кризисных ситуациях; </a:t>
            </a:r>
          </a:p>
          <a:p>
            <a:r>
              <a:rPr lang="ru-RU" dirty="0"/>
              <a:t>⦁ − профилактика </a:t>
            </a:r>
            <a:r>
              <a:rPr lang="ru-RU" dirty="0" err="1"/>
              <a:t>аддикций</a:t>
            </a:r>
            <a:r>
              <a:rPr lang="ru-RU" dirty="0"/>
              <a:t>; </a:t>
            </a:r>
          </a:p>
          <a:p>
            <a:r>
              <a:rPr lang="ru-RU" dirty="0"/>
              <a:t>⦁ − социальное сопровождение; </a:t>
            </a:r>
          </a:p>
          <a:p>
            <a:r>
              <a:rPr lang="ru-RU" dirty="0"/>
              <a:t>⦁ − юридическая помощь </a:t>
            </a:r>
          </a:p>
          <a:p>
            <a:r>
              <a:rPr lang="ru-RU" dirty="0"/>
              <a:t/>
            </a:r>
            <a:br>
              <a:rPr lang="ru-RU" dirty="0"/>
            </a:br>
            <a:endParaRPr lang="ru-RU" dirty="0"/>
          </a:p>
        </p:txBody>
      </p:sp>
      <p:pic>
        <p:nvPicPr>
          <p:cNvPr id="3074" name="Picture 2" descr="Picture backgrou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93079" y="3636891"/>
            <a:ext cx="3669293" cy="26724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3293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9953" y="206075"/>
            <a:ext cx="9720072" cy="1499616"/>
          </a:xfrm>
        </p:spPr>
        <p:txBody>
          <a:bodyPr/>
          <a:lstStyle/>
          <a:p>
            <a:r>
              <a:rPr lang="ru-RU" dirty="0">
                <a:solidFill>
                  <a:srgbClr val="FF0000"/>
                </a:solidFill>
              </a:rPr>
              <a:t>Специалисты «ЦОРЗП» осуществляют</a:t>
            </a:r>
          </a:p>
        </p:txBody>
      </p:sp>
      <p:sp>
        <p:nvSpPr>
          <p:cNvPr id="3" name="Объект 2"/>
          <p:cNvSpPr>
            <a:spLocks noGrp="1"/>
          </p:cNvSpPr>
          <p:nvPr>
            <p:ph idx="1"/>
          </p:nvPr>
        </p:nvSpPr>
        <p:spPr>
          <a:xfrm>
            <a:off x="100362" y="1705691"/>
            <a:ext cx="11797990" cy="5597913"/>
          </a:xfrm>
        </p:spPr>
        <p:txBody>
          <a:bodyPr>
            <a:normAutofit fontScale="77500" lnSpcReduction="20000"/>
          </a:bodyPr>
          <a:lstStyle/>
          <a:p>
            <a:pPr algn="just">
              <a:spcBef>
                <a:spcPts val="0"/>
              </a:spcBef>
              <a:spcAft>
                <a:spcPts val="0"/>
              </a:spcAft>
            </a:pPr>
            <a:r>
              <a:rPr lang="ru-RU" dirty="0" smtClean="0"/>
              <a:t>⦁ </a:t>
            </a:r>
            <a:r>
              <a:rPr lang="ru-RU" dirty="0"/>
              <a:t>совершенствование, координацию и научно-методическую организацию службы охраны репродуктивного здоровья подростков; оказание специализированной помощи подросткам обоего пола с целью своевременного выявления и лечения патологии репродуктивной системы.</a:t>
            </a:r>
          </a:p>
          <a:p>
            <a:pPr algn="just">
              <a:spcBef>
                <a:spcPts val="0"/>
              </a:spcBef>
              <a:spcAft>
                <a:spcPts val="0"/>
              </a:spcAft>
            </a:pPr>
            <a:r>
              <a:rPr lang="ru-RU" dirty="0"/>
              <a:t>⦁ конфиденциальный характер работы специалистов ЦОРЗП с подростками старше пятнадцати лет направлен на увеличение гарантии сохранения врачебной тайны. </a:t>
            </a:r>
          </a:p>
          <a:p>
            <a:pPr algn="just">
              <a:spcBef>
                <a:spcPts val="0"/>
              </a:spcBef>
              <a:spcAft>
                <a:spcPts val="0"/>
              </a:spcAft>
            </a:pPr>
            <a:r>
              <a:rPr lang="ru-RU" dirty="0"/>
              <a:t>⦁ оказание комплексной медицинской и социально-психологической реабилитационной помощи при гинекологических, урологических, </a:t>
            </a:r>
            <a:r>
              <a:rPr lang="ru-RU" dirty="0" err="1"/>
              <a:t>андрологических</a:t>
            </a:r>
            <a:r>
              <a:rPr lang="ru-RU" dirty="0"/>
              <a:t>, эндокринных заболеваниях, после лечения пороков развития, воспалительных, доброкачественных и предраковых заболеваний половых органов, после сексуального насилия и прерывания беременности, включая профилактику повторной беременности; своевременное направление беременных подростков в медицинские организации (женская консультация). </a:t>
            </a:r>
          </a:p>
          <a:p>
            <a:pPr algn="just">
              <a:spcBef>
                <a:spcPts val="0"/>
              </a:spcBef>
              <a:spcAft>
                <a:spcPts val="0"/>
              </a:spcAft>
            </a:pPr>
            <a:r>
              <a:rPr lang="ru-RU" dirty="0"/>
              <a:t>⦁ оказание сексологической помощи подросткам, </a:t>
            </a:r>
          </a:p>
          <a:p>
            <a:pPr algn="just">
              <a:spcBef>
                <a:spcPts val="0"/>
              </a:spcBef>
              <a:spcAft>
                <a:spcPts val="0"/>
              </a:spcAft>
            </a:pPr>
            <a:r>
              <a:rPr lang="ru-RU" dirty="0"/>
              <a:t>⦁ консультирование подростков по вопросам физиологии и психологии полового развития, иммунопрофилактики, профилактики рискового сексуального поведения, абортов и ИППП, формирования навыков ответственного репродуктивного поведения и здоровых взаимоотношений в семье; </a:t>
            </a:r>
          </a:p>
          <a:p>
            <a:pPr algn="just">
              <a:spcBef>
                <a:spcPts val="0"/>
              </a:spcBef>
              <a:spcAft>
                <a:spcPts val="0"/>
              </a:spcAft>
            </a:pPr>
            <a:r>
              <a:rPr lang="ru-RU" dirty="0"/>
              <a:t>⦁ динамическое наблюдение за подростками, использующими контрацептивы, своевременное консультирование сексуально активных девочек-подростков для подбора метода контрацепции, с учетом возникновения побочных эффектов или осложнений на фоне или после использования контрацептивов; </a:t>
            </a:r>
          </a:p>
          <a:p>
            <a:pPr algn="just">
              <a:spcBef>
                <a:spcPts val="0"/>
              </a:spcBef>
              <a:spcAft>
                <a:spcPts val="0"/>
              </a:spcAft>
            </a:pPr>
            <a:r>
              <a:rPr lang="ru-RU" dirty="0"/>
              <a:t>⦁ оказание психологической и психотерапевтической помощи подросткам и членам их семей при наличии у подростков эмоциональных нарушений, расстройств поведения и половой идентификации, сексуального предпочтения и </a:t>
            </a:r>
            <a:r>
              <a:rPr lang="ru-RU" dirty="0" err="1"/>
              <a:t>полоролевого</a:t>
            </a:r>
            <a:r>
              <a:rPr lang="ru-RU" dirty="0"/>
              <a:t> поведения, нервно-психических расстройств после сексуального насилия и аборта, при нежеланной беременности; организация и обеспечение информационно-просветительной работы, подготовка и издание методических и информационных материалов по вопросам полового развития, сохранения репродуктивного здоровья подростков и молодежи для медицинских работников, педагогов, социальных работников, родителей и подростков; </a:t>
            </a:r>
          </a:p>
          <a:p>
            <a:pPr algn="just">
              <a:spcBef>
                <a:spcPts val="0"/>
              </a:spcBef>
              <a:spcAft>
                <a:spcPts val="0"/>
              </a:spcAft>
            </a:pPr>
            <a:r>
              <a:rPr lang="ru-RU" dirty="0"/>
              <a:t>⦁ информационная и образовательная помощь специалистам, работающим с подростками, в том числе оказывающим медицинскую помощь, обучение навыкам медико-социальной психологии и деонтологии;</a:t>
            </a:r>
          </a:p>
          <a:p>
            <a:pPr algn="just">
              <a:spcBef>
                <a:spcPts val="0"/>
              </a:spcBef>
              <a:spcAft>
                <a:spcPts val="0"/>
              </a:spcAft>
            </a:pPr>
            <a:r>
              <a:rPr lang="ru-RU" dirty="0"/>
              <a:t>⦁ изучение особенностей репродуктивного и сексуального поведения с учетом возраста подростков; участие в разработке программ коррекции психического статуса с учетом тендерных и возрастных особенностей подростка совместно с другими специалистами ЦОРЗП.</a:t>
            </a:r>
          </a:p>
          <a:p>
            <a:pPr algn="just">
              <a:spcBef>
                <a:spcPts val="0"/>
              </a:spcBef>
              <a:spcAft>
                <a:spcPts val="0"/>
              </a:spcAft>
            </a:pPr>
            <a:endParaRPr lang="ru-RU" dirty="0"/>
          </a:p>
        </p:txBody>
      </p:sp>
    </p:spTree>
    <p:extLst>
      <p:ext uri="{BB962C8B-B14F-4D97-AF65-F5344CB8AC3E}">
        <p14:creationId xmlns:p14="http://schemas.microsoft.com/office/powerpoint/2010/main" val="4020113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1254735"/>
          </a:xfrm>
        </p:spPr>
        <p:txBody>
          <a:bodyPr>
            <a:normAutofit fontScale="90000"/>
          </a:bodyPr>
          <a:lstStyle/>
          <a:p>
            <a:r>
              <a:rPr lang="ru-RU" dirty="0">
                <a:solidFill>
                  <a:srgbClr val="FF0000"/>
                </a:solidFill>
              </a:rPr>
              <a:t>Целевые группы</a:t>
            </a:r>
            <a:r>
              <a:rPr lang="ru-RU" dirty="0"/>
              <a:t>: </a:t>
            </a:r>
            <a:br>
              <a:rPr lang="ru-RU" dirty="0"/>
            </a:br>
            <a:endParaRPr lang="ru-RU" dirty="0"/>
          </a:p>
        </p:txBody>
      </p:sp>
      <p:sp>
        <p:nvSpPr>
          <p:cNvPr id="3" name="Объект 2"/>
          <p:cNvSpPr>
            <a:spLocks noGrp="1"/>
          </p:cNvSpPr>
          <p:nvPr>
            <p:ph idx="1"/>
          </p:nvPr>
        </p:nvSpPr>
        <p:spPr>
          <a:xfrm>
            <a:off x="468351" y="1839951"/>
            <a:ext cx="11296185" cy="4023360"/>
          </a:xfrm>
        </p:spPr>
        <p:txBody>
          <a:bodyPr>
            <a:normAutofit fontScale="92500" lnSpcReduction="10000"/>
          </a:bodyPr>
          <a:lstStyle/>
          <a:p>
            <a:r>
              <a:rPr lang="ru-RU" dirty="0" smtClean="0"/>
              <a:t>⦁ </a:t>
            </a:r>
            <a:r>
              <a:rPr lang="ru-RU" dirty="0"/>
              <a:t>подростки (12–18 лет), в </a:t>
            </a:r>
            <a:r>
              <a:rPr lang="ru-RU" dirty="0" err="1"/>
              <a:t>т.ч</a:t>
            </a:r>
            <a:r>
              <a:rPr lang="ru-RU" dirty="0"/>
              <a:t>. группы риска (практикуют </a:t>
            </a:r>
            <a:r>
              <a:rPr lang="ru-RU" dirty="0" smtClean="0"/>
              <a:t>незащищенную сексуальную активность);</a:t>
            </a:r>
            <a:r>
              <a:rPr lang="ru-RU" dirty="0"/>
              <a:t> </a:t>
            </a:r>
          </a:p>
          <a:p>
            <a:r>
              <a:rPr lang="ru-RU" dirty="0"/>
              <a:t>⦁ учащиеся; </a:t>
            </a:r>
          </a:p>
          <a:p>
            <a:r>
              <a:rPr lang="ru-RU" dirty="0"/>
              <a:t>⦁ воспитанники детских домов, приютов; </a:t>
            </a:r>
          </a:p>
          <a:p>
            <a:r>
              <a:rPr lang="ru-RU" dirty="0"/>
              <a:t>⦁ студенческая молодежь; </a:t>
            </a:r>
          </a:p>
          <a:p>
            <a:r>
              <a:rPr lang="ru-RU" dirty="0"/>
              <a:t>⦁ </a:t>
            </a:r>
            <a:r>
              <a:rPr lang="ru-RU" dirty="0" smtClean="0"/>
              <a:t>работающие подростки;</a:t>
            </a:r>
            <a:r>
              <a:rPr lang="ru-RU" dirty="0"/>
              <a:t> </a:t>
            </a:r>
          </a:p>
          <a:p>
            <a:r>
              <a:rPr lang="ru-RU" dirty="0"/>
              <a:t>⦁ </a:t>
            </a:r>
            <a:r>
              <a:rPr lang="ru-RU" dirty="0" smtClean="0"/>
              <a:t>неработающие </a:t>
            </a:r>
            <a:r>
              <a:rPr lang="ru-RU" dirty="0"/>
              <a:t>и не </a:t>
            </a:r>
            <a:r>
              <a:rPr lang="ru-RU" dirty="0" smtClean="0"/>
              <a:t>обучающиеся подростки;</a:t>
            </a:r>
            <a:r>
              <a:rPr lang="ru-RU" dirty="0"/>
              <a:t> </a:t>
            </a:r>
          </a:p>
          <a:p>
            <a:r>
              <a:rPr lang="ru-RU" dirty="0"/>
              <a:t>⦁ </a:t>
            </a:r>
            <a:r>
              <a:rPr lang="ru-RU" dirty="0" smtClean="0"/>
              <a:t>подростки «улицы»;</a:t>
            </a:r>
            <a:r>
              <a:rPr lang="ru-RU" dirty="0"/>
              <a:t> </a:t>
            </a:r>
          </a:p>
          <a:p>
            <a:r>
              <a:rPr lang="ru-RU" dirty="0"/>
              <a:t>⦁ родители. </a:t>
            </a:r>
          </a:p>
          <a:p>
            <a:r>
              <a:rPr lang="ru-RU" dirty="0"/>
              <a:t/>
            </a:r>
            <a:br>
              <a:rPr lang="ru-RU" dirty="0"/>
            </a:br>
            <a:endParaRPr lang="ru-RU" dirty="0"/>
          </a:p>
        </p:txBody>
      </p:sp>
    </p:spTree>
    <p:extLst>
      <p:ext uri="{BB962C8B-B14F-4D97-AF65-F5344CB8AC3E}">
        <p14:creationId xmlns:p14="http://schemas.microsoft.com/office/powerpoint/2010/main" val="1471436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solidFill>
                  <a:srgbClr val="FF0000"/>
                </a:solidFill>
              </a:rPr>
              <a:t>в </a:t>
            </a:r>
            <a:r>
              <a:rPr lang="ru-RU" dirty="0" smtClean="0">
                <a:solidFill>
                  <a:srgbClr val="FF0000"/>
                </a:solidFill>
              </a:rPr>
              <a:t>соответствие </a:t>
            </a:r>
            <a:r>
              <a:rPr lang="ru-RU" dirty="0">
                <a:solidFill>
                  <a:srgbClr val="FF0000"/>
                </a:solidFill>
              </a:rPr>
              <a:t>с законодательством и позицией Минздрава России </a:t>
            </a:r>
          </a:p>
        </p:txBody>
      </p:sp>
      <p:sp>
        <p:nvSpPr>
          <p:cNvPr id="3" name="Объект 2"/>
          <p:cNvSpPr>
            <a:spLocks noGrp="1"/>
          </p:cNvSpPr>
          <p:nvPr>
            <p:ph idx="1"/>
          </p:nvPr>
        </p:nvSpPr>
        <p:spPr/>
        <p:txBody>
          <a:bodyPr/>
          <a:lstStyle/>
          <a:p>
            <a:r>
              <a:rPr lang="ru-RU" dirty="0" smtClean="0"/>
              <a:t>На основании </a:t>
            </a:r>
            <a:r>
              <a:rPr lang="ru-RU" dirty="0"/>
              <a:t>части 2 статьи 22 Федерального закона от 21.11.2011 № 323-ФЗ «Об основах охраны здоровья граждан в Российской Федерации» информация о состоянии здоровья несовершеннолетних, достигших возраста 15 лет предоставляется их законным представителем при устном или письменном обращении законного представителя</a:t>
            </a:r>
            <a:r>
              <a:rPr lang="ru-RU" dirty="0" smtClean="0"/>
              <a:t>.</a:t>
            </a:r>
          </a:p>
          <a:p>
            <a:r>
              <a:rPr lang="ru-RU" dirty="0" smtClean="0"/>
              <a:t> </a:t>
            </a:r>
            <a:r>
              <a:rPr lang="ru-RU" dirty="0"/>
              <a:t>Обязанности искать родителей/ представителей несовершеннолетних, достигших 15 лет и намеренно без их запроса сообщать информацию - у медицинской организации нет.</a:t>
            </a:r>
          </a:p>
        </p:txBody>
      </p:sp>
    </p:spTree>
    <p:extLst>
      <p:ext uri="{BB962C8B-B14F-4D97-AF65-F5344CB8AC3E}">
        <p14:creationId xmlns:p14="http://schemas.microsoft.com/office/powerpoint/2010/main" val="44035829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И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090DCB5F-146D-478A-852A-34B16FE9F3A8}"/>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254</TotalTime>
  <Words>1611</Words>
  <Application>Microsoft Office PowerPoint</Application>
  <PresentationFormat>Произвольный</PresentationFormat>
  <Paragraphs>156</Paragraphs>
  <Slides>20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Интеграл</vt:lpstr>
      <vt:lpstr>Методология Проведения оценки/переоценки работы центров охраны репродуктивного здоровья подростков</vt:lpstr>
      <vt:lpstr>Актуальность</vt:lpstr>
      <vt:lpstr>Цель</vt:lpstr>
      <vt:lpstr>Принципы Деятельности «Центра охраны репродуктивного здоровья подростков» («ЦОРЗП»)</vt:lpstr>
      <vt:lpstr>ЦОРЗП</vt:lpstr>
      <vt:lpstr>Приоритетные направления «ЦОРЗП»:  </vt:lpstr>
      <vt:lpstr>Специалисты «ЦОРЗП» осуществляют</vt:lpstr>
      <vt:lpstr>Целевые группы:  </vt:lpstr>
      <vt:lpstr>в соответствие с законодательством и позицией Минздрава России </vt:lpstr>
      <vt:lpstr>Презентация PowerPoint</vt:lpstr>
      <vt:lpstr>Информированное согласие: </vt:lpstr>
      <vt:lpstr>Кто сопровождает ребенка?  </vt:lpstr>
      <vt:lpstr>Перечень основных нормативных правовых актов, в соответствии с которыми осуществляется оказание медицинской помощи несовершеннолетним  Федеральный закон РФ от 21.11.2011 № 323-ФЗ (ред. от 29.05.2019) «Об основах охраны здоровья граждан в Российской Федерации», в том числе: </vt:lpstr>
      <vt:lpstr>Приём пациента при наличии признаков изнасилования регулируется </vt:lpstr>
      <vt:lpstr>Перечень основных нормативных правовых актов, в соответствии с которыми обеспечивается санитарно-эпидемиологический режим в учреждении </vt:lpstr>
      <vt:lpstr>Цель оценки ДЕЯТЕЛЬНОСТИ ЦОРЗП</vt:lpstr>
      <vt:lpstr>Механизм оценки/переоценки работы  центров охраны репродуктивного  здоровья подростков</vt:lpstr>
      <vt:lpstr>Документ, подтверждающий заключение экспертной комиссии на соответствие с индикаторами</vt:lpstr>
      <vt:lpstr>ВЫВОДЫ</vt:lpstr>
      <vt:lpstr>Благодарим за внимание</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Проведение оценки/переоценки работы ЦОРЗП</dc:title>
  <dc:creator>User</dc:creator>
  <cp:lastModifiedBy>НИИ-МПС</cp:lastModifiedBy>
  <cp:revision>15</cp:revision>
  <dcterms:created xsi:type="dcterms:W3CDTF">2024-03-26T08:59:44Z</dcterms:created>
  <dcterms:modified xsi:type="dcterms:W3CDTF">2025-03-13T09:59:49Z</dcterms:modified>
</cp:coreProperties>
</file>