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16764120" r:id="rId2"/>
    <p:sldId id="16764145" r:id="rId3"/>
    <p:sldId id="16764146" r:id="rId4"/>
    <p:sldId id="16764147" r:id="rId5"/>
    <p:sldId id="16764156" r:id="rId6"/>
    <p:sldId id="16764157" r:id="rId7"/>
    <p:sldId id="16764155" r:id="rId8"/>
    <p:sldId id="167641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8A401-1C98-6E41-AC75-5F82F34333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F5245-519C-4440-B944-AB20FA5CD9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2D08-02F2-449D-A8A9-B58DBBEF5D4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24AA-A941-4B91-AE8F-37CFEE26AB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73767" y="2095319"/>
            <a:ext cx="9545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3200" b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КЛИНИЧЕСКИЙ СЛУЧАЙ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РАННЕЙ ПРЕНАТАЛЬНОЙ ДИАГНОСТИКИ ДИАСТЕМАТОМИЕЛИИ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80960" y="3986068"/>
            <a:ext cx="4077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Д.м.н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доцент, профессор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каф. акушерства и гинекологии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профессора Г.А. Ушаковой ФГБОУ ВО КЕМГМУ МЗ РФ </a:t>
            </a:r>
          </a:p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Елгина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С.И.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79" y="621305"/>
            <a:ext cx="2005876" cy="18300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extBox 21"/>
          <p:cNvSpPr txBox="1"/>
          <p:nvPr/>
        </p:nvSpPr>
        <p:spPr>
          <a:xfrm>
            <a:off x="122663" y="5740394"/>
            <a:ext cx="1163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«Детская гинекология как пример эффективного  междисциплинарного  взаимодействия»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02.04.2026</a:t>
            </a:r>
            <a:endParaRPr lang="ru-RU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752"/>
            <a:ext cx="7369098" cy="5363736"/>
          </a:xfrm>
        </p:spPr>
        <p:txBody>
          <a:bodyPr>
            <a:normAutofit fontScale="85000" lnSpcReduction="20000"/>
          </a:bodyPr>
          <a:lstStyle/>
          <a:p>
            <a:pPr indent="450215" algn="just"/>
            <a:r>
              <a:rPr lang="ru-RU" sz="2400" b="1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Диастематомиелия</a:t>
            </a:r>
            <a:r>
              <a:rPr lang="ru-RU" sz="24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это специфический порок, характеризующийся сагиттальным разделением спинного мозга и позвоночного канала (полным или частичным) костной, хрящевой или фиброзной перегородкой. </a:t>
            </a:r>
          </a:p>
          <a:p>
            <a:pPr indent="450215" algn="just"/>
            <a:r>
              <a:rPr lang="ru-RU" sz="24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большинстве случаев (около 82%) эта перегородка располагается в грудопоясничном отделе (между уровнями Th1 и L5). Результатом такого разделения является формирование двух </a:t>
            </a:r>
            <a:r>
              <a:rPr lang="ru-RU" sz="240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полуканалов</a:t>
            </a:r>
            <a:r>
              <a:rPr lang="ru-RU" sz="24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каждый из которых содержит центральный канал и соответствующие группы вентральных и дорсальных нервных корешков. </a:t>
            </a:r>
          </a:p>
          <a:p>
            <a:pPr indent="450215" algn="just"/>
            <a:r>
              <a:rPr lang="ru-RU" sz="24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Популяционная частота порока составляет 0,5–2,5%. </a:t>
            </a:r>
          </a:p>
          <a:p>
            <a:pPr indent="450215" algn="just"/>
            <a:r>
              <a:rPr lang="ru-RU" sz="24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порока характерна гендерная предрасположенность: девочки поражаются значительно чаще мальчиков (соотношение примерно 3:1).</a:t>
            </a:r>
          </a:p>
          <a:p>
            <a:pPr indent="450215" algn="just"/>
            <a:r>
              <a:rPr lang="ru-RU" sz="24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Визуализация </a:t>
            </a:r>
            <a:r>
              <a:rPr lang="ru-RU" sz="240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диастематомиелии</a:t>
            </a:r>
            <a:r>
              <a:rPr lang="ru-RU" sz="24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возможна уже во время первого скринингового УЗИ (11-14 недель) при тщательном исследовании позвоночника плода в коронарной плоскости. Однако все спорные случаи требуют обязательного подтверждения или исключения патологии в ходе второго скринингового исследования (18-21 неделя).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7B91345-03DF-90B7-610D-B922D719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88" y="2170396"/>
            <a:ext cx="2844180" cy="189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3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9429" cy="4351338"/>
          </a:xfrm>
        </p:spPr>
        <p:txBody>
          <a:bodyPr>
            <a:normAutofit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Беременная О., 19 лет, городская жительница.</a:t>
            </a: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Настоящая беременность третья, желанная, незапланированная. </a:t>
            </a: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беременность – неразвивающаяся, в сроке 9 недель, закончилась медикаментозным прерыванием. Вторая беременность - срочные роды, родился здоровый мальчик 3420 грамм. Мужу 27 лет, брак первый, не родственный. Обратилась в перинатальный центр для проведения первого скрининга. Ультразвуковое исследование проводилось на аппаратах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Voluson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и система ультразвуковая диагностическая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EPIQ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Ellite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PHILIPS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77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76639" cy="4486275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ультразвуковом исследовании выявлен один живой плод женского пола.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Копчико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-теменной размер его соответствовал 73 мм, что соответствует 13 неделям и 4 дням беременности. Частота сердечных сокращений 159 уд/мин. Ультразвуковое исследование позвоночника показало, что в верхне-грудном отделе на протяжении примерно 6 позвонков отмечалось нарушение типичной для позвоночника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эхографической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картины параллельных линий с дезорганизацией позвонков. Отмечалось расширение позвоночного канала, внутри него  визуализировалась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гиперэхогенная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овальной формы, разделяющая спинной мозг пополам. Других особенностей в анатомии плода, маркеров хромосомных аномалий обнаружено не было</a:t>
            </a:r>
            <a:r>
              <a:rPr lang="ru-RU" sz="2000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kern="100" dirty="0">
              <a:solidFill>
                <a:srgbClr val="0F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D5DF08-D859-9B10-17F7-0CDCD68B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628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Изображение3">
            <a:extLst>
              <a:ext uri="{FF2B5EF4-FFF2-40B4-BE49-F238E27FC236}">
                <a16:creationId xmlns:a16="http://schemas.microsoft.com/office/drawing/2014/main" id="{7A14999E-142B-E42B-3F9D-45BF1E00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87" y="628650"/>
            <a:ext cx="3081337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F16C2E-7115-4CB1-F98C-1F416BAA194D}"/>
              </a:ext>
            </a:extLst>
          </p:cNvPr>
          <p:cNvSpPr txBox="1"/>
          <p:nvPr/>
        </p:nvSpPr>
        <p:spPr>
          <a:xfrm>
            <a:off x="8541834" y="4418565"/>
            <a:ext cx="5851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Рис.1.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Сканограмма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плода.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Изображение2">
            <a:extLst>
              <a:ext uri="{FF2B5EF4-FFF2-40B4-BE49-F238E27FC236}">
                <a16:creationId xmlns:a16="http://schemas.microsoft.com/office/drawing/2014/main" id="{1D45C781-510C-ADB6-DFCB-2D4D25195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38" y="2685270"/>
            <a:ext cx="3081336" cy="1733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96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376"/>
            <a:ext cx="7168376" cy="482758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выявленных у плода изменений был поставлен следующий пренатальный диагноз: Размеры плода соответствуют 13 неделям 4 дням беременности. УЗ маркеров хромосомных аномалий не выявлено. Внутриутробный порок развития: закрытая форма спинальной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дизрафии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эхопризнаки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диастематомиелии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После проведения консилиума в связи с нарушениями позвоночника пациентка приняла решение о прерывании беременности.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патологоанатомического исследования подтвердили пренатальный диагноз: при наружном осмотре тела плода определялась едва заметная деформация позвоночного столба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верхнегрудном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отделе. 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D5DF08-D859-9B10-17F7-0CDCD68B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628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16C2E-7115-4CB1-F98C-1F416BAA194D}"/>
              </a:ext>
            </a:extLst>
          </p:cNvPr>
          <p:cNvSpPr txBox="1"/>
          <p:nvPr/>
        </p:nvSpPr>
        <p:spPr>
          <a:xfrm>
            <a:off x="8463776" y="3429000"/>
            <a:ext cx="59296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Рис.2. Внешний вид плода.</a:t>
            </a:r>
          </a:p>
          <a:p>
            <a:pPr indent="450215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4">
            <a:extLst>
              <a:ext uri="{FF2B5EF4-FFF2-40B4-BE49-F238E27FC236}">
                <a16:creationId xmlns:a16="http://schemas.microsoft.com/office/drawing/2014/main" id="{8B2CDB65-0BB0-9980-3E32-2A300A453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909" y="898209"/>
            <a:ext cx="3220085" cy="184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15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Описание клинического случая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376"/>
            <a:ext cx="6592502" cy="482758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препарирования мягких тканей спины, на уровне верхних грудных (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позвонков утолщение и деформация (искривление) в проекции остистых отростков. После отделения остистых отростков в спинномозговом канале расположен спинной мозг, на уровне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грудных позвонков спинной мозг деформирован, утолщен. При извлечении определялся соединительнотканный тяж, который прикреплялся к телу позвонка, делил спинной мозг на два рукава, каждый окружен своим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дуральным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мешком.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Спинной мозг - незрелый, определяется два центральных канала, выстланные эпендимой. Патологоанатомический диагноз (окончательный): Врожденный порок развития уточненный: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диастематомиелия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верхнегрудном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отделе,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тип. 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D5DF08-D859-9B10-17F7-0CDCD68B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628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16C2E-7115-4CB1-F98C-1F416BAA194D}"/>
              </a:ext>
            </a:extLst>
          </p:cNvPr>
          <p:cNvSpPr txBox="1"/>
          <p:nvPr/>
        </p:nvSpPr>
        <p:spPr>
          <a:xfrm>
            <a:off x="8044668" y="4518833"/>
            <a:ext cx="582186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Рис.3.Результаты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препаровки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плода.</a:t>
            </a:r>
          </a:p>
          <a:p>
            <a:pPr indent="450215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Изображение6">
            <a:extLst>
              <a:ext uri="{FF2B5EF4-FFF2-40B4-BE49-F238E27FC236}">
                <a16:creationId xmlns:a16="http://schemas.microsoft.com/office/drawing/2014/main" id="{947690A2-CB73-D44A-D0DA-CD0D7C260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68" y="607281"/>
            <a:ext cx="2047240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8">
            <a:extLst>
              <a:ext uri="{FF2B5EF4-FFF2-40B4-BE49-F238E27FC236}">
                <a16:creationId xmlns:a16="http://schemas.microsoft.com/office/drawing/2014/main" id="{ECF636C1-C20E-5984-D252-0871458F1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78" y="607281"/>
            <a:ext cx="1788795" cy="3448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83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81374"/>
            <a:ext cx="10439400" cy="4808668"/>
          </a:xfrm>
        </p:spPr>
        <p:txBody>
          <a:bodyPr>
            <a:normAutofit/>
          </a:bodyPr>
          <a:lstStyle/>
          <a:p>
            <a:pPr indent="450215" algn="just"/>
            <a:r>
              <a:rPr lang="ru-RU" sz="20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Клинические проявления </a:t>
            </a:r>
            <a:r>
              <a:rPr lang="ru-RU" sz="200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диастематомиелии</a:t>
            </a:r>
            <a:r>
              <a:rPr lang="ru-RU" sz="20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отличаются значительным полиморфизмом и не имеют патогномоничных признаков. Выраженность симптоматики определяется уровнем расположения аномалии, её анатомической формой, а также наличием сопутствующих пороков развития. Данная категория пациентов нуждается в многопрофильном диспансерном наблюдении с участием педиатра, детского гинеколога. невролога и ортопеда. Своевременное выявление заболевания позволяет минимизировать риск стойкой утраты функций и улучшает долгосрочный прогноз.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сегодняшний день в медицинском сообществе не достигнуто консенсуса относительно единой классификации данной мальформации и стандартизированной тактики её лечения. С практической точки зрения целесообразно различать два основных типа порока, дифференциация которых основывается на гистологическом строении разделительной перегородки. Первый тип характеризуется наличием костной ткани, тогда как второй представлен фиброзно-хрящевой структурой. 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4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2C244-4927-6AD0-21CA-92D4CA2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ADFBA-0A0F-CBB4-A9E4-01D8E14F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81374"/>
            <a:ext cx="10439400" cy="4808668"/>
          </a:xfrm>
        </p:spPr>
        <p:txBody>
          <a:bodyPr>
            <a:noAutofit/>
          </a:bodyPr>
          <a:lstStyle/>
          <a:p>
            <a:pPr indent="450215" algn="just"/>
            <a:r>
              <a:rPr lang="ru-RU" sz="20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Заболевание часто ассоциировано с другими врожденными аномалиями. Согласно исследованиям, у большинства пациентов наблюдается неврологический дефицит различной степени. Примечательно, что даже при изначально бессимптомном течении у значительной доли детей (по некоторым данным, до 87.5%) в дальнейшем развивается и нарастает неврологическая симптоматика, что становится основанием для оперативного вмешательства. Спектр неврологических расстройств при </a:t>
            </a:r>
            <a:r>
              <a:rPr lang="ru-RU" sz="200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диастематомиелии</a:t>
            </a:r>
            <a:r>
              <a:rPr lang="ru-RU" sz="20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широк и включает нижний парапарез, дисфункцию тазовых органов по типу недержания мочи, кала, </a:t>
            </a:r>
            <a:r>
              <a:rPr lang="ru-RU" sz="200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монопарезы</a:t>
            </a:r>
            <a:r>
              <a:rPr lang="ru-RU" sz="20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атрофию мышц нижних конечностей. Патогенез этих нарушений связан с хронической травматизацией спинного мозга вследствие его фиксации и натяжения, а также с расстройствами микроциркуляции и </a:t>
            </a:r>
            <a:r>
              <a:rPr lang="ru-RU" sz="200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ликвороциркуляции</a:t>
            </a:r>
            <a:r>
              <a:rPr lang="ru-RU" sz="20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уровне аномалии и в смежных сегментах. Со стороны опорно-двигательной системы часто отмечаются врожденные деформации позвоночника, паретическая косолапость, асимметрия длины нижних конечностей.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0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Терапия </a:t>
            </a:r>
            <a:r>
              <a:rPr lang="ru-RU" sz="200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диастематомиелии</a:t>
            </a:r>
            <a:r>
              <a:rPr lang="ru-RU" sz="20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носит преимущественно симптоматический характер. Хирургическое удаление разделительной перегородки, хотя и является важным этапом, не приводит к полному разрешению сопутствующих деформаций позвоночника и существующего неврологического дефицита.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84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презентации. VI международный конгресс (1)</Template>
  <TotalTime>92</TotalTime>
  <Words>852</Words>
  <Application>Microsoft Macintosh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Введение</vt:lpstr>
      <vt:lpstr>Описание клинического случая</vt:lpstr>
      <vt:lpstr>Описание клинического случая</vt:lpstr>
      <vt:lpstr>Описание клинического случая</vt:lpstr>
      <vt:lpstr>Описание клинического случая</vt:lpstr>
      <vt:lpstr>Заключение 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</dc:title>
  <dc:creator>Evgeniya Balanchuk</dc:creator>
  <cp:lastModifiedBy>Microsoft Office User</cp:lastModifiedBy>
  <cp:revision>37</cp:revision>
  <dcterms:created xsi:type="dcterms:W3CDTF">2025-02-19T02:55:00Z</dcterms:created>
  <dcterms:modified xsi:type="dcterms:W3CDTF">2026-03-10T12:50:06Z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03C6CADFF11F4EDBA1497B593FDB39CC_13</vt:lpwstr>
  </property>
  <property fmtid="{D5CDD505-2E9C-101B-9397-08002B2CF9AE}" pid="3" name="KSOProductBuildVer">
    <vt:lpwstr>1049-12.2.0.23131</vt:lpwstr>
  </property>
</Properties>
</file>