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9" r:id="rId9"/>
    <p:sldId id="270" r:id="rId10"/>
    <p:sldId id="271" r:id="rId11"/>
    <p:sldId id="263" r:id="rId12"/>
    <p:sldId id="264" r:id="rId13"/>
    <p:sldId id="272" r:id="rId14"/>
    <p:sldId id="265" r:id="rId15"/>
    <p:sldId id="266" r:id="rId16"/>
    <p:sldId id="267" r:id="rId17"/>
    <p:sldId id="268" r:id="rId18"/>
    <p:sldId id="274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C801D6E-6CF8-4025-A0CC-606670C31101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9"/>
            <p14:sldId id="270"/>
            <p14:sldId id="271"/>
            <p14:sldId id="263"/>
            <p14:sldId id="264"/>
            <p14:sldId id="272"/>
            <p14:sldId id="265"/>
            <p14:sldId id="266"/>
            <p14:sldId id="267"/>
            <p14:sldId id="268"/>
            <p14:sldId id="274"/>
            <p14:sldId id="273"/>
          </p14:sldIdLst>
        </p14:section>
        <p14:section name="Раздел без заголовка" id="{606BA029-65B4-4323-B1FD-BD4B6D32BA4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9DAA0-71D5-4B0C-9884-1C99D1FCCFC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275A4-AEBF-47E7-89AF-1459D6B32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4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75A4-AEBF-47E7-89AF-1459D6B320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2E6F-35AC-44F8-861D-D8BDE75D4EC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A60-92C5-4CBB-8407-8FD6FC01BC2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9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2E6F-35AC-44F8-861D-D8BDE75D4EC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A60-92C5-4CBB-8407-8FD6FC01B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9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2E6F-35AC-44F8-861D-D8BDE75D4EC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A60-92C5-4CBB-8407-8FD6FC01B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4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2E6F-35AC-44F8-861D-D8BDE75D4EC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A60-92C5-4CBB-8407-8FD6FC01B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2E6F-35AC-44F8-861D-D8BDE75D4EC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A60-92C5-4CBB-8407-8FD6FC01BC2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34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2E6F-35AC-44F8-861D-D8BDE75D4EC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A60-92C5-4CBB-8407-8FD6FC01B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0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2E6F-35AC-44F8-861D-D8BDE75D4EC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A60-92C5-4CBB-8407-8FD6FC01B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7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2E6F-35AC-44F8-861D-D8BDE75D4EC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A60-92C5-4CBB-8407-8FD6FC01B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0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2E6F-35AC-44F8-861D-D8BDE75D4EC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A60-92C5-4CBB-8407-8FD6FC01B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2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E4B2E6F-35AC-44F8-861D-D8BDE75D4EC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EF4A60-92C5-4CBB-8407-8FD6FC01B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6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2E6F-35AC-44F8-861D-D8BDE75D4EC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A60-92C5-4CBB-8407-8FD6FC01B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99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4B2E6F-35AC-44F8-861D-D8BDE75D4EC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EF4A60-92C5-4CBB-8407-8FD6FC01BC2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7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967" y="1905000"/>
            <a:ext cx="11423177" cy="23876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Случай </a:t>
            </a:r>
            <a:r>
              <a:rPr lang="ru-RU" sz="5400" b="1" dirty="0" err="1">
                <a:solidFill>
                  <a:srgbClr val="FF0000"/>
                </a:solidFill>
              </a:rPr>
              <a:t>трофобластической</a:t>
            </a:r>
            <a:r>
              <a:rPr lang="ru-RU" sz="5400" b="1" dirty="0">
                <a:solidFill>
                  <a:srgbClr val="FF0000"/>
                </a:solidFill>
              </a:rPr>
              <a:t> болезни у несовершеннолетней</a:t>
            </a:r>
            <a:br>
              <a:rPr lang="ru-RU" sz="5400" b="1" dirty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94" y="3512015"/>
            <a:ext cx="11614244" cy="2367506"/>
          </a:xfrm>
        </p:spPr>
        <p:txBody>
          <a:bodyPr>
            <a:normAutofit fontScale="77500" lnSpcReduction="20000"/>
          </a:bodyPr>
          <a:lstStyle/>
          <a:p>
            <a:r>
              <a:rPr lang="ru-RU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А.А., 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д.м.н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 кафедры акушерства, гинекологии, </a:t>
            </a:r>
            <a:r>
              <a:rPr lang="ru-RU" sz="22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перинатологии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детской и подростковой гинекологии </a:t>
            </a:r>
            <a:r>
              <a:rPr lang="ru-RU" sz="22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фнмфо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2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донгму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22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Цвяшко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Т.И.., 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к.м.н., врач акушер-гинеколог, ассистент кафедры акушерства, гинекологии, 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перинатологии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детской и 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подростковой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гинекологии 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фнмфо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донгму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22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Бабенко-</a:t>
            </a:r>
            <a:r>
              <a:rPr lang="ru-RU" sz="22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орокопуд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к.м.н., врач акушер-гинеколог 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днр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дрпц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 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чайки, доцент кафедры акушерства, гинекологии, 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перинатологии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детской и подростковой гинекологии 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фнмфо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донгму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22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Ласачко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С.А., 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д.м.н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кафедры 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акушерства, гинекологии, </a:t>
            </a:r>
            <a:r>
              <a:rPr lang="ru-RU" sz="22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перинатологии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детской и подростковой гинекологии </a:t>
            </a:r>
            <a:r>
              <a:rPr lang="ru-RU" sz="22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фнмфо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22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донгму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22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422030" y="152400"/>
            <a:ext cx="5126773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ФЕДЕРАЛЬНОЕ ГОСУДАРСТВЕННОЕ БЮДЖЕТНОЕ ОБРАЗОВАТЕЛЬНОЕ УЧРЕЖДЕНИЕ ВЫСШЕГО ОБРАЗОВАНИЯ «ДОНЕЦКИЙ ГОСУДАРСТВЕННЫЙ МЕДИЦИНСКИЙ УНИВЕРСИТЕТ ИМЕНИ М.ГОРЬКОГО» МИНИСТЕРСТВА ЗДРАВООХРАНЕНИЯ РОССИЙСКОЙ ФЕДЕРАЦИИ</a:t>
            </a:r>
          </a:p>
          <a:p>
            <a:r>
              <a:rPr lang="ru-RU" sz="1200" dirty="0" smtClean="0"/>
              <a:t>Министерство здравоохранения Донецкой Народной Республики Государственное бюджетное учреждение Донецкой Народной  Республики «Донецкой Республиканский перинатальный центр им. </a:t>
            </a:r>
            <a:r>
              <a:rPr lang="ru-RU" sz="1200" dirty="0" err="1" smtClean="0"/>
              <a:t>проф</a:t>
            </a:r>
            <a:r>
              <a:rPr lang="ru-RU" sz="1200" dirty="0" smtClean="0"/>
              <a:t> .В.К. Чайки»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8618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 анализах крови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гемоглобин </a:t>
            </a:r>
            <a:r>
              <a:rPr lang="ru-RU" dirty="0"/>
              <a:t>составил 131 г/л, </a:t>
            </a:r>
            <a:endParaRPr lang="ru-RU" dirty="0" smtClean="0"/>
          </a:p>
          <a:p>
            <a:r>
              <a:rPr lang="ru-RU" dirty="0" smtClean="0"/>
              <a:t>β-ХГЧ</a:t>
            </a:r>
            <a:r>
              <a:rPr lang="ru-RU" dirty="0"/>
              <a:t> – </a:t>
            </a:r>
            <a:r>
              <a:rPr lang="ru-RU" dirty="0" smtClean="0"/>
              <a:t>23636.73мЕД/мл 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 err="1"/>
              <a:t>референсные</a:t>
            </a:r>
            <a:r>
              <a:rPr lang="ru-RU" dirty="0"/>
              <a:t> интервалы лаборатории </a:t>
            </a:r>
            <a:r>
              <a:rPr lang="ru-RU" sz="6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0–20.00 </a:t>
            </a:r>
            <a:r>
              <a:rPr lang="ru-RU" sz="6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мЕД</a:t>
            </a:r>
            <a:r>
              <a:rPr lang="ru-RU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/мл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076" y="286603"/>
            <a:ext cx="1621366" cy="16213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9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Произведено </a:t>
            </a:r>
            <a:r>
              <a:rPr lang="ru-RU" dirty="0"/>
              <a:t>УЗ-исследование с определением признаков пузырного заноса: </a:t>
            </a:r>
            <a:endParaRPr lang="ru-RU" dirty="0" smtClean="0"/>
          </a:p>
          <a:p>
            <a:r>
              <a:rPr lang="ru-RU" dirty="0" smtClean="0"/>
              <a:t>полость </a:t>
            </a:r>
            <a:r>
              <a:rPr lang="ru-RU" dirty="0"/>
              <a:t>матки расширена до 6,0 см, содержит образование повышенной </a:t>
            </a:r>
            <a:r>
              <a:rPr lang="ru-RU" dirty="0" err="1"/>
              <a:t>эхогенности</a:t>
            </a:r>
            <a:r>
              <a:rPr lang="ru-RU" dirty="0"/>
              <a:t> размером 6,6*5,0*7,3 см объемом 125,0 см куб. неоднородной ячеистой структуры с множественными </a:t>
            </a:r>
            <a:r>
              <a:rPr lang="ru-RU" dirty="0" err="1"/>
              <a:t>анэхогенными</a:t>
            </a:r>
            <a:r>
              <a:rPr lang="ru-RU" dirty="0"/>
              <a:t> округлыми включениями 0,2-0,4 см, в проекции образования определяется </a:t>
            </a:r>
            <a:r>
              <a:rPr lang="ru-RU" dirty="0" smtClean="0"/>
              <a:t>кровоток</a:t>
            </a:r>
            <a:endParaRPr lang="ru-RU" dirty="0"/>
          </a:p>
          <a:p>
            <a:r>
              <a:rPr lang="ru-RU" dirty="0" smtClean="0"/>
              <a:t>Под </a:t>
            </a:r>
            <a:r>
              <a:rPr lang="ru-RU" dirty="0"/>
              <a:t>контролем УЗ-исследования, в условиях операционной, произведена мануальная вакуум-аспирация полости матки. Результат патолого-анатомического исследования соскоба из полости матки: пузырный </a:t>
            </a:r>
            <a:r>
              <a:rPr lang="ru-RU" dirty="0" smtClean="0"/>
              <a:t>занос</a:t>
            </a:r>
          </a:p>
          <a:p>
            <a:r>
              <a:rPr lang="ru-RU" dirty="0" smtClean="0"/>
              <a:t> </a:t>
            </a:r>
            <a:r>
              <a:rPr lang="ru-RU" dirty="0"/>
              <a:t>Через 7 дней в динамике УЗ- исследование: матка 6,5*5,4*6,7 см, объем 125 см куб., увеличена до 5 недель как при беременности, форма шаровидная, контуры ровные. </a:t>
            </a: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249" y="142108"/>
            <a:ext cx="1454861" cy="20166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6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5536"/>
          </a:xfrm>
        </p:spPr>
        <p:txBody>
          <a:bodyPr>
            <a:normAutofit/>
          </a:bodyPr>
          <a:lstStyle/>
          <a:p>
            <a:r>
              <a:rPr lang="ru-RU" dirty="0"/>
              <a:t>Определяется расширение вен </a:t>
            </a:r>
            <a:r>
              <a:rPr lang="ru-RU" dirty="0" err="1"/>
              <a:t>миометрия</a:t>
            </a:r>
            <a:r>
              <a:rPr lang="ru-RU" dirty="0"/>
              <a:t> и </a:t>
            </a:r>
            <a:r>
              <a:rPr lang="ru-RU" dirty="0" err="1"/>
              <a:t>параметрия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Структура </a:t>
            </a:r>
            <a:r>
              <a:rPr lang="ru-RU" dirty="0" err="1"/>
              <a:t>миометрия</a:t>
            </a:r>
            <a:r>
              <a:rPr lang="ru-RU" dirty="0"/>
              <a:t> диффузно-неоднородная за счет участков сниженной </a:t>
            </a:r>
            <a:r>
              <a:rPr lang="ru-RU" dirty="0" err="1"/>
              <a:t>эхогенности</a:t>
            </a:r>
            <a:r>
              <a:rPr lang="ru-RU" dirty="0"/>
              <a:t> по передней и задней стенкам без четких контуров с мелкими </a:t>
            </a:r>
            <a:r>
              <a:rPr lang="ru-RU" dirty="0" err="1"/>
              <a:t>гиперэхогенными</a:t>
            </a:r>
            <a:r>
              <a:rPr lang="ru-RU" dirty="0"/>
              <a:t> включениями, в полости матки определяется неоднородное жидкостное ячеистое содержимое, в виде образования повышенной </a:t>
            </a:r>
            <a:r>
              <a:rPr lang="ru-RU" dirty="0" err="1"/>
              <a:t>эхогенности</a:t>
            </a:r>
            <a:r>
              <a:rPr lang="ru-RU" dirty="0"/>
              <a:t> размером 3,2*2,0 см неоднородной структуры за счет множественных округлых </a:t>
            </a:r>
            <a:r>
              <a:rPr lang="ru-RU" dirty="0" err="1"/>
              <a:t>анэхогенных</a:t>
            </a:r>
            <a:r>
              <a:rPr lang="ru-RU" dirty="0"/>
              <a:t> включений 0,3-0,5 см с выраженной </a:t>
            </a:r>
            <a:r>
              <a:rPr lang="ru-RU" dirty="0" err="1"/>
              <a:t>васкуляризацией</a:t>
            </a:r>
            <a:r>
              <a:rPr lang="ru-RU" dirty="0"/>
              <a:t> по всему объему. </a:t>
            </a:r>
            <a:endParaRPr lang="ru-RU" dirty="0" smtClean="0"/>
          </a:p>
          <a:p>
            <a:r>
              <a:rPr lang="ru-RU" dirty="0" smtClean="0"/>
              <a:t>Яичники </a:t>
            </a:r>
            <a:r>
              <a:rPr lang="ru-RU" dirty="0"/>
              <a:t>с 2-х сторон  представлены многокамерными образованиями до 9,5*8,0*8,5 см объемом 340,0, см куб. с гомогенным жидкостным  содержимым.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965" y="176974"/>
            <a:ext cx="1336121" cy="21343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78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Гистологическое </a:t>
            </a:r>
            <a:r>
              <a:rPr lang="ru-RU" dirty="0">
                <a:solidFill>
                  <a:srgbClr val="FF0000"/>
                </a:solidFill>
              </a:rPr>
              <a:t>исследование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Макроскопическое </a:t>
            </a:r>
            <a:r>
              <a:rPr lang="ru-RU" dirty="0"/>
              <a:t>описание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. ЦК: взвесь хлопьев в крайне скудном объеме. Проводка материала крайне сомнительна. 2. ПМ: сгустки крови с примесью фрагментов ткани серого цвета общим объемом 2 см. Микроскопическое </a:t>
            </a:r>
            <a:r>
              <a:rPr lang="ru-RU" dirty="0" smtClean="0"/>
              <a:t>описание</a:t>
            </a:r>
          </a:p>
          <a:p>
            <a:r>
              <a:rPr lang="ru-RU" dirty="0" smtClean="0"/>
              <a:t> 1. </a:t>
            </a:r>
            <a:r>
              <a:rPr lang="ru-RU" dirty="0"/>
              <a:t>Крупный фрагмент слизистой оболочки влагалищной порции ШМ, представленный типичным многослойным плоским </a:t>
            </a:r>
            <a:r>
              <a:rPr lang="ru-RU" dirty="0" err="1"/>
              <a:t>неороговевающим</a:t>
            </a:r>
            <a:r>
              <a:rPr lang="ru-RU" dirty="0"/>
              <a:t> эпителием со слабо выраженной субэпителиальной </a:t>
            </a:r>
            <a:r>
              <a:rPr lang="ru-RU" dirty="0" err="1"/>
              <a:t>лимфоцитарной</a:t>
            </a:r>
            <a:r>
              <a:rPr lang="ru-RU" dirty="0"/>
              <a:t> инфильтрацией, а также мелкие обрывки цилиндрического эпителия ЦК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2</a:t>
            </a:r>
            <a:r>
              <a:rPr lang="ru-RU" dirty="0"/>
              <a:t>. Свертки крови, представленные частично </a:t>
            </a:r>
            <a:r>
              <a:rPr lang="ru-RU" dirty="0" err="1"/>
              <a:t>лизированными</a:t>
            </a:r>
            <a:r>
              <a:rPr lang="ru-RU" dirty="0"/>
              <a:t> и неизмененными эритроцитами, эндометрий без четких признаков стадии менструального цикла, с признаками очаговых гиперпластических изменений, без </a:t>
            </a:r>
            <a:r>
              <a:rPr lang="ru-RU" dirty="0" err="1"/>
              <a:t>атипии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</a:t>
            </a:r>
            <a:r>
              <a:rPr lang="ru-RU" dirty="0"/>
              <a:t>  этом фоне обнаружены крупные фрагменты эндометрия с ростом полиповидной опухолеподобной ткани, инфильтрирующей прилежащие части </a:t>
            </a:r>
            <a:r>
              <a:rPr lang="ru-RU" dirty="0" err="1"/>
              <a:t>миометрия</a:t>
            </a:r>
            <a:r>
              <a:rPr lang="ru-RU" dirty="0"/>
              <a:t>, построенной из крупных многогранных, преимущественно </a:t>
            </a:r>
            <a:r>
              <a:rPr lang="ru-RU" dirty="0" err="1"/>
              <a:t>мононуклеарных</a:t>
            </a:r>
            <a:r>
              <a:rPr lang="ru-RU" dirty="0"/>
              <a:t>, клеток, а также многочисленных сливающихся пластов клеток </a:t>
            </a:r>
            <a:r>
              <a:rPr lang="ru-RU" dirty="0" err="1"/>
              <a:t>трофобласта</a:t>
            </a:r>
            <a:r>
              <a:rPr lang="ru-RU" dirty="0"/>
              <a:t> с гигантскими </a:t>
            </a:r>
            <a:r>
              <a:rPr lang="ru-RU" dirty="0" err="1"/>
              <a:t>гиперхромными</a:t>
            </a:r>
            <a:r>
              <a:rPr lang="ru-RU" dirty="0"/>
              <a:t> ядрами с резко выраженным полиморфизмом.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пределах доставленного материала фокусов некрозов достоверно не обнаружено, признаков </a:t>
            </a:r>
            <a:r>
              <a:rPr lang="ru-RU" dirty="0" err="1"/>
              <a:t>лимфоваскулярной</a:t>
            </a:r>
            <a:r>
              <a:rPr lang="ru-RU" dirty="0"/>
              <a:t> инвазии также не </a:t>
            </a:r>
            <a:r>
              <a:rPr lang="ru-RU" dirty="0" smtClean="0"/>
              <a:t>выявлено. </a:t>
            </a:r>
          </a:p>
          <a:p>
            <a:r>
              <a:rPr lang="ru-RU" dirty="0" smtClean="0"/>
              <a:t>Заключение</a:t>
            </a:r>
            <a:r>
              <a:rPr lang="ru-RU" dirty="0"/>
              <a:t>. </a:t>
            </a:r>
            <a:r>
              <a:rPr lang="ru-RU" dirty="0" err="1"/>
              <a:t>Трофобластическая</a:t>
            </a:r>
            <a:r>
              <a:rPr lang="ru-RU" dirty="0"/>
              <a:t> болезнь </a:t>
            </a: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319" y="143301"/>
            <a:ext cx="1161466" cy="1737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4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379" y="1992573"/>
            <a:ext cx="12064621" cy="5404513"/>
          </a:xfrm>
        </p:spPr>
        <p:txBody>
          <a:bodyPr>
            <a:normAutofit/>
          </a:bodyPr>
          <a:lstStyle/>
          <a:p>
            <a:r>
              <a:rPr lang="ru-RU" dirty="0"/>
              <a:t>Диагноз по Международной классификации болезней «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аномальное маточное кровотечение неуточненное N93.9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Проведено </a:t>
            </a:r>
            <a:r>
              <a:rPr lang="ru-RU" dirty="0" err="1" smtClean="0"/>
              <a:t>гемостатическое</a:t>
            </a:r>
            <a:r>
              <a:rPr lang="ru-RU" dirty="0" smtClean="0"/>
              <a:t>, противовоспалительное лечение и 3 </a:t>
            </a:r>
            <a:r>
              <a:rPr lang="ru-RU" dirty="0"/>
              <a:t>курса </a:t>
            </a:r>
            <a:r>
              <a:rPr lang="ru-RU" dirty="0" err="1"/>
              <a:t>монохимиотерапии</a:t>
            </a:r>
            <a:r>
              <a:rPr lang="ru-RU" dirty="0"/>
              <a:t> </a:t>
            </a:r>
            <a:r>
              <a:rPr lang="ru-RU" dirty="0" err="1"/>
              <a:t>метотрексатом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первого курса </a:t>
            </a:r>
            <a:r>
              <a:rPr lang="ru-RU" dirty="0" err="1"/>
              <a:t>монохимиотерапии</a:t>
            </a:r>
            <a:r>
              <a:rPr lang="ru-RU" dirty="0"/>
              <a:t> уровень хорионического гонадотропина вырос в 2 раза и составил 30839,12 </a:t>
            </a:r>
            <a:r>
              <a:rPr lang="en-US" dirty="0" err="1"/>
              <a:t>mlU</a:t>
            </a:r>
            <a:r>
              <a:rPr lang="ru-RU" dirty="0"/>
              <a:t>|</a:t>
            </a:r>
            <a:r>
              <a:rPr lang="en-US" dirty="0" smtClean="0"/>
              <a:t>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После </a:t>
            </a:r>
            <a:r>
              <a:rPr lang="ru-RU" dirty="0"/>
              <a:t>второго курса </a:t>
            </a:r>
            <a:r>
              <a:rPr lang="ru-RU" dirty="0" err="1"/>
              <a:t>монохимотерапии</a:t>
            </a:r>
            <a:r>
              <a:rPr lang="ru-RU" dirty="0"/>
              <a:t> уровень на ХГЧ снизился в 12,5 раз, </a:t>
            </a:r>
            <a:endParaRPr lang="ru-RU" dirty="0" smtClean="0"/>
          </a:p>
          <a:p>
            <a:r>
              <a:rPr lang="ru-RU" dirty="0" smtClean="0"/>
              <a:t>размеры </a:t>
            </a:r>
            <a:r>
              <a:rPr lang="ru-RU" dirty="0"/>
              <a:t>яичников по данным УЗИ уменьшились в два раза, однако, полость матки расширена 0,5-0,6 см, определяется неоднородное жидкостное ячеистое содержимое, в полости матки по задней стенке ближе к правой боковой определяется образование повышенной </a:t>
            </a:r>
            <a:r>
              <a:rPr lang="ru-RU" dirty="0" err="1"/>
              <a:t>эхогенности</a:t>
            </a:r>
            <a:r>
              <a:rPr lang="ru-RU" dirty="0"/>
              <a:t> размером 2,9*2,2 см неоднородной структуры за счет множественных округлых </a:t>
            </a:r>
            <a:r>
              <a:rPr lang="ru-RU" dirty="0" err="1"/>
              <a:t>анэхогенных</a:t>
            </a:r>
            <a:r>
              <a:rPr lang="ru-RU" dirty="0"/>
              <a:t> включений 0,2-0,4 см с выраженной </a:t>
            </a:r>
            <a:r>
              <a:rPr lang="ru-RU" dirty="0" err="1"/>
              <a:t>васкуляризацией</a:t>
            </a:r>
            <a:r>
              <a:rPr lang="ru-RU" dirty="0"/>
              <a:t> по всему </a:t>
            </a:r>
            <a:r>
              <a:rPr lang="ru-RU" dirty="0" smtClean="0"/>
              <a:t>объему </a:t>
            </a:r>
            <a:endParaRPr lang="ru-RU" dirty="0"/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417" y="106549"/>
            <a:ext cx="2537583" cy="18860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Произведена оперативная </a:t>
            </a:r>
            <a:r>
              <a:rPr lang="ru-RU" dirty="0" err="1"/>
              <a:t>гистероскопия</a:t>
            </a:r>
            <a:r>
              <a:rPr lang="ru-RU" dirty="0"/>
              <a:t>, удаление образования полости матки.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третьего курса </a:t>
            </a:r>
            <a:r>
              <a:rPr lang="ru-RU" dirty="0" err="1"/>
              <a:t>монохимиотерапии</a:t>
            </a:r>
            <a:r>
              <a:rPr lang="ru-RU" dirty="0"/>
              <a:t> уровень хорионического гонадотропина составил 294,28 </a:t>
            </a:r>
            <a:r>
              <a:rPr lang="en-US" dirty="0" err="1"/>
              <a:t>mlU</a:t>
            </a:r>
            <a:r>
              <a:rPr lang="ru-RU" dirty="0"/>
              <a:t>|</a:t>
            </a:r>
            <a:r>
              <a:rPr lang="en-US" dirty="0" smtClean="0"/>
              <a:t>ml</a:t>
            </a:r>
            <a:endParaRPr lang="ru-RU" dirty="0"/>
          </a:p>
          <a:p>
            <a:r>
              <a:rPr lang="ru-RU" dirty="0" smtClean="0"/>
              <a:t>Пациентка велась совместно с онкологом</a:t>
            </a:r>
            <a:endParaRPr lang="ru-RU" dirty="0"/>
          </a:p>
        </p:txBody>
      </p:sp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17" y="150126"/>
            <a:ext cx="1422811" cy="21911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67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dirty="0"/>
              <a:t>Анализ клинического случая </a:t>
            </a:r>
            <a:r>
              <a:rPr lang="ru-RU" sz="3200" dirty="0" smtClean="0"/>
              <a:t>ведения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юной пациентки с </a:t>
            </a:r>
            <a:r>
              <a:rPr lang="ru-RU" sz="3200" dirty="0" err="1"/>
              <a:t>трофобластической</a:t>
            </a:r>
            <a:r>
              <a:rPr lang="ru-RU" sz="3200" dirty="0"/>
              <a:t> болезнью, показал положительную динамику при совместной работе с гинекологом-онкологом, гинекологом для несовершеннолетних, </a:t>
            </a:r>
            <a:r>
              <a:rPr lang="ru-RU" sz="3200" dirty="0" smtClean="0"/>
              <a:t>онкологом </a:t>
            </a:r>
            <a:endParaRPr lang="ru-RU" sz="3200" dirty="0"/>
          </a:p>
          <a:p>
            <a:endParaRPr lang="ru-RU" dirty="0"/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276" y="58685"/>
            <a:ext cx="1554807" cy="24079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85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Катамнез</a:t>
            </a:r>
            <a:r>
              <a:rPr lang="ru-RU" dirty="0"/>
              <a:t> пациентки, спустя в течение 18 мес. амбулаторного наблюдения указывал на эффективность </a:t>
            </a:r>
            <a:r>
              <a:rPr lang="ru-RU" dirty="0" smtClean="0"/>
              <a:t>терапии</a:t>
            </a:r>
          </a:p>
          <a:p>
            <a:r>
              <a:rPr lang="ru-RU" dirty="0" smtClean="0"/>
              <a:t>В анализе крови: уровень </a:t>
            </a:r>
            <a:r>
              <a:rPr lang="ru-RU" dirty="0"/>
              <a:t>ХГЧ в норме для небеременных, </a:t>
            </a:r>
            <a:endParaRPr lang="ru-RU" dirty="0" smtClean="0"/>
          </a:p>
          <a:p>
            <a:r>
              <a:rPr lang="ru-RU" dirty="0" smtClean="0"/>
              <a:t>данные </a:t>
            </a:r>
            <a:r>
              <a:rPr lang="ru-RU" dirty="0"/>
              <a:t>УЗИ без </a:t>
            </a:r>
            <a:r>
              <a:rPr lang="ru-RU" dirty="0" smtClean="0"/>
              <a:t>патологии</a:t>
            </a:r>
          </a:p>
          <a:p>
            <a:r>
              <a:rPr lang="ru-RU" b="1" dirty="0" smtClean="0">
                <a:cs typeface="Arial" pitchFamily="34" charset="0"/>
              </a:rPr>
              <a:t>С целью сохранения </a:t>
            </a:r>
            <a:r>
              <a:rPr lang="ru-RU" b="1" dirty="0">
                <a:cs typeface="Arial" pitchFamily="34" charset="0"/>
              </a:rPr>
              <a:t>репродуктивного потенциала у </a:t>
            </a:r>
            <a:r>
              <a:rPr lang="ru-RU" b="1">
                <a:cs typeface="Arial" pitchFamily="34" charset="0"/>
              </a:rPr>
              <a:t>подростков </a:t>
            </a:r>
            <a:r>
              <a:rPr lang="ru-RU" smtClean="0"/>
              <a:t>рекомендовано </a:t>
            </a:r>
            <a:r>
              <a:rPr lang="ru-RU" dirty="0"/>
              <a:t>«Д» наблюдение, контрацепция – барьерный контрацептив (презерватив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71" y="239745"/>
            <a:ext cx="1544472" cy="15444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467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Выводы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cs typeface="Arial" pitchFamily="34" charset="0"/>
              </a:rPr>
              <a:t>Актуально расширить образование </a:t>
            </a:r>
            <a:r>
              <a:rPr lang="ru-RU" sz="2800" b="1" dirty="0" smtClean="0">
                <a:cs typeface="Arial" pitchFamily="34" charset="0"/>
              </a:rPr>
              <a:t>специалистов среди </a:t>
            </a:r>
            <a:r>
              <a:rPr lang="ru-RU" sz="2800" b="1" dirty="0">
                <a:cs typeface="Arial" pitchFamily="34" charset="0"/>
              </a:rPr>
              <a:t>сотрудников охраны репродуктивного здоровья </a:t>
            </a:r>
            <a:r>
              <a:rPr lang="ru-RU" sz="2800" b="1" dirty="0" smtClean="0">
                <a:cs typeface="Arial" pitchFamily="34" charset="0"/>
              </a:rPr>
              <a:t>подростков, основанном на междисциплинарном взаимодействии по </a:t>
            </a:r>
            <a:r>
              <a:rPr lang="ru-RU" sz="2800" b="1" dirty="0">
                <a:cs typeface="Arial" pitchFamily="34" charset="0"/>
              </a:rPr>
              <a:t>направлению </a:t>
            </a:r>
            <a:r>
              <a:rPr lang="ru-RU" sz="2800" b="1" dirty="0" smtClean="0">
                <a:cs typeface="Arial" pitchFamily="34" charset="0"/>
              </a:rPr>
              <a:t>сохранения репродуктивного потенциала у подростков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9384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Благодарим </a:t>
            </a:r>
            <a:r>
              <a:rPr lang="ru-RU" b="1" dirty="0"/>
              <a:t>за внимание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40" y="1979184"/>
            <a:ext cx="2655864" cy="37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2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Трофобластическая</a:t>
            </a:r>
            <a:r>
              <a:rPr lang="ru-RU" dirty="0"/>
              <a:t> болезнь встречается нечасто. </a:t>
            </a:r>
            <a:endParaRPr lang="ru-RU" dirty="0" smtClean="0"/>
          </a:p>
          <a:p>
            <a:r>
              <a:rPr lang="ru-RU" dirty="0" smtClean="0"/>
              <a:t>Акушеры-гинекологи </a:t>
            </a:r>
            <a:r>
              <a:rPr lang="ru-RU" dirty="0"/>
              <a:t>обычно имеют представление о </a:t>
            </a:r>
            <a:r>
              <a:rPr lang="ru-RU" dirty="0" smtClean="0"/>
              <a:t>простом</a:t>
            </a:r>
          </a:p>
          <a:p>
            <a:r>
              <a:rPr lang="ru-RU" dirty="0" smtClean="0"/>
              <a:t> </a:t>
            </a:r>
            <a:r>
              <a:rPr lang="ru-RU" dirty="0"/>
              <a:t>пузырном заносе, инвазивном пузырном заносе и </a:t>
            </a:r>
            <a:r>
              <a:rPr lang="ru-RU" dirty="0" err="1" smtClean="0"/>
              <a:t>хорионэпителиоме</a:t>
            </a:r>
            <a:endParaRPr lang="ru-RU" dirty="0" smtClean="0"/>
          </a:p>
          <a:p>
            <a:r>
              <a:rPr lang="ru-RU" dirty="0" smtClean="0"/>
              <a:t> у женщин. </a:t>
            </a:r>
          </a:p>
          <a:p>
            <a:r>
              <a:rPr lang="ru-RU" dirty="0" smtClean="0"/>
              <a:t>Информации </a:t>
            </a:r>
            <a:r>
              <a:rPr lang="ru-RU" dirty="0"/>
              <a:t>о болезнях, связанных с опухолевой трансформацией </a:t>
            </a:r>
            <a:r>
              <a:rPr lang="ru-RU" dirty="0" smtClean="0"/>
              <a:t>у несовершеннолетних в практике </a:t>
            </a:r>
            <a:r>
              <a:rPr lang="ru-RU" dirty="0"/>
              <a:t>врачей значительно меньше. </a:t>
            </a:r>
          </a:p>
        </p:txBody>
      </p:sp>
      <p:pic>
        <p:nvPicPr>
          <p:cNvPr id="1026" name="Picture 2" descr="https://avatars.mds.yandex.net/i?id=e761ababde2c264d7da7e211f0424bf5a44b282e-566568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530" y="213359"/>
            <a:ext cx="2028825" cy="304800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6059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9369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Многие формы </a:t>
            </a:r>
            <a:r>
              <a:rPr lang="ru-RU" dirty="0" err="1" smtClean="0"/>
              <a:t>трофобластической</a:t>
            </a:r>
            <a:r>
              <a:rPr lang="ru-RU" dirty="0" smtClean="0"/>
              <a:t> болезни практически</a:t>
            </a:r>
          </a:p>
          <a:p>
            <a:r>
              <a:rPr lang="ru-RU" dirty="0" smtClean="0"/>
              <a:t> невозможно диагностировать клинически </a:t>
            </a:r>
          </a:p>
          <a:p>
            <a:r>
              <a:rPr lang="ru-RU" dirty="0" smtClean="0"/>
              <a:t>Морфологический этап дифференциальной диагностики также достаточно сложен</a:t>
            </a:r>
          </a:p>
          <a:p>
            <a:r>
              <a:rPr lang="ru-RU" dirty="0" smtClean="0"/>
              <a:t>Внимание к деталям, методичное изучение материала, начиная с рутинных методов сбора анамнеза и заканчивая </a:t>
            </a:r>
            <a:r>
              <a:rPr lang="ru-RU" dirty="0" err="1" smtClean="0"/>
              <a:t>иммуногистохимией</a:t>
            </a:r>
            <a:r>
              <a:rPr lang="ru-RU" dirty="0" smtClean="0"/>
              <a:t>, использование цитогенетического типирования позволяют поставить правильный диагноз и выбрать эффективную терапевтическую стратегию совместно с онкологами</a:t>
            </a:r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79" y="167798"/>
            <a:ext cx="3280921" cy="20505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4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Трофобластическая</a:t>
            </a:r>
            <a:r>
              <a:rPr lang="ru-RU" dirty="0"/>
              <a:t> болезнь (ТБ) включает различные формы опухолевой </a:t>
            </a:r>
            <a:endParaRPr lang="ru-RU" dirty="0" smtClean="0"/>
          </a:p>
          <a:p>
            <a:r>
              <a:rPr lang="ru-RU" dirty="0" smtClean="0"/>
              <a:t>трансформации </a:t>
            </a:r>
            <a:r>
              <a:rPr lang="ru-RU" dirty="0"/>
              <a:t>плацентарной ткани. По данным одного из самых крупных в Европе </a:t>
            </a:r>
            <a:r>
              <a:rPr lang="ru-RU" dirty="0" err="1"/>
              <a:t>трофобластических</a:t>
            </a:r>
            <a:r>
              <a:rPr lang="ru-RU" dirty="0"/>
              <a:t> центров (Шеффилд, Великобритания), распространенность различных форм ТБ составляет: полный и частичный пузырный занос (ПЗ) – 77,2%, </a:t>
            </a:r>
            <a:r>
              <a:rPr lang="ru-RU" dirty="0" err="1"/>
              <a:t>хориокарцинома</a:t>
            </a:r>
            <a:r>
              <a:rPr lang="ru-RU" dirty="0"/>
              <a:t> – 17,5%, другие формы – </a:t>
            </a:r>
            <a:r>
              <a:rPr lang="ru-RU" dirty="0" smtClean="0"/>
              <a:t>5,3%</a:t>
            </a:r>
          </a:p>
          <a:p>
            <a:r>
              <a:rPr lang="ru-RU" dirty="0"/>
              <a:t>О</a:t>
            </a:r>
            <a:r>
              <a:rPr lang="ru-RU" dirty="0" smtClean="0"/>
              <a:t>пухоли </a:t>
            </a:r>
            <a:r>
              <a:rPr lang="ru-RU" dirty="0" err="1"/>
              <a:t>трофобласта</a:t>
            </a:r>
            <a:r>
              <a:rPr lang="ru-RU" dirty="0"/>
              <a:t> встречаются нечасто, составляя всего около 1% случаев в онкогинекологической </a:t>
            </a:r>
            <a:r>
              <a:rPr lang="ru-RU" dirty="0" smtClean="0"/>
              <a:t>практике</a:t>
            </a:r>
          </a:p>
          <a:p>
            <a:r>
              <a:rPr lang="ru-RU" dirty="0" smtClean="0"/>
              <a:t>С </a:t>
            </a:r>
            <a:r>
              <a:rPr lang="ru-RU" dirty="0"/>
              <a:t>учетом распространенности различных форм ТБ акушеры-гинекологи обычно имеют представление о простом ПЗ как о доброкачественной опухоли с определенным потенциалом малигнизации, а также о злокачественных новообразованиях (ЗНО) – инвазивном ПЗ и </a:t>
            </a:r>
            <a:r>
              <a:rPr lang="ru-RU" dirty="0" err="1" smtClean="0"/>
              <a:t>хорионэпителиоме</a:t>
            </a:r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344" y="0"/>
            <a:ext cx="1856593" cy="251354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2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Заболевания манифестируют преимущественно в репродуктивном возрасте, характеризуются высокой степенью злокачественности и ранним </a:t>
            </a:r>
            <a:r>
              <a:rPr lang="ru-RU" dirty="0" smtClean="0"/>
              <a:t>метастазированием </a:t>
            </a:r>
          </a:p>
          <a:p>
            <a:r>
              <a:rPr lang="ru-RU" dirty="0" smtClean="0"/>
              <a:t>Не смотря </a:t>
            </a:r>
            <a:r>
              <a:rPr lang="ru-RU" dirty="0"/>
              <a:t>на это ЗНО </a:t>
            </a:r>
            <a:r>
              <a:rPr lang="ru-RU" dirty="0" err="1"/>
              <a:t>трофобласта</a:t>
            </a:r>
            <a:r>
              <a:rPr lang="ru-RU" dirty="0"/>
              <a:t> обычно хорошо поддаются химиотерапии (ХТ) с высокой вероятностью излечения и с последующим сохранением репродуктивной функции даже при наличии отдаленных </a:t>
            </a:r>
            <a:r>
              <a:rPr lang="ru-RU" dirty="0" smtClean="0"/>
              <a:t>метастазов </a:t>
            </a:r>
          </a:p>
          <a:p>
            <a:r>
              <a:rPr lang="ru-RU" dirty="0" smtClean="0"/>
              <a:t>Однако </a:t>
            </a:r>
            <a:r>
              <a:rPr lang="ru-RU" dirty="0" err="1"/>
              <a:t>информации</a:t>
            </a:r>
            <a:r>
              <a:rPr lang="ru-RU" dirty="0" err="1" smtClean="0"/>
              <a:t>о</a:t>
            </a:r>
            <a:r>
              <a:rPr lang="ru-RU" dirty="0" smtClean="0"/>
              <a:t> </a:t>
            </a:r>
            <a:r>
              <a:rPr lang="ru-RU" dirty="0" err="1" smtClean="0"/>
              <a:t>трофобластических</a:t>
            </a:r>
            <a:r>
              <a:rPr lang="ru-RU" dirty="0" smtClean="0"/>
              <a:t> </a:t>
            </a:r>
            <a:r>
              <a:rPr lang="ru-RU" dirty="0"/>
              <a:t>неоплазиях </a:t>
            </a:r>
            <a:r>
              <a:rPr lang="ru-RU" dirty="0" smtClean="0"/>
              <a:t>у девушек-подростков у </a:t>
            </a:r>
            <a:r>
              <a:rPr lang="ru-RU" dirty="0"/>
              <a:t>практикующих врачей значительно </a:t>
            </a:r>
            <a:r>
              <a:rPr lang="ru-RU" dirty="0" smtClean="0"/>
              <a:t>меньше</a:t>
            </a:r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457" y="163773"/>
            <a:ext cx="1560445" cy="19485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2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исследования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</a:t>
            </a:r>
            <a:r>
              <a:rPr lang="ru-RU" dirty="0"/>
              <a:t>клинической ситуации </a:t>
            </a:r>
            <a:r>
              <a:rPr lang="ru-RU" dirty="0" err="1"/>
              <a:t>трофобластической</a:t>
            </a:r>
            <a:r>
              <a:rPr lang="ru-RU" dirty="0"/>
              <a:t> болезни у несовершеннолетней с целью медицинского </a:t>
            </a:r>
            <a:r>
              <a:rPr lang="ru-RU" dirty="0" smtClean="0"/>
              <a:t>образования</a:t>
            </a:r>
            <a:endParaRPr lang="ru-RU" dirty="0"/>
          </a:p>
          <a:p>
            <a:r>
              <a:rPr lang="ru-RU" b="1" dirty="0"/>
              <a:t>Материалы и методы исследования</a:t>
            </a:r>
            <a:r>
              <a:rPr lang="ru-RU" dirty="0"/>
              <a:t>. Анализ данных истории болезни пациентки А., 16 лет, которая госпитализирована в гинекологическое отделение в ГРБУ ДНР «ДРПЦ им. проф. В.К. Чайки», проводился с применением общепринятых методов математической </a:t>
            </a:r>
            <a:r>
              <a:rPr lang="ru-RU" dirty="0" smtClean="0"/>
              <a:t>статистики</a:t>
            </a:r>
            <a:endParaRPr lang="ru-RU" dirty="0"/>
          </a:p>
          <a:p>
            <a:endParaRPr lang="ru-RU" dirty="0"/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202" y="190260"/>
            <a:ext cx="1643442" cy="16434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0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790" y="1023582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Клинический случай Приведем описание клинического случая успешно диагностированной ТБ </a:t>
            </a:r>
            <a:r>
              <a:rPr lang="ru-RU" dirty="0" smtClean="0">
                <a:solidFill>
                  <a:srgbClr val="FF0000"/>
                </a:solidFill>
              </a:rPr>
              <a:t>у девушки-подростка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790" y="2474338"/>
            <a:ext cx="10426890" cy="339475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Пациентка К. 17 лет поступила в ГОН ДРПЦ </a:t>
            </a:r>
          </a:p>
          <a:p>
            <a:pPr marL="0" indent="0">
              <a:buNone/>
            </a:pPr>
            <a:r>
              <a:rPr lang="ru-RU" sz="4000" dirty="0" smtClean="0"/>
              <a:t>имени проф. В.К. Чайки  </a:t>
            </a:r>
            <a:r>
              <a:rPr lang="ru-RU" sz="4000" dirty="0"/>
              <a:t>с жалобами на скудные кровянистые выделения из половых </a:t>
            </a:r>
            <a:r>
              <a:rPr lang="ru-RU" sz="4000" dirty="0" smtClean="0"/>
              <a:t>путей </a:t>
            </a: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017" y="324508"/>
            <a:ext cx="1359326" cy="23980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1696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Status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praesens</a:t>
            </a:r>
            <a:r>
              <a:rPr lang="ru-RU" dirty="0">
                <a:solidFill>
                  <a:srgbClr val="FF0000"/>
                </a:solidFill>
              </a:rPr>
              <a:t> при </a:t>
            </a:r>
            <a:r>
              <a:rPr lang="ru-RU" dirty="0" smtClean="0">
                <a:solidFill>
                  <a:srgbClr val="FF0000"/>
                </a:solidFill>
              </a:rPr>
              <a:t>поступлении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3" y="1690688"/>
            <a:ext cx="11067197" cy="482747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Температура </a:t>
            </a:r>
            <a:r>
              <a:rPr lang="ru-RU" dirty="0"/>
              <a:t>тела составляла 36,6ºC, рост – 162 см, вес – 60 кг. </a:t>
            </a:r>
            <a:endParaRPr lang="ru-RU" dirty="0" smtClean="0"/>
          </a:p>
          <a:p>
            <a:r>
              <a:rPr lang="ru-RU" dirty="0" smtClean="0"/>
              <a:t>Индекс </a:t>
            </a:r>
            <a:r>
              <a:rPr lang="ru-RU" dirty="0"/>
              <a:t>массы тела – 22,8 кг/м2 . Общее состояние оценено как удовлетворительное. Сознание ясное. Положение пациентки активное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Больная ориентировалась в месте, во времени, в собственной личности. Кожные покровы бледно-розовые, сухие, тургор кожи нормальный, подкожно-жировая клетчатка умеренного развития, видимые слизистые розовые. Периферических отеков не отмечено. </a:t>
            </a:r>
            <a:endParaRPr lang="ru-RU" dirty="0" smtClean="0"/>
          </a:p>
          <a:p>
            <a:r>
              <a:rPr lang="ru-RU" dirty="0" smtClean="0"/>
              <a:t>Лимфатические </a:t>
            </a:r>
            <a:r>
              <a:rPr lang="ru-RU" dirty="0"/>
              <a:t>узлы при пальпации не увеличены. Дыхательные движения с частотой 17 в минуту оценивали как симметричные. </a:t>
            </a:r>
            <a:endParaRPr lang="ru-RU" dirty="0" smtClean="0"/>
          </a:p>
          <a:p>
            <a:r>
              <a:rPr lang="ru-RU" dirty="0" smtClean="0"/>
              <a:t>Грудная </a:t>
            </a:r>
            <a:r>
              <a:rPr lang="ru-RU" dirty="0"/>
              <a:t>клетка конической формы, при пальпации безболезненная, при сравнительной перкуссии определен ясный легочный звук. Дыхание </a:t>
            </a:r>
            <a:r>
              <a:rPr lang="ru-RU" dirty="0" err="1"/>
              <a:t>аускультативно</a:t>
            </a:r>
            <a:r>
              <a:rPr lang="ru-RU" dirty="0"/>
              <a:t> везикулярное, глубокое, ритмичное, проводилось во все отделы. Тоны сердца ритмичные, ясные. Пульс составил 76 уд/мин, артериальное давление – 120/80 мм рт. ст. Живот симметричен, участвует в акте дыхания, мягкий и безболезненный. Симптомов раздражения брюшины не выявлено.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перкуссии печеночная тупость сохранена. При аускультации живота выслушивалась нормальная перистальтика кишечника. Грыжевых </a:t>
            </a:r>
            <a:r>
              <a:rPr lang="ru-RU" dirty="0" err="1"/>
              <a:t>выпячиваний</a:t>
            </a:r>
            <a:r>
              <a:rPr lang="ru-RU" dirty="0"/>
              <a:t> не выявлено. </a:t>
            </a:r>
            <a:endParaRPr lang="ru-RU" dirty="0" smtClean="0"/>
          </a:p>
          <a:p>
            <a:r>
              <a:rPr lang="ru-RU" dirty="0" smtClean="0"/>
              <a:t>Печень </a:t>
            </a:r>
            <a:r>
              <a:rPr lang="ru-RU" dirty="0"/>
              <a:t>пальпировалась на уровне правой реберной дуги. Притупления </a:t>
            </a:r>
            <a:r>
              <a:rPr lang="ru-RU" dirty="0" err="1"/>
              <a:t>перкуторного</a:t>
            </a:r>
            <a:r>
              <a:rPr lang="ru-RU" dirty="0"/>
              <a:t> звука в отлогих местах не отмечено. Селезенка не пальпировалась. Физиологические отправления не нарушены</a:t>
            </a: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895" y="216731"/>
            <a:ext cx="2154273" cy="16493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6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Гинекологический </a:t>
            </a:r>
            <a:r>
              <a:rPr lang="ru-RU" dirty="0" smtClean="0">
                <a:solidFill>
                  <a:srgbClr val="FF0000"/>
                </a:solidFill>
              </a:rPr>
              <a:t>осмотр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Наружные </a:t>
            </a:r>
            <a:r>
              <a:rPr lang="ru-RU" dirty="0"/>
              <a:t>половые органы правильно развиты с </a:t>
            </a:r>
            <a:r>
              <a:rPr lang="ru-RU" dirty="0" err="1"/>
              <a:t>оволосением</a:t>
            </a:r>
            <a:r>
              <a:rPr lang="ru-RU" dirty="0"/>
              <a:t> по женскому типу. </a:t>
            </a:r>
            <a:endParaRPr lang="ru-RU" dirty="0" smtClean="0"/>
          </a:p>
          <a:p>
            <a:r>
              <a:rPr lang="ru-RU" dirty="0" err="1" smtClean="0"/>
              <a:t>Вирго</a:t>
            </a:r>
            <a:endParaRPr lang="ru-RU" dirty="0"/>
          </a:p>
          <a:p>
            <a:r>
              <a:rPr lang="ru-RU" dirty="0" smtClean="0"/>
              <a:t>ШМ </a:t>
            </a:r>
            <a:r>
              <a:rPr lang="ru-RU" dirty="0"/>
              <a:t>при </a:t>
            </a:r>
            <a:r>
              <a:rPr lang="ru-RU" dirty="0" err="1" smtClean="0"/>
              <a:t>кольпоскопии</a:t>
            </a:r>
            <a:r>
              <a:rPr lang="ru-RU" dirty="0" smtClean="0"/>
              <a:t> была </a:t>
            </a:r>
            <a:r>
              <a:rPr lang="ru-RU" dirty="0"/>
              <a:t>цилиндрической, плотной, не </a:t>
            </a:r>
            <a:r>
              <a:rPr lang="ru-RU" dirty="0" err="1"/>
              <a:t>эрозированной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Наружный </a:t>
            </a:r>
            <a:r>
              <a:rPr lang="ru-RU" dirty="0"/>
              <a:t>зев закрыт. Отмечались </a:t>
            </a:r>
            <a:r>
              <a:rPr lang="ru-RU" dirty="0" smtClean="0"/>
              <a:t>скудные </a:t>
            </a:r>
            <a:r>
              <a:rPr lang="ru-RU" dirty="0"/>
              <a:t>кровяные выделения из половых путей.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/>
              <a:t>бимануальном</a:t>
            </a:r>
            <a:r>
              <a:rPr lang="ru-RU" dirty="0"/>
              <a:t> исследовании тело матки представлялось не увеличенным, плотным, при этом подвижным, безболезненным при пальпации. Придатки с обеих сторон не увеличены и безболезненны.</a:t>
            </a: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891" y="178229"/>
            <a:ext cx="1318998" cy="15827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1938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</TotalTime>
  <Words>1023</Words>
  <Application>Microsoft Office PowerPoint</Application>
  <PresentationFormat>Широкоэкранный</PresentationFormat>
  <Paragraphs>91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Ретро</vt:lpstr>
      <vt:lpstr>Случай трофобластической болезни у несовершеннолетней </vt:lpstr>
      <vt:lpstr>Актуальность</vt:lpstr>
      <vt:lpstr>Актуальность</vt:lpstr>
      <vt:lpstr>Актуальность</vt:lpstr>
      <vt:lpstr>Актуальность</vt:lpstr>
      <vt:lpstr>Цель исследования: </vt:lpstr>
      <vt:lpstr>Клинический случай Приведем описание клинического случая успешно диагностированной ТБ у девушки-подростка</vt:lpstr>
      <vt:lpstr>Status praesens при поступлении </vt:lpstr>
      <vt:lpstr>Гинекологический осмотр </vt:lpstr>
      <vt:lpstr>В анализах крови </vt:lpstr>
      <vt:lpstr>Результаты</vt:lpstr>
      <vt:lpstr>Результаты</vt:lpstr>
      <vt:lpstr>Результаты Гистологическое исследование </vt:lpstr>
      <vt:lpstr>Результаты</vt:lpstr>
      <vt:lpstr>Результаты</vt:lpstr>
      <vt:lpstr>Результаты</vt:lpstr>
      <vt:lpstr>Результаты</vt:lpstr>
      <vt:lpstr>Выводы</vt:lpstr>
      <vt:lpstr>Благодарим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2025-03-17T09:32:23Z</dcterms:created>
  <dcterms:modified xsi:type="dcterms:W3CDTF">2025-05-26T09:38:43Z</dcterms:modified>
</cp:coreProperties>
</file>