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339" r:id="rId4"/>
    <p:sldId id="400" r:id="rId5"/>
    <p:sldId id="379" r:id="rId6"/>
    <p:sldId id="395" r:id="rId7"/>
    <p:sldId id="344" r:id="rId8"/>
    <p:sldId id="297" r:id="rId9"/>
    <p:sldId id="345" r:id="rId10"/>
    <p:sldId id="347" r:id="rId11"/>
    <p:sldId id="397" r:id="rId12"/>
    <p:sldId id="399" r:id="rId13"/>
    <p:sldId id="398" r:id="rId14"/>
    <p:sldId id="403" r:id="rId15"/>
    <p:sldId id="404" r:id="rId16"/>
    <p:sldId id="386" r:id="rId17"/>
    <p:sldId id="366" r:id="rId18"/>
    <p:sldId id="388" r:id="rId19"/>
    <p:sldId id="407" r:id="rId20"/>
    <p:sldId id="405" r:id="rId21"/>
    <p:sldId id="391" r:id="rId22"/>
    <p:sldId id="390" r:id="rId23"/>
    <p:sldId id="402" r:id="rId24"/>
    <p:sldId id="30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DDB"/>
    <a:srgbClr val="00FF00"/>
    <a:srgbClr val="0000FF"/>
    <a:srgbClr val="FF0066"/>
    <a:srgbClr val="FF33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660"/>
  </p:normalViewPr>
  <p:slideViewPr>
    <p:cSldViewPr>
      <p:cViewPr>
        <p:scale>
          <a:sx n="60" d="100"/>
          <a:sy n="60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13690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УРОВЕНЬ «СРЕДНИХ МОЛЕКУЛ» И АКТИВНОСТЬ ПЕРЕКИСНОГО </a:t>
            </a:r>
            <a:r>
              <a:rPr lang="ru-RU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ОКИСЛЕНИЯ </a:t>
            </a:r>
            <a:r>
              <a:rPr lang="ru-RU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ЛИПИДОВ У КУРЯЩИХ ДЕВОЧЕК-ПОДРОСТКОВ С АЛЬГОМЕНОРЕЕЙ</a:t>
            </a:r>
            <a:r>
              <a:rPr lang="ru-RU" sz="3300" b="1" dirty="0" smtClean="0">
                <a:solidFill>
                  <a:srgbClr val="FF0000"/>
                </a:solidFill>
              </a:rPr>
              <a:t/>
            </a:r>
            <a:br>
              <a:rPr lang="ru-RU" sz="3300" b="1" dirty="0" smtClean="0">
                <a:solidFill>
                  <a:srgbClr val="FF0000"/>
                </a:solidFill>
              </a:rPr>
            </a:br>
            <a:r>
              <a:rPr lang="ru-RU" sz="3300" b="1" dirty="0" smtClean="0">
                <a:solidFill>
                  <a:srgbClr val="FF0000"/>
                </a:solidFill>
              </a:rPr>
              <a:t/>
            </a:r>
            <a:br>
              <a:rPr lang="ru-RU" sz="3300" b="1" dirty="0" smtClean="0">
                <a:solidFill>
                  <a:srgbClr val="FF0000"/>
                </a:solidFill>
              </a:rPr>
            </a:br>
            <a:r>
              <a:rPr lang="ru-RU" sz="2400" dirty="0" smtClean="0"/>
              <a:t>Луганск – 2025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300" b="1" dirty="0" smtClean="0">
                <a:solidFill>
                  <a:srgbClr val="FF0000"/>
                </a:solidFill>
              </a:rPr>
              <a:t/>
            </a:r>
            <a:br>
              <a:rPr lang="ru-RU" sz="3300" b="1" dirty="0" smtClean="0">
                <a:solidFill>
                  <a:srgbClr val="FF0000"/>
                </a:solidFill>
              </a:rPr>
            </a:br>
            <a:endParaRPr lang="ru-RU" sz="3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509120"/>
            <a:ext cx="3840426" cy="2160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74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 algn="just" fontAlgn="base"/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наблюдением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находилось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девочек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-подростков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возрасте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от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14,5 до 17,5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лет (пубертатный период; 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средний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возраст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16±1,8 лет) с </a:t>
            </a:r>
            <a:r>
              <a:rPr lang="uk-UA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альгоменореей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обратившихся в клинику для  консультирования по вопросам качества жизни (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основная группа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514350" indent="-514350" algn="just"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девочки-подростки родились после 2007 года и  проживают  в ЛНР с момента рождения.</a:t>
            </a:r>
          </a:p>
          <a:p>
            <a:pPr marL="514350" indent="-514350" algn="just"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время консультирования – по возможности - проводились беседы с мамами наблюдаемых девушек-подростков  о течении их беременностей и родов, о состоянии новорожденных девочек и их первых месяцах жизни, а также их образе жизни и общем уровне здоровья.</a:t>
            </a:r>
          </a:p>
          <a:p>
            <a:pPr marL="514350" indent="-514350" fontAlgn="base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base"/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base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Табачные изделия курили 10 (27,8%) из числа наблюдаемых, причем треть из них были пассивными курильщиками (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никотинозависимость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Наиболее популярными видами табачной продукции являлись сигареты с фильтром. Лишь небольшая часть подростков наряду с сигаретами курили сигареты без фильтра и кальян.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Остальные 26 (72,2%) девочек-подростков были курильщиками электронных сигарет (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вейперы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Основной причиной курения подростки называли возможность манипулировать сигаретой в среде сверстников, поддержку при нервном напряжении и получаемый расслабляющий эффект. 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Основной причиной обращения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девочек-                           подростков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основной группы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было наличие таких жалоб: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Обильные менструации,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Выраженные срединные боли,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Боли перед и во время менструации с потерей сознания;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Нерегулярный менструальный цикл,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Повышенная усталость,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Выпадение волос,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Ломкость ногтей, 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Страх наступления беременности, </a:t>
            </a:r>
          </a:p>
          <a:p>
            <a:pPr>
              <a:spcBef>
                <a:spcPts val="2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Периодический кандидоз влагалища.   </a:t>
            </a:r>
            <a:endParaRPr lang="ru-RU" sz="28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большинства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наблюдались также: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перепады настроения; 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головные боли;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упадок сил;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бессонница ночью; 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сонливость днем;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повышенная потливость,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Колебания уровня  АД.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28 (77,8%)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указали на повышенную 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ревожность, страхи, неуверенность, нерешительность, несколько наблюдаемых – на склонность к депрессиям.</a:t>
            </a:r>
          </a:p>
          <a:p>
            <a:pPr>
              <a:buNone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13 (36,1%)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пациенток выявлена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хроническая неспецифическая патология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системы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(хронический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некалькулезный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холецистит в стадии нестойкой ремиссии, жировой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гепатоз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хронический токсический гепатит в стадии нестойкой ремиссии);  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30 (84,3%)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хроническая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дигестивная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патология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гипацидный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гастрит, гастроптоз, панкреатит, колит).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29 (80,6%) 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отмечено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возрастание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частоты эпизодов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ОРВИ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не только в осенне-зимний период, но и летом; у части сопровождается  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nasalis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labialis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Интерес к данной проблематике возрастает еще и потому, что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хроническая неспецифическая патология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системы  чаще встречается у женщин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 известна взаимосвязь между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репродуктивной системой и состоянием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системы.</a:t>
            </a:r>
          </a:p>
          <a:p>
            <a:pPr marL="0" indent="0" algn="just"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Группу сопоставления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составили 30 девочек-подростков, которые не курили и не использовали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вейп-девайсы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Группы были сопоставимы по возрасту и месту проживания.  </a:t>
            </a:r>
          </a:p>
          <a:p>
            <a:pPr marL="0" indent="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группе сопоставления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число девочек-подростков с 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альгоменореей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оказалось меньше (21 – 70%).</a:t>
            </a:r>
          </a:p>
          <a:p>
            <a:pPr marL="0" indent="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При этом частота выявления у них жалоб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астеничного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характера также оказалась меньшей, а картина их клинических проявлений - менее яркой.</a:t>
            </a:r>
          </a:p>
          <a:p>
            <a:pPr marL="0" indent="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Больных хронической патологией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системы было 5 (16,7%), а с хронической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дигестивной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патологией – 15 (50%), что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соотвественно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  2,2 раза и 1,7 раза реже, чем в основной группе.</a:t>
            </a:r>
          </a:p>
          <a:p>
            <a:pPr marL="0" indent="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Девочек-подростков, которые часто болеют ОРВИ, в группе сопоставления было в 2,8 раза меньше, чем в группе курящих и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вейперов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0" indent="0" algn="just"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Все пациентки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подвергались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общеклиническому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гинекологическому, неврологическому, психиатрическому, инструментальному и лабораторному обследованию. 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Для оценки выраженности синдрома метаболической (эндогенной) интоксикации (СМИ) исследовали уровень «средних молекул» (СМ) в сыворотке крови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спектрофотометрически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 изучали также интенсивность перекисного окисления липидов (ПОЛ) по уровню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малонового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диальдегида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(МА) и диеновых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конъюгатов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(ДК) спектрофотометрических. </a:t>
            </a: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Обследование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проводили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динамике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дипансерного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наблюдения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течение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1-1,5 лет). </a:t>
            </a:r>
          </a:p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Полученные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данные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обработаны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методами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вариационной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статистики.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ПОЛУЧЕННЫЕ РЕЗУЛЬТАТЫ                     И ИХ ОБСУЖДЕНИЕ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Установлено,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18 (50%)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наблюдаемых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альгоменореей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имеет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повышенный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уровень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СМ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сыворотке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крови (в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среднем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до 0,95±0,05 г/л при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0,52±0,04 г/л;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&lt;0,05),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может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указывать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наличие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синдрома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“метаболической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интоксикации”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СМ  — это класс соединений с молекулярной массой от 500 до 5000 дальтон, которые представляют собой белки и продукты, образующиеся из них при нарушении метаболизма. В состав СМ входят биологически активные вещества, такие как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нейротоксины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паратгормон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ингибиторы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гемопоэза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фагоцитоза и др. И увеличение уровня СМ является один из самых чувствительных признаков эндогенной интоксикации (Фролов В.М.,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Громашевская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Л.Л., 2007).</a:t>
            </a:r>
          </a:p>
          <a:p>
            <a:pPr marL="0" indent="0" algn="just">
              <a:buNone/>
            </a:pP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Индивидуальный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показал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более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существенное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повышение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уровня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СМ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отмечается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более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длительно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курили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“парили”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коррелировало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выраженностью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клинических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проявлений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астенической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симптоматики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фоне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альгоменореи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существенная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альгоменорея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большинства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пациенток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приводила к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необходимости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применения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спазмолитиков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нестероидов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других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обезболивающих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очередь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могут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влиять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состояние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органов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систем, в том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числе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целом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состояние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иммунитета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marL="0" indent="0" algn="just">
              <a:buNone/>
            </a:pP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пределах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уровень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СМ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сыворотке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крови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был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лишь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7 (19,5%),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тогда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группе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сопоставления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– у 22 (73,3%).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Удовика Наталья Алексеевна </a:t>
            </a:r>
          </a:p>
          <a:p>
            <a:pPr lvl="0">
              <a:buNone/>
            </a:pP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к.мед.н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., доцент кафедры акушерства и гинекологии ФГБОУ ВО ЛНР им.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Свт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Луки Минздрава России</a:t>
            </a:r>
          </a:p>
          <a:p>
            <a:pPr lvl="0">
              <a:buNone/>
            </a:pP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Сасина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Анастасия Николаевна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Врач акушер-гинеколог детский ГБУЗ «Луганская детская </a:t>
            </a: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поликлиника №2» ЛНР</a:t>
            </a: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sz="2800" b="1" dirty="0" smtClean="0"/>
          </a:p>
        </p:txBody>
      </p:sp>
      <p:pic>
        <p:nvPicPr>
          <p:cNvPr id="3891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1" y="4005064"/>
            <a:ext cx="3769155" cy="25922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0"/>
            <a:ext cx="8496944" cy="685800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Наряду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этим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15 (41,7%)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основной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выявлено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умеренное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повышение промежуточного продукта ПОЛ в сыворотке крови Д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К -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среднем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1,5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раза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(при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10,1±0,4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ммоль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/л;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&lt;0,05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), 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МДА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превышало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норму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среднем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1,9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раза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(при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3,7±0,3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ммоль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/л;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&lt;0,05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Индивиуальный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показал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клиническом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плане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таких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было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больше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жалоб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астенического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характера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этом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значения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данных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показателей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корригировали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выраженностью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СМИ (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индекс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линейной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корреляции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составлял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+0,623). </a:t>
            </a:r>
          </a:p>
          <a:p>
            <a:pPr marL="0" indent="0" algn="just">
              <a:buNone/>
            </a:pP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тоже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23 (76,7%)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сопоставления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уровень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метаболитов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ПОЛ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был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пределах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существенно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нее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отличался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составляя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среднем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11,2±1,4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ммоль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/л;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&gt;0,05 и для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МДА - 4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,6±0,5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ммоль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/л;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&gt;0,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05)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0" algn="just" hangingPunct="0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обследованных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нами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никотинозависимых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употребляющих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вейп-девайсы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картина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альгоменореи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ярче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сопровождается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выраженными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астеническими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симптомами,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заставляет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специальные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целью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снятия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боли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hangingPunct="0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другой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стороны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среди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девочек-подростков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 без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указанных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вредных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привычек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альгоменорея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регистрируется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реже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менее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яркой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картиной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патогенетичнском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уровне у девочек-подростков основной группы отмечается усиление активности ПОЛ и развитие СМИ, отображением чего является повышение уровня  „средних молекул” в крови.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группе сопоставления сдвиги  биохимических показателей значительно менее выражены.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 показывает, что среди девочек подростков наряду 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табакокурением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имеет место тенденция к росту употребления электронных парогенераторов. 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Разработка эффективных образовательных программ по сохранению здорового образа жизни должна быть направлена на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снижение интенсивности курения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усиление мотивации бросить курить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широкое внедрение в практику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видится наиболее перспективным в профилактике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табакокурения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лечения табачной зависимости, а также употребления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вейп-девайсов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девочек-подростков.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971599" y="476672"/>
            <a:ext cx="7718863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AutoShape 2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2" name="AutoShape 8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4" name="AutoShape 10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6" name="AutoShape 12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8" name="AutoShape 14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0" name="AutoShape 16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132856"/>
            <a:ext cx="7848872" cy="44504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68205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  ПРОБЛЕМЫ</a:t>
            </a:r>
          </a:p>
          <a:p>
            <a:pPr algn="ctr">
              <a:buNone/>
            </a:pP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России, как и во всём мире, растёт понимание важности борьбы с пристрастием подрастающего поколения к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табакокурению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потреблению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никотинсодержащей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продукции, ширятся научные исследования в этом направлении.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Мировыми лидерами в распространённости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табакокурения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являются Китай и Россия.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обычных сигаретах содержится более 7 тысяч химических веществ, из которых около 70 являются канцерогенами.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 курении электронных сигарет токсичных и канцерогенных веществ выделяется все же меньше, однако их аэрозоль содержит ряд опасных соединений (никель, олово, формальдегид и ацетальдегид), одинаково опасных и токсичных для здоровья человека.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Особую значимость любые виды курения приобретают для здоровья детей и подростков, беременных женщин, и особенно - на этапе зачатия.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Как было показано ранее, курение негативно влияет на сперматогенез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овуляторный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цикл, обусловливая бесплодие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невынашивание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способствуя росту социально значимых заболеваний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дыхательной системы,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онкопатологии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заболеваниям ротовой полости и др.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Поэтому, важно продолжать внедрять программы по борьбе с курением, в том числе по восстановлению организма при отказе от курения, в том числе в связи с реализацией в стране национального проекта «Продолжительная и активная жизнь». </a:t>
            </a:r>
          </a:p>
          <a:p>
            <a:pPr marL="95250" indent="26670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Особую значимость любые виды курения приобретают для здоровья детей и подростков, беременных женщин, и особенно - на этапе зачатия.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Как было показано ранее, курение негативно влияет на сперматогенез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овуляторный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цикл, обусловливая бесплодие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невынашивание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способствуя росту социально значимых заболеваний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дыхательной системы,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онкопатологии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заболеваниям ротовой полости и др.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Поэтому, важно продолжать внедрять программы по борьбе с курением, в том числе по восстановлению организма при отказе от курения, в том числе в связи с реализацией в стране национального проекта «Продолжительная и активная жизнь». </a:t>
            </a:r>
          </a:p>
          <a:p>
            <a:pPr marL="95250" indent="26670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 РАБОТЫ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Изучение уровня                              «средних молекул» (СМ) и активности перекисного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окисления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липидов (ПОЛ)                       у курящих девочек-подростков с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альгоменореей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 А Т Е Р И А Л                                                         </a:t>
            </a:r>
          </a:p>
          <a:p>
            <a:pPr marL="0" lvl="0" indent="0" algn="ctr">
              <a:spcBef>
                <a:spcPct val="0"/>
              </a:spcBef>
              <a:buNone/>
              <a:defRPr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  М Е Т О Д Ы</a:t>
            </a:r>
          </a:p>
          <a:p>
            <a:pPr marL="0" lvl="0" indent="0" algn="ctr">
              <a:spcBef>
                <a:spcPct val="0"/>
              </a:spcBef>
              <a:buNone/>
              <a:defRPr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С С Л Е Д О В А Н И Я</a:t>
            </a:r>
          </a:p>
        </p:txBody>
      </p:sp>
      <p:pic>
        <p:nvPicPr>
          <p:cNvPr id="4" name="Picture 2" descr="История болезни: псориатический артрит – Ревматолог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149080"/>
            <a:ext cx="2736304" cy="22809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11382</TotalTime>
  <Words>1430</Words>
  <Application>Microsoft Office PowerPoint</Application>
  <PresentationFormat>Экран (4:3)</PresentationFormat>
  <Paragraphs>97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УРОВЕНЬ «СРЕДНИХ МОЛЕКУЛ» И АКТИВНОСТЬ ПЕРЕКИСНОГО ОКИСЛЕНИЯ ЛИПИДОВ У КУРЯЩИХ ДЕВОЧЕК-ПОДРОСТКОВ С АЛЬГОМЕНОРЕЕЙ  Луганск – 2025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НИИ-МПС</cp:lastModifiedBy>
  <cp:revision>504</cp:revision>
  <dcterms:created xsi:type="dcterms:W3CDTF">2020-09-15T14:02:41Z</dcterms:created>
  <dcterms:modified xsi:type="dcterms:W3CDTF">2025-12-18T05:01:29Z</dcterms:modified>
</cp:coreProperties>
</file>