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75" r:id="rId2"/>
    <p:sldId id="257" r:id="rId3"/>
    <p:sldId id="259" r:id="rId4"/>
    <p:sldId id="261" r:id="rId5"/>
    <p:sldId id="263" r:id="rId6"/>
    <p:sldId id="262" r:id="rId7"/>
    <p:sldId id="264" r:id="rId8"/>
    <p:sldId id="265" r:id="rId9"/>
    <p:sldId id="266" r:id="rId10"/>
    <p:sldId id="267" r:id="rId11"/>
    <p:sldId id="269" r:id="rId12"/>
    <p:sldId id="268" r:id="rId13"/>
    <p:sldId id="270" r:id="rId14"/>
    <p:sldId id="271" r:id="rId15"/>
    <p:sldId id="272" r:id="rId16"/>
    <p:sldId id="273" r:id="rId17"/>
    <p:sldId id="260" r:id="rId1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Титульный" id="{9EC057BC-7C90-C5D1-BF19-AE61A7FCCC98}">
          <p14:sldIdLst>
            <p14:sldId id="275"/>
          </p14:sldIdLst>
        </p14:section>
        <p14:section name="Доклад" id="{F7FBBA4C-1D23-C806-B844-C76317F7E62C}">
          <p14:sldIdLst>
            <p14:sldId id="257"/>
            <p14:sldId id="259"/>
            <p14:sldId id="261"/>
            <p14:sldId id="263"/>
            <p14:sldId id="262"/>
            <p14:sldId id="264"/>
            <p14:sldId id="265"/>
            <p14:sldId id="266"/>
            <p14:sldId id="267"/>
            <p14:sldId id="269"/>
            <p14:sldId id="268"/>
            <p14:sldId id="270"/>
            <p14:sldId id="271"/>
            <p14:sldId id="272"/>
            <p14:sldId id="273"/>
          </p14:sldIdLst>
        </p14:section>
        <p14:section name="Контакты" id="{3DE480DE-9F2A-4C8D-494E-C82D3BA4D221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0" d="100"/>
          <a:sy n="120" d="100"/>
        </p:scale>
        <p:origin x="8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3881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6623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5753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1748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3644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1191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6432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9839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195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7534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5232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3665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9257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8271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FB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bg_tit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2194560"/>
            <a:ext cx="5120640" cy="1645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6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r>
              <a:rPr lang="en-US" sz="3600" b="1" dirty="0">
                <a:solidFill>
                  <a:schemeClr val="tx2"/>
                </a:solidFill>
              </a:rPr>
              <a:t>Тема доклада</a:t>
            </a:r>
            <a:endParaRPr lang="en-US" sz="36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548640" y="3977640"/>
            <a:ext cx="51206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200" b="1" dirty="0">
                <a:solidFill>
                  <a:schemeClr val="accent2"/>
                </a:solidFill>
              </a:defRPr>
            </a:lvl1pPr>
          </a:lstStyle>
          <a:p>
            <a:pPr marL="0" indent="0" algn="l">
              <a:buNone/>
            </a:pPr>
            <a:r>
              <a:rPr lang="en-US" sz="2200" b="1" dirty="0">
                <a:solidFill>
                  <a:schemeClr val="accent2"/>
                </a:solidFill>
              </a:rPr>
              <a:t>ФИО лектора</a:t>
            </a:r>
            <a:endParaRPr lang="en-US" sz="2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</a:rPr>
              <a:t>V форум ПФО «Человек родился» · 17 октября 2026 г., Саратов</a:t>
            </a:r>
            <a:endParaRPr lang="en-US" sz="1000" dirty="0"/>
          </a:p>
        </p:txBody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411480"/>
            <a:ext cx="1106424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Заголовок</a:t>
            </a:r>
            <a:endParaRPr lang="en-US" sz="3000" dirty="0"/>
          </a:p>
        </p:txBody>
      </p:sp>
      <p:sp>
        <p:nvSpPr>
          <p:cNvPr id="4" name="Text 1"/>
          <p:cNvSpPr>
            <a:spLocks noGrp="1"/>
          </p:cNvSpPr>
          <p:nvPr>
            <p:ph type="body" idx="102" hasCustomPrompt="1"/>
          </p:nvPr>
        </p:nvSpPr>
        <p:spPr>
          <a:xfrm>
            <a:off x="548640" y="1508760"/>
            <a:ext cx="11064240" cy="45720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spcAft>
                <a:spcPts val="600"/>
              </a:spcAft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marL="0" indent="0" algn="l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Основной текст</a:t>
            </a: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_COLUMN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</a:rPr>
              <a:t>V форум ПФО «Человек родился» · 17 октября 2026 г., Саратов</a:t>
            </a:r>
            <a:endParaRPr lang="en-US" sz="1000" dirty="0"/>
          </a:p>
        </p:txBody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411480"/>
            <a:ext cx="1106424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Заголовок</a:t>
            </a:r>
            <a:endParaRPr lang="en-US" sz="3000" dirty="0"/>
          </a:p>
        </p:txBody>
      </p:sp>
      <p:sp>
        <p:nvSpPr>
          <p:cNvPr id="4" name="Text 1"/>
          <p:cNvSpPr>
            <a:spLocks noGrp="1"/>
          </p:cNvSpPr>
          <p:nvPr>
            <p:ph type="body" idx="102" hasCustomPrompt="1"/>
          </p:nvPr>
        </p:nvSpPr>
        <p:spPr>
          <a:xfrm>
            <a:off x="548640" y="1508760"/>
            <a:ext cx="5303520" cy="45720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spcAft>
                <a:spcPts val="600"/>
              </a:spcAft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marL="0" indent="0" algn="l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Основной текст</a:t>
            </a:r>
            <a:endParaRPr lang="en-US" sz="1800" dirty="0"/>
          </a:p>
        </p:txBody>
      </p:sp>
      <p:sp>
        <p:nvSpPr>
          <p:cNvPr id="5" name="Text 1"/>
          <p:cNvSpPr>
            <a:spLocks noGrp="1"/>
          </p:cNvSpPr>
          <p:nvPr>
            <p:ph type="body" idx="103" hasCustomPrompt="1"/>
          </p:nvPr>
        </p:nvSpPr>
        <p:spPr>
          <a:xfrm>
            <a:off x="6309360" y="1508760"/>
            <a:ext cx="5303520" cy="45720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spcAft>
                <a:spcPts val="600"/>
              </a:spcAft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marL="0" indent="0" algn="l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Основной текст</a:t>
            </a:r>
            <a:endParaRPr lang="en-US" sz="18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_PICTUR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</a:rPr>
              <a:t>V форум ПФО «Человек родился» · 17 октября 2026 г., Саратов</a:t>
            </a:r>
            <a:endParaRPr lang="en-US" sz="1000" dirty="0"/>
          </a:p>
        </p:txBody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411480"/>
            <a:ext cx="1106424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Заголовок</a:t>
            </a:r>
            <a:endParaRPr lang="en-US" sz="3000" dirty="0"/>
          </a:p>
        </p:txBody>
      </p:sp>
      <p:sp>
        <p:nvSpPr>
          <p:cNvPr id="4" name="Text 1"/>
          <p:cNvSpPr>
            <a:spLocks noGrp="1"/>
          </p:cNvSpPr>
          <p:nvPr>
            <p:ph type="body" idx="102" hasCustomPrompt="1"/>
          </p:nvPr>
        </p:nvSpPr>
        <p:spPr>
          <a:xfrm>
            <a:off x="548640" y="1508760"/>
            <a:ext cx="5303520" cy="45720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spcAft>
                <a:spcPts val="600"/>
              </a:spcAft>
              <a:buNone/>
              <a:defRPr lang="en-US" sz="1800" dirty="0">
                <a:solidFill>
                  <a:schemeClr val="tx1"/>
                </a:solidFill>
              </a:defRPr>
            </a:lvl1pPr>
          </a:lstStyle>
          <a:p>
            <a:pPr marL="0" indent="0" algn="l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Основной текст</a:t>
            </a:r>
            <a:endParaRPr lang="en-US" sz="1800" dirty="0"/>
          </a:p>
        </p:txBody>
      </p:sp>
      <p:sp>
        <p:nvSpPr>
          <p:cNvPr id="5" name="Text 1"/>
          <p:cNvSpPr>
            <a:spLocks noGrp="1"/>
          </p:cNvSpPr>
          <p:nvPr>
            <p:ph idx="103" hasCustomPrompt="1"/>
          </p:nvPr>
        </p:nvSpPr>
        <p:spPr>
          <a:xfrm>
            <a:off x="6309360" y="1508760"/>
            <a:ext cx="5303520" cy="3977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Вставьте рисунок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solidFill>
          <a:srgbClr val="FB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bg_tit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ubmed.ncbi.nlm.nih.gov/?term=Poola-Kella+S&amp;cauthor_id=28901851" TargetMode="External"/><Relationship Id="rId7" Type="http://schemas.openxmlformats.org/officeDocument/2006/relationships/hyperlink" Target="https://pubmed.ncbi.nlm.nih.gov/?term=Malek+R&amp;cauthor_id=28901851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pubmed.ncbi.nlm.nih.gov/?term=Mesmar+B&amp;cauthor_id=28901851" TargetMode="External"/><Relationship Id="rId5" Type="http://schemas.openxmlformats.org/officeDocument/2006/relationships/hyperlink" Target="https://pubmed.ncbi.nlm.nih.gov/?term=Steinman+RA&amp;cauthor_id=28901851" TargetMode="External"/><Relationship Id="rId4" Type="http://schemas.openxmlformats.org/officeDocument/2006/relationships/hyperlink" Target="https://pubmed.ncbi.nlm.nih.gov/28901851/#full-view-affiliation-1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11/ajo.13691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3" Type="http://schemas.microsoft.com/office/2007/relationships/media" Target="../media/media2.mp4"/><Relationship Id="rId7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11" Type="http://schemas.openxmlformats.org/officeDocument/2006/relationships/image" Target="../media/image9.png"/><Relationship Id="rId5" Type="http://schemas.microsoft.com/office/2007/relationships/media" Target="../media/media3.mp4"/><Relationship Id="rId10" Type="http://schemas.openxmlformats.org/officeDocument/2006/relationships/image" Target="../media/image8.png"/><Relationship Id="rId4" Type="http://schemas.openxmlformats.org/officeDocument/2006/relationships/video" Target="../media/media2.mp4"/><Relationship Id="rId9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02"/>
          </p:nvPr>
        </p:nvSpPr>
        <p:spPr>
          <a:xfrm>
            <a:off x="548640" y="1508759"/>
            <a:ext cx="11064240" cy="5241897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algn="ctr"/>
            <a:r>
              <a:rPr lang="ru-RU" b="1" dirty="0" smtClean="0"/>
              <a:t>Донецк, 16 октября </a:t>
            </a:r>
            <a:r>
              <a:rPr lang="ru-RU" b="1" dirty="0"/>
              <a:t>2026 г.</a:t>
            </a: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 idx="101"/>
          </p:nvPr>
        </p:nvSpPr>
        <p:spPr>
          <a:xfrm>
            <a:off x="842838" y="2462917"/>
            <a:ext cx="11064240" cy="868680"/>
          </a:xfrm>
          <a:gradFill flip="none" rotWithShape="1">
            <a:gsLst>
              <a:gs pos="1000">
                <a:schemeClr val="bg1">
                  <a:lumMod val="56000"/>
                  <a:lumOff val="44000"/>
                </a:schemeClr>
              </a:gs>
              <a:gs pos="100000">
                <a:srgbClr val="007366">
                  <a:alpha val="65000"/>
                  <a:lumMod val="25000"/>
                  <a:lumOff val="7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584200" dist="50800" dir="5400000" algn="ctr" rotWithShape="0">
              <a:srgbClr val="FFC000"/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82953" tIns="41476" rIns="82953" bIns="41476" rtlCol="0">
            <a:noAutofit/>
          </a:bodyPr>
          <a:lstStyle/>
          <a:p>
            <a:pPr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ru-RU" sz="3200" dirty="0" smtClean="0"/>
              <a:t>Беременность, роды и послеродовый период</a:t>
            </a:r>
            <a:br>
              <a:rPr lang="ru-RU" sz="3200" dirty="0" smtClean="0"/>
            </a:br>
            <a:r>
              <a:rPr lang="ru-RU" sz="3200" dirty="0" smtClean="0"/>
              <a:t> </a:t>
            </a:r>
            <a:r>
              <a:rPr lang="ru-RU" sz="3200" dirty="0"/>
              <a:t>у </a:t>
            </a:r>
            <a:r>
              <a:rPr lang="ru-RU" sz="3200" dirty="0" smtClean="0"/>
              <a:t>женщин </a:t>
            </a:r>
            <a:r>
              <a:rPr lang="ru-RU" sz="3200" dirty="0"/>
              <a:t>с </a:t>
            </a:r>
            <a:r>
              <a:rPr lang="ru-RU" sz="3200" dirty="0" smtClean="0"/>
              <a:t>ГСД</a:t>
            </a:r>
            <a:endParaRPr lang="ru-RU" sz="3200" b="1" dirty="0">
              <a:solidFill>
                <a:srgbClr val="013047"/>
              </a:solidFill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4496499" y="3937598"/>
            <a:ext cx="7471794" cy="1655762"/>
          </a:xfrm>
          <a:prstGeom prst="rect">
            <a:avLst/>
          </a:prstGeom>
        </p:spPr>
        <p:txBody>
          <a:bodyPr lIns="82953" tIns="41476" rIns="82953" bIns="41476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ru-RU" altLang="ru-RU" sz="1600" b="1" dirty="0">
                <a:solidFill>
                  <a:srgbClr val="013047"/>
                </a:solidFill>
                <a:latin typeface="Alegreya Sans Medium"/>
              </a:rPr>
              <a:t>п</a:t>
            </a:r>
            <a:r>
              <a:rPr lang="ru-RU" altLang="ru-RU" sz="1600" b="1" dirty="0" smtClean="0">
                <a:solidFill>
                  <a:srgbClr val="013047"/>
                </a:solidFill>
                <a:latin typeface="Alegreya Sans Medium"/>
              </a:rPr>
              <a:t>роф. </a:t>
            </a:r>
            <a:r>
              <a:rPr lang="ru-RU" altLang="ru-RU" sz="1600" b="1" dirty="0" err="1" smtClean="0">
                <a:solidFill>
                  <a:srgbClr val="013047"/>
                </a:solidFill>
                <a:latin typeface="Alegreya Sans Medium"/>
              </a:rPr>
              <a:t>Жаркин</a:t>
            </a:r>
            <a:r>
              <a:rPr lang="ru-RU" altLang="ru-RU" sz="1600" b="1" dirty="0" smtClean="0">
                <a:solidFill>
                  <a:srgbClr val="013047"/>
                </a:solidFill>
                <a:latin typeface="Alegreya Sans Medium"/>
              </a:rPr>
              <a:t> Н. А.</a:t>
            </a:r>
          </a:p>
          <a:p>
            <a:pPr marL="0" indent="0" algn="r">
              <a:buNone/>
            </a:pPr>
            <a:r>
              <a:rPr lang="ru-RU" altLang="ru-RU" sz="1600" b="1" dirty="0" smtClean="0">
                <a:solidFill>
                  <a:srgbClr val="013047"/>
                </a:solidFill>
                <a:latin typeface="Alegreya Sans Medium"/>
              </a:rPr>
              <a:t> </a:t>
            </a:r>
            <a:r>
              <a:rPr lang="ru-RU" altLang="ru-RU" sz="1600" b="1" dirty="0" err="1" smtClean="0">
                <a:solidFill>
                  <a:srgbClr val="013047"/>
                </a:solidFill>
                <a:latin typeface="Alegreya Sans Medium"/>
              </a:rPr>
              <a:t>асп</a:t>
            </a:r>
            <a:r>
              <a:rPr lang="ru-RU" altLang="ru-RU" sz="1600" b="1" dirty="0" smtClean="0">
                <a:solidFill>
                  <a:srgbClr val="013047"/>
                </a:solidFill>
                <a:latin typeface="Alegreya Sans Medium"/>
              </a:rPr>
              <a:t>. </a:t>
            </a:r>
            <a:r>
              <a:rPr lang="ru-RU" altLang="ru-RU" sz="1600" b="1" dirty="0" err="1" smtClean="0">
                <a:solidFill>
                  <a:srgbClr val="013047"/>
                </a:solidFill>
                <a:latin typeface="Alegreya Sans Medium"/>
              </a:rPr>
              <a:t>Чжао</a:t>
            </a:r>
            <a:r>
              <a:rPr lang="ru-RU" altLang="ru-RU" sz="1600" b="1" dirty="0" smtClean="0">
                <a:solidFill>
                  <a:srgbClr val="013047"/>
                </a:solidFill>
                <a:latin typeface="Alegreya Sans Medium"/>
              </a:rPr>
              <a:t> </a:t>
            </a:r>
            <a:r>
              <a:rPr lang="ru-RU" altLang="ru-RU" sz="1600" b="1" dirty="0" err="1" smtClean="0">
                <a:solidFill>
                  <a:srgbClr val="013047"/>
                </a:solidFill>
                <a:latin typeface="Alegreya Sans Medium"/>
              </a:rPr>
              <a:t>Линкэ</a:t>
            </a:r>
            <a:r>
              <a:rPr lang="ru-RU" altLang="ru-RU" sz="1600" b="1" dirty="0" smtClean="0">
                <a:solidFill>
                  <a:srgbClr val="013047"/>
                </a:solidFill>
                <a:latin typeface="Alegreya Sans Medium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389275"/>
            <a:ext cx="3839513" cy="36933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                                  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1550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41148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Заголовок</a:t>
            </a:r>
            <a:endParaRPr lang="en-US" sz="3000" dirty="0"/>
          </a:p>
        </p:txBody>
      </p:sp>
      <p:sp>
        <p:nvSpPr>
          <p:cNvPr id="3" name="Text 1"/>
          <p:cNvSpPr>
            <a:spLocks noGrp="1"/>
          </p:cNvSpPr>
          <p:nvPr>
            <p:ph type="body" idx="102" hasCustomPrompt="1"/>
          </p:nvPr>
        </p:nvSpPr>
        <p:spPr>
          <a:xfrm>
            <a:off x="548640" y="1508760"/>
            <a:ext cx="1106424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ru-RU" dirty="0">
                <a:solidFill>
                  <a:srgbClr val="013047"/>
                </a:solidFill>
              </a:rPr>
              <a:t>Гестационный сахарный диабет - это заболевание, характеризующееся повышением уровня сахара (глюкозы) в крови, впервые выявленной во время беременности, но не соответствующее критериям «</a:t>
            </a:r>
            <a:r>
              <a:rPr lang="ru-RU" dirty="0" err="1">
                <a:solidFill>
                  <a:srgbClr val="013047"/>
                </a:solidFill>
              </a:rPr>
              <a:t>манифестного</a:t>
            </a:r>
            <a:r>
              <a:rPr lang="ru-RU" dirty="0">
                <a:solidFill>
                  <a:srgbClr val="013047"/>
                </a:solidFill>
              </a:rPr>
              <a:t>» СД. </a:t>
            </a:r>
            <a:endParaRPr lang="ru-RU" dirty="0" smtClean="0">
              <a:solidFill>
                <a:srgbClr val="013047"/>
              </a:solidFill>
            </a:endParaRPr>
          </a:p>
          <a:p>
            <a:pPr>
              <a:spcBef>
                <a:spcPct val="0"/>
              </a:spcBef>
              <a:spcAft>
                <a:spcPts val="0"/>
              </a:spcAft>
              <a:defRPr/>
            </a:pPr>
            <a:r>
              <a:rPr lang="ru-RU" dirty="0"/>
              <a:t>При ГСД уровень глюкозы венозной плазмы у беременной натощак </a:t>
            </a:r>
            <a:r>
              <a:rPr lang="ru-RU" sz="2000" b="1" dirty="0">
                <a:solidFill>
                  <a:srgbClr val="C00000"/>
                </a:solidFill>
              </a:rPr>
              <a:t>&gt; 5,1 </a:t>
            </a:r>
            <a:r>
              <a:rPr lang="ru-RU" sz="2000" b="1" dirty="0" err="1">
                <a:solidFill>
                  <a:srgbClr val="C00000"/>
                </a:solidFill>
              </a:rPr>
              <a:t>ммоль</a:t>
            </a:r>
            <a:r>
              <a:rPr lang="ru-RU" sz="2000" b="1" dirty="0">
                <a:solidFill>
                  <a:srgbClr val="C00000"/>
                </a:solidFill>
              </a:rPr>
              <a:t>/л</a:t>
            </a:r>
            <a:r>
              <a:rPr lang="ru-RU" dirty="0"/>
              <a:t>.</a:t>
            </a:r>
          </a:p>
          <a:p>
            <a:pPr>
              <a:spcBef>
                <a:spcPct val="0"/>
              </a:spcBef>
              <a:spcAft>
                <a:spcPts val="0"/>
              </a:spcAft>
              <a:defRPr/>
            </a:pPr>
            <a:endParaRPr lang="ru-RU" dirty="0"/>
          </a:p>
          <a:p>
            <a:pPr>
              <a:spcBef>
                <a:spcPct val="0"/>
              </a:spcBef>
              <a:spcAft>
                <a:spcPts val="0"/>
              </a:spcAft>
              <a:defRPr/>
            </a:pPr>
            <a:r>
              <a:rPr lang="ru-RU" dirty="0" err="1"/>
              <a:t>Еслиуровень</a:t>
            </a:r>
            <a:r>
              <a:rPr lang="ru-RU" dirty="0"/>
              <a:t> глюкозы венозной плазмы натощак </a:t>
            </a:r>
            <a:r>
              <a:rPr lang="ru-RU" sz="2000" b="1" dirty="0">
                <a:solidFill>
                  <a:srgbClr val="C00000"/>
                </a:solidFill>
              </a:rPr>
              <a:t>более 7,0 </a:t>
            </a:r>
            <a:r>
              <a:rPr lang="ru-RU" sz="2000" b="1" dirty="0" err="1">
                <a:solidFill>
                  <a:srgbClr val="C00000"/>
                </a:solidFill>
              </a:rPr>
              <a:t>ммоль</a:t>
            </a:r>
            <a:r>
              <a:rPr lang="ru-RU" sz="2000" b="1" dirty="0">
                <a:solidFill>
                  <a:srgbClr val="C00000"/>
                </a:solidFill>
              </a:rPr>
              <a:t>/л</a:t>
            </a:r>
            <a:r>
              <a:rPr lang="ru-RU" dirty="0"/>
              <a:t> или через 2 часа после нагрузки </a:t>
            </a:r>
            <a:r>
              <a:rPr lang="ru-RU" sz="2000" b="1" dirty="0">
                <a:solidFill>
                  <a:srgbClr val="C00000"/>
                </a:solidFill>
              </a:rPr>
              <a:t>&gt; 11,1 </a:t>
            </a:r>
            <a:r>
              <a:rPr lang="ru-RU" sz="2000" b="1" dirty="0" err="1">
                <a:solidFill>
                  <a:srgbClr val="C00000"/>
                </a:solidFill>
              </a:rPr>
              <a:t>ммоль</a:t>
            </a:r>
            <a:r>
              <a:rPr lang="ru-RU" sz="2000" b="1" dirty="0">
                <a:solidFill>
                  <a:srgbClr val="C00000"/>
                </a:solidFill>
              </a:rPr>
              <a:t>/л, </a:t>
            </a:r>
            <a:r>
              <a:rPr lang="ru-RU" dirty="0"/>
              <a:t>то это сахарный диабет 1 или 2 типа</a:t>
            </a:r>
          </a:p>
          <a:p>
            <a:pPr algn="r">
              <a:defRPr/>
            </a:pPr>
            <a:endParaRPr lang="ru-RU" sz="1400" i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r">
              <a:defRPr/>
            </a:pPr>
            <a:r>
              <a:rPr lang="ru-RU" sz="1400" i="1" dirty="0" smtClean="0">
                <a:solidFill>
                  <a:schemeClr val="accent5">
                    <a:lumMod val="75000"/>
                  </a:schemeClr>
                </a:solidFill>
              </a:rPr>
              <a:t>Клинические </a:t>
            </a:r>
            <a:r>
              <a:rPr lang="ru-RU" sz="1400" i="1" dirty="0">
                <a:solidFill>
                  <a:schemeClr val="accent5">
                    <a:lumMod val="75000"/>
                  </a:schemeClr>
                </a:solidFill>
              </a:rPr>
              <a:t>рекомендации «Гестационный сахарный диабет» – 2024, РАЭ, РОАГ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389275"/>
            <a:ext cx="3839513" cy="36933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                                             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41148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Заголовок</a:t>
            </a:r>
            <a:endParaRPr lang="en-US" sz="3000" dirty="0"/>
          </a:p>
        </p:txBody>
      </p:sp>
      <p:sp>
        <p:nvSpPr>
          <p:cNvPr id="3" name="Text 1"/>
          <p:cNvSpPr>
            <a:spLocks noGrp="1"/>
          </p:cNvSpPr>
          <p:nvPr>
            <p:ph type="body" idx="102" hasCustomPrompt="1"/>
          </p:nvPr>
        </p:nvSpPr>
        <p:spPr>
          <a:xfrm>
            <a:off x="548640" y="1508760"/>
            <a:ext cx="530352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Основной текст</a:t>
            </a:r>
            <a:endParaRPr lang="en-US" sz="18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0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019" y="1508125"/>
            <a:ext cx="3627250" cy="3978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63500"/>
          </a:effectLst>
          <a:scene3d>
            <a:camera prst="perspectiveContrastingRightFacing"/>
            <a:lightRig rig="threePt" dir="t"/>
          </a:scene3d>
        </p:spPr>
      </p:pic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306726" y="1280160"/>
            <a:ext cx="6725086" cy="4723703"/>
          </a:xfrm>
          <a:prstGeom prst="rect">
            <a:avLst/>
          </a:prstGeom>
          <a:gradFill flip="none" rotWithShape="1">
            <a:gsLst>
              <a:gs pos="1000">
                <a:schemeClr val="bg1">
                  <a:lumMod val="56000"/>
                  <a:lumOff val="44000"/>
                </a:schemeClr>
              </a:gs>
              <a:gs pos="100000">
                <a:srgbClr val="007366">
                  <a:alpha val="65000"/>
                  <a:lumMod val="25000"/>
                  <a:lumOff val="7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12700" cap="flat" cmpd="sng" algn="ctr">
            <a:noFill/>
            <a:prstDash val="solid"/>
          </a:ln>
          <a:effectLst>
            <a:outerShdw blurRad="584200" dist="50800" dir="5400000" algn="ctr" rotWithShape="0">
              <a:srgbClr val="FFC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82953" tIns="41476" rIns="82953" bIns="41476" numCol="1" rtlCol="0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/>
              <a:t>Согласно данным атласа Международной Федерации Диабета (</a:t>
            </a:r>
            <a:r>
              <a:rPr lang="en-US" sz="2400" dirty="0"/>
              <a:t>International Diabetes Federation</a:t>
            </a:r>
            <a:r>
              <a:rPr lang="ru-RU" sz="2400" dirty="0"/>
              <a:t>) 2019 г., беременность у </a:t>
            </a:r>
            <a:r>
              <a:rPr lang="ru-RU" sz="2400" b="1" dirty="0">
                <a:solidFill>
                  <a:srgbClr val="C00000"/>
                </a:solidFill>
              </a:rPr>
              <a:t>15,8%</a:t>
            </a:r>
            <a:r>
              <a:rPr lang="ru-RU" sz="2400" dirty="0"/>
              <a:t> (20,4 млн) женщин </a:t>
            </a:r>
            <a:r>
              <a:rPr lang="ru-RU" sz="2400" dirty="0" smtClean="0"/>
              <a:t>сопровождалась повышением уровня сахара в крови.</a:t>
            </a:r>
          </a:p>
          <a:p>
            <a:endParaRPr lang="ru-RU" sz="2400" dirty="0" smtClean="0"/>
          </a:p>
          <a:p>
            <a:r>
              <a:rPr lang="ru-RU" sz="2400" dirty="0" smtClean="0"/>
              <a:t>В </a:t>
            </a:r>
            <a:r>
              <a:rPr lang="ru-RU" sz="2400" b="1" dirty="0">
                <a:solidFill>
                  <a:srgbClr val="C00000"/>
                </a:solidFill>
              </a:rPr>
              <a:t>83,6%</a:t>
            </a:r>
            <a:r>
              <a:rPr lang="ru-RU" sz="2400" dirty="0"/>
              <a:t> из этих случаев был установлен диагноз «</a:t>
            </a:r>
            <a:r>
              <a:rPr lang="ru-RU" sz="2400" dirty="0" err="1"/>
              <a:t>гестационный</a:t>
            </a:r>
            <a:r>
              <a:rPr lang="ru-RU" sz="2400" dirty="0"/>
              <a:t> сахарный диабет».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389275"/>
            <a:ext cx="3839513" cy="36933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                                             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41148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2000" dirty="0"/>
              <a:t>Гестационный сахарный диабет может вызвать осложнения</a:t>
            </a:r>
            <a:br>
              <a:rPr lang="ru-RU" sz="2000" dirty="0"/>
            </a:br>
            <a:r>
              <a:rPr lang="ru-RU" sz="2000" dirty="0"/>
              <a:t> в течение беременности и родов как у матери, так и у ребенка</a:t>
            </a:r>
          </a:p>
        </p:txBody>
      </p:sp>
      <p:sp>
        <p:nvSpPr>
          <p:cNvPr id="3" name="Text 1"/>
          <p:cNvSpPr>
            <a:spLocks noGrp="1"/>
          </p:cNvSpPr>
          <p:nvPr>
            <p:ph type="body" idx="102" hasCustomPrompt="1"/>
          </p:nvPr>
        </p:nvSpPr>
        <p:spPr>
          <a:xfrm>
            <a:off x="548640" y="1508760"/>
            <a:ext cx="530352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Основной текст</a:t>
            </a:r>
            <a:endParaRPr lang="en-US" sz="18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856" y="1429519"/>
            <a:ext cx="5896110" cy="4965543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idx="10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48640" y="6389275"/>
            <a:ext cx="3839513" cy="36933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                                  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286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41148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2400" dirty="0"/>
              <a:t>НАРО </a:t>
            </a:r>
            <a:br>
              <a:rPr lang="ru-RU" sz="2400" dirty="0"/>
            </a:br>
            <a:r>
              <a:rPr lang="en-US" sz="2400" dirty="0"/>
              <a:t>Hyperglycemia and Adverse Pregnancy Outcomes  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Гипергликемия и Неблагоприятные Исходы беременности</a:t>
            </a:r>
            <a:endParaRPr lang="en-US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18983" y="1741337"/>
            <a:ext cx="865101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Материнская гипергликемия приводит к развитию диабетической </a:t>
            </a:r>
            <a:r>
              <a:rPr lang="ru-RU" dirty="0" err="1"/>
              <a:t>фетопатии</a:t>
            </a:r>
            <a:r>
              <a:rPr lang="ru-RU" dirty="0"/>
              <a:t>. </a:t>
            </a:r>
          </a:p>
          <a:p>
            <a:r>
              <a:rPr lang="ru-RU" dirty="0"/>
              <a:t>У беременной с ГСД чаще развиваются </a:t>
            </a:r>
            <a:r>
              <a:rPr lang="ru-RU" dirty="0" err="1"/>
              <a:t>преэклампсия</a:t>
            </a:r>
            <a:r>
              <a:rPr lang="ru-RU" dirty="0"/>
              <a:t> и эклампсия, что нередко требует экстренного </a:t>
            </a:r>
            <a:r>
              <a:rPr lang="ru-RU" dirty="0" err="1"/>
              <a:t>родоразрешения</a:t>
            </a:r>
            <a:r>
              <a:rPr lang="ru-RU" dirty="0"/>
              <a:t> путем КС. </a:t>
            </a:r>
            <a:endParaRPr lang="ru-RU" dirty="0" smtClean="0"/>
          </a:p>
          <a:p>
            <a:endParaRPr lang="ru-RU" dirty="0"/>
          </a:p>
          <a:p>
            <a:r>
              <a:rPr lang="ru-RU" dirty="0">
                <a:solidFill>
                  <a:srgbClr val="FF0000"/>
                </a:solidFill>
              </a:rPr>
              <a:t>Более высокий риск ожирения в течение жизни и развитие СД 2 типа у потомства во взрослом возрасте независимо от рисков, связанных с ожирением и генетической предрасположенностью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51016" y="3877908"/>
            <a:ext cx="330673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i="1" dirty="0"/>
              <a:t>Lowe Jr WL, </a:t>
            </a:r>
            <a:r>
              <a:rPr lang="en-US" sz="1400" i="1" dirty="0" err="1"/>
              <a:t>Scholtens</a:t>
            </a:r>
            <a:r>
              <a:rPr lang="en-US" sz="1400" i="1" dirty="0"/>
              <a:t> DM, </a:t>
            </a:r>
            <a:r>
              <a:rPr lang="en-US" sz="1400" i="1" dirty="0" err="1"/>
              <a:t>Kuang</a:t>
            </a:r>
            <a:r>
              <a:rPr lang="en-US" sz="1400" i="1" dirty="0"/>
              <a:t> A</a:t>
            </a:r>
            <a:r>
              <a:rPr lang="ru-RU" sz="1400" i="1" dirty="0"/>
              <a:t> </a:t>
            </a:r>
            <a:r>
              <a:rPr lang="en-US" sz="1400" i="1" dirty="0"/>
              <a:t>et all.: </a:t>
            </a:r>
          </a:p>
          <a:p>
            <a:pPr algn="r"/>
            <a:r>
              <a:rPr lang="en-US" sz="1400" i="1" dirty="0"/>
              <a:t>Hyperglycemia and adverse pregnancy </a:t>
            </a:r>
          </a:p>
          <a:p>
            <a:pPr algn="r"/>
            <a:r>
              <a:rPr lang="en-US" sz="1400" i="1" dirty="0"/>
              <a:t>outcome follow-up study (HAPO FUS): </a:t>
            </a:r>
            <a:endParaRPr lang="ru-RU" sz="1400" i="1" dirty="0"/>
          </a:p>
          <a:p>
            <a:pPr algn="r"/>
            <a:r>
              <a:rPr lang="en-US" sz="1400" i="1" dirty="0"/>
              <a:t>maternal gestational diabetes mellitus </a:t>
            </a:r>
          </a:p>
          <a:p>
            <a:pPr algn="r"/>
            <a:r>
              <a:rPr lang="en-US" sz="1400" i="1" dirty="0"/>
              <a:t>and childhood glucose metabolism. </a:t>
            </a:r>
          </a:p>
          <a:p>
            <a:pPr algn="r"/>
            <a:r>
              <a:rPr lang="en-US" sz="1400" i="1" dirty="0"/>
              <a:t>Diabetes care 2019, 42(3):372-380. </a:t>
            </a:r>
            <a:endParaRPr lang="ru-RU" sz="14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548640" y="6389275"/>
            <a:ext cx="3839513" cy="36933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                                  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774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41148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2800" dirty="0"/>
              <a:t>Послеродовая реабилитация не нужна!?</a:t>
            </a:r>
            <a:endParaRPr lang="en-US" sz="3000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mtClean="0"/>
              <a:t>Проблема необходимости послеродовой реабилитации родильниц с ГСД – обсуждаема во всем мире, </a:t>
            </a:r>
            <a:r>
              <a:rPr lang="ru-RU" smtClean="0">
                <a:solidFill>
                  <a:srgbClr val="FF0000"/>
                </a:solidFill>
              </a:rPr>
              <a:t>НО!</a:t>
            </a:r>
            <a:r>
              <a:rPr lang="ru-RU" smtClean="0"/>
              <a:t> </a:t>
            </a:r>
          </a:p>
          <a:p>
            <a:pPr marL="457200" lvl="1" indent="0">
              <a:buFont typeface="Arial" pitchFamily="34" charset="0"/>
              <a:buNone/>
            </a:pPr>
            <a:r>
              <a:rPr lang="ru-RU" smtClean="0">
                <a:solidFill>
                  <a:srgbClr val="FF0000"/>
                </a:solidFill>
              </a:rPr>
              <a:t>крайняя сложность выполнения каких-либо реабилитационных программ: </a:t>
            </a:r>
          </a:p>
          <a:p>
            <a:pPr lvl="2"/>
            <a:r>
              <a:rPr lang="ru-RU" smtClean="0"/>
              <a:t>физическая и психологическая привязанность матери к младенцу </a:t>
            </a:r>
          </a:p>
          <a:p>
            <a:pPr lvl="2"/>
            <a:r>
              <a:rPr lang="ru-RU" smtClean="0"/>
              <a:t>ограниченная коммуникабельность и свобода в выполнении медицинских рекомендаций</a:t>
            </a:r>
          </a:p>
          <a:p>
            <a:pPr marL="914400" lvl="2" indent="0">
              <a:buFont typeface="Arial" pitchFamily="34" charset="0"/>
              <a:buNone/>
            </a:pPr>
            <a:endParaRPr lang="ru-RU" smtClean="0"/>
          </a:p>
          <a:p>
            <a:pPr marL="914400" lvl="2" indent="0">
              <a:buFont typeface="Arial" pitchFamily="34" charset="0"/>
              <a:buNone/>
            </a:pPr>
            <a:r>
              <a:rPr lang="ru-RU" sz="2800" i="1" smtClean="0">
                <a:solidFill>
                  <a:srgbClr val="00B0F0"/>
                </a:solidFill>
              </a:rPr>
              <a:t>Требуется разработка персонифицированной реабилитационной программы для повышения качества жизни матерей и младенцев</a:t>
            </a:r>
            <a:endParaRPr lang="ru-RU" sz="2800" i="1" dirty="0">
              <a:solidFill>
                <a:srgbClr val="00B0F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8640" y="6389275"/>
            <a:ext cx="3839513" cy="36933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                                  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660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411480"/>
            <a:ext cx="8169277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2000" dirty="0"/>
              <a:t>ГСД оказывает двойное неблагоприятное воздействие на здоровье матери и ребенка, имея краткосрочные и долгосрочные последствия. </a:t>
            </a:r>
            <a:endParaRPr lang="en-US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64757" y="1431266"/>
            <a:ext cx="807587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Сердечно-сосудистый риск после родов усиливается повышением маркеров воспаления, что приводит к усугублению атеросклероза и последующим сердечно-сосудистым осложнениям. </a:t>
            </a:r>
          </a:p>
          <a:p>
            <a:r>
              <a:rPr lang="ru-RU" dirty="0"/>
              <a:t>Снижение чувствительности к инсулину и компенсация β-клеток, повторяющийся ГСД в следующую беременность, материнские факторы (</a:t>
            </a:r>
            <a:r>
              <a:rPr lang="ru-RU" i="1" dirty="0">
                <a:solidFill>
                  <a:srgbClr val="FF0000"/>
                </a:solidFill>
              </a:rPr>
              <a:t>увеличение массы тела до и </a:t>
            </a:r>
            <a:r>
              <a:rPr lang="ru-RU" i="1" u="sng" dirty="0">
                <a:solidFill>
                  <a:srgbClr val="FF0000"/>
                </a:solidFill>
              </a:rPr>
              <a:t>после родов</a:t>
            </a:r>
            <a:r>
              <a:rPr lang="ru-RU" i="1" dirty="0">
                <a:solidFill>
                  <a:srgbClr val="FF0000"/>
                </a:solidFill>
              </a:rPr>
              <a:t>, </a:t>
            </a:r>
            <a:r>
              <a:rPr lang="ru-RU" i="1" u="sng" dirty="0">
                <a:solidFill>
                  <a:srgbClr val="FF0000"/>
                </a:solidFill>
              </a:rPr>
              <a:t>короткий период лактации</a:t>
            </a:r>
            <a:r>
              <a:rPr lang="ru-RU" dirty="0"/>
              <a:t>) могут способствовать развитию СД2. </a:t>
            </a:r>
          </a:p>
          <a:p>
            <a:r>
              <a:rPr lang="ru-RU" dirty="0"/>
              <a:t>Гипергликемия во время беременности оказывает долгосрочное воздействие как на сердечно-сосудистые заболевания, так и на риск развития диабета у матери.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5679174" y="4311004"/>
            <a:ext cx="5100145" cy="141577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ru-RU" altLang="ru-RU" sz="1200" dirty="0">
              <a:solidFill>
                <a:srgbClr val="5B616B"/>
              </a:solidFill>
              <a:latin typeface="BlinkMacSystemFont"/>
            </a:endParaRPr>
          </a:p>
          <a:p>
            <a:r>
              <a:rPr lang="ru-RU" altLang="ru-RU" dirty="0"/>
              <a:t> </a:t>
            </a:r>
            <a:r>
              <a:rPr lang="ru-RU" altLang="ru-RU" sz="1400" i="1" dirty="0" err="1">
                <a:solidFill>
                  <a:srgbClr val="212121"/>
                </a:solidFill>
                <a:latin typeface="Merriweather"/>
              </a:rPr>
              <a:t>Гестационный</a:t>
            </a:r>
            <a:r>
              <a:rPr lang="ru-RU" altLang="ru-RU" sz="1400" i="1" dirty="0">
                <a:solidFill>
                  <a:srgbClr val="212121"/>
                </a:solidFill>
                <a:latin typeface="Merriweather"/>
              </a:rPr>
              <a:t> сахарный диабет: послеродовой риск и последующее наблюдение</a:t>
            </a:r>
          </a:p>
          <a:p>
            <a:r>
              <a:rPr lang="ru-RU" altLang="ru-RU" sz="1200" i="1" dirty="0" err="1">
                <a:solidFill>
                  <a:srgbClr val="0071BC"/>
                </a:solidFill>
                <a:latin typeface="BlinkMacSystemFont"/>
                <a:hlinkClick r:id="rId3"/>
              </a:rPr>
              <a:t>Сильпа</a:t>
            </a:r>
            <a:r>
              <a:rPr lang="ru-RU" altLang="ru-RU" sz="1200" i="1" dirty="0">
                <a:solidFill>
                  <a:srgbClr val="0071BC"/>
                </a:solidFill>
                <a:latin typeface="BlinkMacSystemFont"/>
                <a:hlinkClick r:id="rId3"/>
              </a:rPr>
              <a:t> Пула-</a:t>
            </a:r>
            <a:r>
              <a:rPr lang="ru-RU" altLang="ru-RU" sz="1200" i="1" dirty="0" err="1">
                <a:solidFill>
                  <a:srgbClr val="0071BC"/>
                </a:solidFill>
                <a:latin typeface="BlinkMacSystemFont"/>
                <a:hlinkClick r:id="rId3"/>
              </a:rPr>
              <a:t>Келла</a:t>
            </a:r>
            <a:r>
              <a:rPr lang="ru-RU" altLang="ru-RU" sz="900" i="1" baseline="30000" dirty="0">
                <a:solidFill>
                  <a:srgbClr val="5B616B"/>
                </a:solidFill>
                <a:latin typeface="BlinkMacSystemFont"/>
              </a:rPr>
              <a:t> </a:t>
            </a:r>
            <a:r>
              <a:rPr lang="ru-RU" altLang="ru-RU" sz="900" i="1" baseline="30000" dirty="0">
                <a:solidFill>
                  <a:srgbClr val="323A45"/>
                </a:solidFill>
                <a:latin typeface="BlinkMacSystemFont"/>
                <a:hlinkClick r:id="rId4" tooltip="Отделение внутренних болезней, отделение эндокринологии, диабета и питания, Медицинская школа Мэрилендского университета, Линден-авеню, 827, Балтимор, MD 21201, Соединенные Штаты."/>
              </a:rPr>
              <a:t>1</a:t>
            </a:r>
            <a:r>
              <a:rPr lang="ru-RU" altLang="ru-RU" sz="1200" i="1" dirty="0">
                <a:solidFill>
                  <a:srgbClr val="5B616B"/>
                </a:solidFill>
                <a:latin typeface="BlinkMacSystemFont"/>
              </a:rPr>
              <a:t>, </a:t>
            </a:r>
            <a:r>
              <a:rPr lang="ru-RU" altLang="ru-RU" sz="1200" i="1" dirty="0" err="1">
                <a:solidFill>
                  <a:srgbClr val="0071BC"/>
                </a:solidFill>
                <a:latin typeface="BlinkMacSystemFont"/>
                <a:hlinkClick r:id="rId5"/>
              </a:rPr>
              <a:t>Рэйчел</a:t>
            </a:r>
            <a:r>
              <a:rPr lang="ru-RU" altLang="ru-RU" sz="1200" i="1" dirty="0">
                <a:solidFill>
                  <a:srgbClr val="0071BC"/>
                </a:solidFill>
                <a:latin typeface="BlinkMacSystemFont"/>
                <a:hlinkClick r:id="rId5"/>
              </a:rPr>
              <a:t> А. </a:t>
            </a:r>
            <a:r>
              <a:rPr lang="ru-RU" altLang="ru-RU" sz="1200" i="1" dirty="0" err="1">
                <a:solidFill>
                  <a:srgbClr val="0071BC"/>
                </a:solidFill>
                <a:latin typeface="BlinkMacSystemFont"/>
                <a:hlinkClick r:id="rId5"/>
              </a:rPr>
              <a:t>Стейнман</a:t>
            </a:r>
            <a:r>
              <a:rPr lang="ru-RU" altLang="ru-RU" sz="900" i="1" baseline="30000" dirty="0">
                <a:solidFill>
                  <a:srgbClr val="5B616B"/>
                </a:solidFill>
                <a:latin typeface="BlinkMacSystemFont"/>
              </a:rPr>
              <a:t> </a:t>
            </a:r>
            <a:r>
              <a:rPr lang="ru-RU" altLang="ru-RU" sz="900" i="1" baseline="30000" dirty="0">
                <a:solidFill>
                  <a:srgbClr val="323A45"/>
                </a:solidFill>
                <a:latin typeface="BlinkMacSystemFont"/>
                <a:hlinkClick r:id="rId4" tooltip="Отделение внутренних болезней, отделение эндокринологии, диабета и питания, Медицинская школа Мэрилендского университета, Линден-авеню, 827, Балтимор, MD 21201, Соединенные Штаты."/>
              </a:rPr>
              <a:t>1</a:t>
            </a:r>
            <a:r>
              <a:rPr lang="ru-RU" altLang="ru-RU" sz="1200" i="1" dirty="0">
                <a:solidFill>
                  <a:srgbClr val="5B616B"/>
                </a:solidFill>
                <a:latin typeface="BlinkMacSystemFont"/>
              </a:rPr>
              <a:t>, </a:t>
            </a:r>
            <a:r>
              <a:rPr lang="ru-RU" altLang="ru-RU" sz="1200" i="1" dirty="0">
                <a:solidFill>
                  <a:srgbClr val="0071BC"/>
                </a:solidFill>
                <a:latin typeface="BlinkMacSystemFont"/>
                <a:hlinkClick r:id="rId6"/>
              </a:rPr>
              <a:t>Баян </a:t>
            </a:r>
            <a:r>
              <a:rPr lang="ru-RU" altLang="ru-RU" sz="1200" i="1" dirty="0" err="1">
                <a:solidFill>
                  <a:srgbClr val="0071BC"/>
                </a:solidFill>
                <a:latin typeface="BlinkMacSystemFont"/>
                <a:hlinkClick r:id="rId6"/>
              </a:rPr>
              <a:t>Месмар</a:t>
            </a:r>
            <a:r>
              <a:rPr lang="ru-RU" altLang="ru-RU" sz="900" i="1" baseline="30000" dirty="0">
                <a:solidFill>
                  <a:srgbClr val="5B616B"/>
                </a:solidFill>
                <a:latin typeface="BlinkMacSystemFont"/>
              </a:rPr>
              <a:t> </a:t>
            </a:r>
            <a:r>
              <a:rPr lang="ru-RU" altLang="ru-RU" sz="900" i="1" baseline="30000" dirty="0">
                <a:solidFill>
                  <a:srgbClr val="323A45"/>
                </a:solidFill>
                <a:latin typeface="BlinkMacSystemFont"/>
                <a:hlinkClick r:id="rId4" tooltip="Отделение внутренних болезней, отделение эндокринологии, диабета и питания, Медицинская школа Мэрилендского университета, Линден-авеню, 827, Балтимор, MD 21201, Соединенные Штаты."/>
              </a:rPr>
              <a:t>1</a:t>
            </a:r>
            <a:r>
              <a:rPr lang="ru-RU" altLang="ru-RU" sz="1200" i="1" dirty="0">
                <a:solidFill>
                  <a:srgbClr val="5B616B"/>
                </a:solidFill>
                <a:latin typeface="BlinkMacSystemFont"/>
              </a:rPr>
              <a:t>, </a:t>
            </a:r>
            <a:r>
              <a:rPr lang="ru-RU" altLang="ru-RU" sz="1200" i="1" dirty="0">
                <a:solidFill>
                  <a:srgbClr val="0071BC"/>
                </a:solidFill>
                <a:latin typeface="BlinkMacSystemFont"/>
                <a:hlinkClick r:id="rId7"/>
              </a:rPr>
              <a:t>Рана Малек</a:t>
            </a:r>
            <a:r>
              <a:rPr lang="ru-RU" altLang="ru-RU" sz="900" i="1" baseline="30000" dirty="0">
                <a:solidFill>
                  <a:srgbClr val="5B616B"/>
                </a:solidFill>
                <a:latin typeface="BlinkMacSystemFont"/>
              </a:rPr>
              <a:t> </a:t>
            </a:r>
            <a:r>
              <a:rPr lang="ru-RU" altLang="ru-RU" sz="900" i="1" baseline="30000" dirty="0">
                <a:solidFill>
                  <a:srgbClr val="323A45"/>
                </a:solidFill>
                <a:latin typeface="BlinkMacSystemFont"/>
                <a:hlinkClick r:id="rId4" tooltip="Отделение внутренних болезней, отделение эндокринологии, диабета и питания, Медицинская школа Мэрилендского университета, Линден-авеню, 827, Балтимор, MD 21201, Соединенные Штаты."/>
              </a:rPr>
              <a:t>1</a:t>
            </a:r>
            <a:r>
              <a:rPr lang="ru-RU" altLang="ru-RU" sz="1200" i="1" dirty="0">
                <a:solidFill>
                  <a:srgbClr val="212121"/>
                </a:solidFill>
                <a:latin typeface="BlinkMacSystemFont"/>
              </a:rPr>
              <a:t> </a:t>
            </a:r>
            <a:endParaRPr lang="ru-RU" altLang="ru-RU" sz="800" i="1" dirty="0"/>
          </a:p>
          <a:p>
            <a:pPr>
              <a:buFontTx/>
              <a:buChar char="•"/>
            </a:pPr>
            <a:r>
              <a:rPr lang="ru-RU" altLang="ru-RU" sz="1200" i="1" dirty="0">
                <a:solidFill>
                  <a:srgbClr val="212121"/>
                </a:solidFill>
                <a:latin typeface="BlinkMacSystemFont"/>
              </a:rPr>
              <a:t>PMID: 28901851 </a:t>
            </a:r>
            <a:r>
              <a:rPr lang="ru-RU" altLang="ru-RU" sz="1200" i="1" dirty="0" err="1">
                <a:solidFill>
                  <a:schemeClr val="accent1"/>
                </a:solidFill>
              </a:rPr>
              <a:t>doi</a:t>
            </a:r>
            <a:r>
              <a:rPr lang="ru-RU" altLang="ru-RU" sz="1200" i="1" dirty="0">
                <a:solidFill>
                  <a:schemeClr val="accent1"/>
                </a:solidFill>
              </a:rPr>
              <a:t>: 10.2174/1574887112666170911124806</a:t>
            </a:r>
            <a:r>
              <a:rPr lang="ru-RU" altLang="ru-RU" sz="1200" dirty="0">
                <a:solidFill>
                  <a:schemeClr val="accent1"/>
                </a:solidFill>
              </a:rPr>
              <a:t>.</a:t>
            </a:r>
            <a:endParaRPr lang="ru-RU" altLang="ru-RU" sz="1600" b="1" dirty="0">
              <a:solidFill>
                <a:schemeClr val="accent1"/>
              </a:solidFill>
              <a:latin typeface="Merriweather"/>
            </a:endParaRPr>
          </a:p>
          <a:p>
            <a:pPr>
              <a:buFontTx/>
              <a:buChar char="•"/>
            </a:pPr>
            <a:endParaRPr lang="ru-RU" altLang="ru-RU" sz="1200" dirty="0">
              <a:solidFill>
                <a:srgbClr val="212121"/>
              </a:solidFill>
              <a:latin typeface="BlinkMacSystemFon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8640" y="6389275"/>
            <a:ext cx="3839513" cy="36933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                                  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809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411480"/>
            <a:ext cx="8309113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2000" i="1" dirty="0"/>
              <a:t>Степень риска послеродовых осложнений у  беременных с ГСД</a:t>
            </a:r>
            <a:endParaRPr lang="en-US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48639" y="1490008"/>
            <a:ext cx="950181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Временной специфический риск возникновения осложнений, обусловленных перенесенным ГСД - уже </a:t>
            </a:r>
            <a:r>
              <a:rPr lang="ru-RU" dirty="0">
                <a:solidFill>
                  <a:srgbClr val="FF0000"/>
                </a:solidFill>
              </a:rPr>
              <a:t>в течение первых 3 лет </a:t>
            </a:r>
            <a:r>
              <a:rPr lang="ru-RU" dirty="0"/>
              <a:t>после родов [</a:t>
            </a:r>
            <a:r>
              <a:rPr lang="en-US" dirty="0"/>
              <a:t>OR</a:t>
            </a:r>
            <a:r>
              <a:rPr lang="ru-RU" dirty="0"/>
              <a:t>=5.37 (3.51–9.34</a:t>
            </a:r>
            <a:r>
              <a:rPr lang="ru-RU" dirty="0" smtClean="0"/>
              <a:t>)]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FF0000"/>
                </a:solidFill>
              </a:rPr>
              <a:t>Наибольший </a:t>
            </a:r>
            <a:r>
              <a:rPr lang="ru-RU" dirty="0">
                <a:solidFill>
                  <a:srgbClr val="FF0000"/>
                </a:solidFill>
              </a:rPr>
              <a:t>риск </a:t>
            </a:r>
            <a:r>
              <a:rPr lang="ru-RU" dirty="0"/>
              <a:t>наблюдается в период от 3 до 6 лет [</a:t>
            </a:r>
            <a:r>
              <a:rPr lang="en-US" dirty="0"/>
              <a:t>OR</a:t>
            </a:r>
            <a:r>
              <a:rPr lang="ru-RU" dirty="0"/>
              <a:t>=16.55 (16.08–17.04</a:t>
            </a:r>
            <a:r>
              <a:rPr lang="ru-RU" dirty="0" smtClean="0"/>
              <a:t>)]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Снижение </a:t>
            </a:r>
            <a:r>
              <a:rPr lang="ru-RU" dirty="0"/>
              <a:t>риска отмечено в период от 6 до 10 лет [</a:t>
            </a:r>
            <a:r>
              <a:rPr lang="en-US" dirty="0"/>
              <a:t>OR</a:t>
            </a:r>
            <a:r>
              <a:rPr lang="ru-RU" dirty="0"/>
              <a:t>=8.20 (4.53–14.86</a:t>
            </a:r>
            <a:r>
              <a:rPr lang="ru-RU" dirty="0" smtClean="0"/>
              <a:t>)]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FF0000"/>
                </a:solidFill>
              </a:rPr>
              <a:t>Риск </a:t>
            </a:r>
            <a:r>
              <a:rPr lang="ru-RU" dirty="0">
                <a:solidFill>
                  <a:srgbClr val="FF0000"/>
                </a:solidFill>
              </a:rPr>
              <a:t>через 15 </a:t>
            </a:r>
            <a:r>
              <a:rPr lang="ru-RU" dirty="0"/>
              <a:t>и более лет остается на уровне </a:t>
            </a:r>
            <a:r>
              <a:rPr lang="en-US" dirty="0"/>
              <a:t>OR</a:t>
            </a:r>
            <a:r>
              <a:rPr lang="ru-RU" dirty="0"/>
              <a:t>=7.88 (6.40–9.71)</a:t>
            </a:r>
          </a:p>
          <a:p>
            <a:pPr algn="r"/>
            <a:endParaRPr lang="ru-RU" sz="1200" dirty="0" smtClean="0"/>
          </a:p>
          <a:p>
            <a:pPr algn="r"/>
            <a:r>
              <a:rPr lang="en-US" sz="1200" dirty="0"/>
              <a:t>	</a:t>
            </a:r>
            <a:r>
              <a:rPr lang="en-US" sz="1200" i="1" dirty="0"/>
              <a:t>Laurie, J. G.</a:t>
            </a:r>
            <a:r>
              <a:rPr lang="ru-RU" sz="1200" i="1" dirty="0"/>
              <a:t> </a:t>
            </a:r>
            <a:r>
              <a:rPr lang="en-US" sz="1200" i="1" dirty="0"/>
              <a:t>et Al. GDM care re-imagined: Maternal and neonatal outcomes following a major model of care change for gestational diabetes mellitus at a large metropolitan hospital. Australian and New Zealand Journal of Obstetrics and </a:t>
            </a:r>
            <a:r>
              <a:rPr lang="en-US" sz="1200" i="1" dirty="0" err="1"/>
              <a:t>Gynaecology</a:t>
            </a:r>
            <a:r>
              <a:rPr lang="en-US" sz="1200" i="1" dirty="0"/>
              <a:t>, </a:t>
            </a:r>
            <a:r>
              <a:rPr lang="ru-RU" sz="1200" i="1" dirty="0"/>
              <a:t>2023,</a:t>
            </a:r>
            <a:r>
              <a:rPr lang="en-US" sz="1200" i="1" dirty="0"/>
              <a:t>63(5), 681-688. </a:t>
            </a:r>
            <a:r>
              <a:rPr lang="en-US" sz="1200" i="1" u="sng" dirty="0">
                <a:hlinkClick r:id="rId3"/>
              </a:rPr>
              <a:t>https://doi.org/10.1111/ajo.13691</a:t>
            </a:r>
            <a:endParaRPr lang="ru-RU" sz="1200" i="1" dirty="0"/>
          </a:p>
          <a:p>
            <a:pPr algn="r"/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48640" y="6389275"/>
            <a:ext cx="3839513" cy="36933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                                  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570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411480"/>
            <a:ext cx="8309113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2000" i="1" dirty="0" smtClean="0"/>
              <a:t>Влияние ГСД на потомство</a:t>
            </a:r>
            <a:endParaRPr lang="en-US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41905" y="1397675"/>
            <a:ext cx="11386269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Обследованы 350 новорожденных от матерей с различной степенью нарушений углеводного обмена во время </a:t>
            </a:r>
            <a:r>
              <a:rPr lang="ru-RU" dirty="0" smtClean="0"/>
              <a:t>беременности.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У </a:t>
            </a:r>
            <a:r>
              <a:rPr lang="ru-RU" dirty="0"/>
              <a:t>детей, рожденных от матерей с ГСД по сравнению с детьми от беременных с нормальным углеводным обменом обнаружено преобладание массы тела над ростом, более высокий рост и ИМТ</a:t>
            </a:r>
            <a:r>
              <a:rPr lang="ru-RU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 </a:t>
            </a:r>
            <a:r>
              <a:rPr lang="ru-RU" dirty="0"/>
              <a:t>Важным обстоятельством явилось отсутствие отличий показателей роста и веса у детей от матерей с СД2 и ГСД. Это свидетельствует о том, что ГСД оказывает такое же негативное влияние на метаболизм потомства, как и диабет 2-го </a:t>
            </a:r>
            <a:r>
              <a:rPr lang="ru-RU" dirty="0" smtClean="0"/>
              <a:t>типа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algn="r"/>
            <a:r>
              <a:rPr lang="ru-RU" sz="1400" i="1" dirty="0" err="1"/>
              <a:t>Л.А.Харитонова</a:t>
            </a:r>
            <a:r>
              <a:rPr lang="ru-RU" sz="1400" i="1" dirty="0"/>
              <a:t> с </a:t>
            </a:r>
            <a:r>
              <a:rPr lang="ru-RU" sz="1400" i="1" dirty="0" err="1"/>
              <a:t>соавт</a:t>
            </a:r>
            <a:r>
              <a:rPr lang="ru-RU" sz="1400" i="1" dirty="0"/>
              <a:t>., Физическое развитие новорожденных от  матерей с нарушениями углеводного обмена. </a:t>
            </a:r>
            <a:r>
              <a:rPr lang="ru-RU" sz="1400" i="1" dirty="0" err="1"/>
              <a:t>Эскп</a:t>
            </a:r>
            <a:r>
              <a:rPr lang="ru-RU" sz="1400" i="1" dirty="0"/>
              <a:t>. и клин. гастроэнтерология, 2019, 1(161), 88-98.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41905" y="4545584"/>
            <a:ext cx="11208689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У детей от матерей с ГСД отмечались отклонения в нервно-психическом </a:t>
            </a:r>
            <a:r>
              <a:rPr lang="ru-RU" dirty="0" smtClean="0"/>
              <a:t>развитии</a:t>
            </a:r>
            <a:r>
              <a:rPr lang="ru-RU" dirty="0"/>
              <a:t>, характеризовавшиеся нарушениями в сенсорной сфере </a:t>
            </a:r>
            <a:r>
              <a:rPr lang="ru-RU" dirty="0" smtClean="0"/>
              <a:t>и </a:t>
            </a:r>
            <a:r>
              <a:rPr lang="ru-RU" dirty="0"/>
              <a:t>взаимодействия с предметами и в меньшей степени – в эмоциональной </a:t>
            </a:r>
            <a:r>
              <a:rPr lang="ru-RU" dirty="0" smtClean="0"/>
              <a:t>и </a:t>
            </a:r>
            <a:r>
              <a:rPr lang="ru-RU" dirty="0"/>
              <a:t>голосовой сфере»</a:t>
            </a:r>
          </a:p>
          <a:p>
            <a:pPr algn="r"/>
            <a:r>
              <a:rPr lang="ru-RU" sz="1200" i="1" dirty="0" err="1"/>
              <a:t>Л.И.Никитина</a:t>
            </a:r>
            <a:r>
              <a:rPr lang="ru-RU" sz="1200" i="1" dirty="0"/>
              <a:t> с </a:t>
            </a:r>
            <a:r>
              <a:rPr lang="ru-RU" sz="1200" i="1" dirty="0" err="1"/>
              <a:t>соавт</a:t>
            </a:r>
            <a:r>
              <a:rPr lang="ru-RU" sz="1200" i="1" dirty="0"/>
              <a:t>., Характеристика физического и психомоторного развития детей,</a:t>
            </a:r>
          </a:p>
          <a:p>
            <a:pPr algn="r"/>
            <a:r>
              <a:rPr lang="ru-RU" sz="1200" i="1" dirty="0"/>
              <a:t>рожденных от матерей с ГСД. Медицинский совет, 2017, 9, 14-20.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389275"/>
            <a:ext cx="3839513" cy="36933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                                  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690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411480"/>
            <a:ext cx="8309113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2000" i="1" dirty="0" smtClean="0"/>
              <a:t>Влияние ГСД на потомство</a:t>
            </a:r>
            <a:endParaRPr lang="en-US" sz="2000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1009816" y="1825626"/>
            <a:ext cx="9525662" cy="3732336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Защитным механизмом от перечисленных рисков считается грудное вскармливание. Группа ученых из Китая утверждают, что у пациенток, перенесших ГСД и практикующих исключительно грудное вскармливание более 10 месяцев, частота развития диабета 2-го типа значительно снижается, что представляет эффективную меру профилактики метаболических нарушений для женщин после ГСД</a:t>
            </a:r>
          </a:p>
          <a:p>
            <a:pPr marL="0" indent="0" algn="r">
              <a:buFont typeface="Arial" pitchFamily="34" charset="0"/>
              <a:buNone/>
            </a:pPr>
            <a:r>
              <a:rPr lang="en-US" sz="1800" dirty="0" smtClean="0"/>
              <a:t>Guidelines for the Diagnosis and Treatment of Diabetes in Pregnancy </a:t>
            </a:r>
            <a:endParaRPr lang="ru-RU" sz="1800" dirty="0" smtClean="0"/>
          </a:p>
          <a:p>
            <a:pPr marL="0" indent="0" algn="r">
              <a:buFont typeface="Arial" pitchFamily="34" charset="0"/>
              <a:buNone/>
            </a:pPr>
            <a:r>
              <a:rPr lang="en-US" sz="1800" dirty="0" smtClean="0"/>
              <a:t>Chinese Journal of Perinatal Medicine, August 2014, Vol. 17, No. 8, 537-545</a:t>
            </a:r>
            <a:endParaRPr lang="ru-RU" sz="1800" dirty="0" smtClean="0"/>
          </a:p>
          <a:p>
            <a:pPr marL="0" indent="0" algn="r">
              <a:buFont typeface="Arial" pitchFamily="34" charset="0"/>
              <a:buNone/>
            </a:pPr>
            <a:r>
              <a:rPr lang="en-US" sz="1800" dirty="0" smtClean="0"/>
              <a:t>DOI: 10.3760/cma.j.issn.1007-9408.2014.08009</a:t>
            </a:r>
            <a:endParaRPr lang="ru-RU" sz="1800" dirty="0" smtClean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48640" y="6389275"/>
            <a:ext cx="3839513" cy="36933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                                  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996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41148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2000" dirty="0" smtClean="0"/>
              <a:t>П.4. </a:t>
            </a:r>
            <a:r>
              <a:rPr lang="ru-RU" sz="2800" dirty="0" smtClean="0"/>
              <a:t>Специфической </a:t>
            </a:r>
            <a:r>
              <a:rPr lang="ru-RU" sz="2800" dirty="0"/>
              <a:t>медицинской реабилитации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 </a:t>
            </a:r>
            <a:r>
              <a:rPr lang="ru-RU" sz="2800" dirty="0"/>
              <a:t>пациентам с </a:t>
            </a:r>
            <a:r>
              <a:rPr lang="ru-RU" sz="2800" dirty="0" smtClean="0"/>
              <a:t>ГСД не </a:t>
            </a:r>
            <a:r>
              <a:rPr lang="ru-RU" sz="2800" dirty="0"/>
              <a:t>требуется </a:t>
            </a:r>
            <a:r>
              <a:rPr lang="ru-RU" sz="2800" dirty="0">
                <a:solidFill>
                  <a:srgbClr val="FF0000"/>
                </a:solidFill>
              </a:rPr>
              <a:t>!? </a:t>
            </a:r>
            <a:r>
              <a:rPr lang="ru-RU" sz="2000" dirty="0">
                <a:solidFill>
                  <a:srgbClr val="FF0000"/>
                </a:solidFill>
              </a:rPr>
              <a:t/>
            </a:r>
            <a:br>
              <a:rPr lang="ru-RU" sz="2000" dirty="0">
                <a:solidFill>
                  <a:srgbClr val="FF0000"/>
                </a:solidFill>
              </a:rPr>
            </a:br>
            <a:endParaRPr lang="ru-RU" sz="2000" dirty="0"/>
          </a:p>
        </p:txBody>
      </p:sp>
      <p:sp>
        <p:nvSpPr>
          <p:cNvPr id="3" name="Text 1"/>
          <p:cNvSpPr>
            <a:spLocks noGrp="1"/>
          </p:cNvSpPr>
          <p:nvPr>
            <p:ph type="body" idx="102" hasCustomPrompt="1"/>
          </p:nvPr>
        </p:nvSpPr>
        <p:spPr>
          <a:xfrm>
            <a:off x="548640" y="1508760"/>
            <a:ext cx="530352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Основной текст</a:t>
            </a:r>
            <a:endParaRPr lang="en-US" sz="18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0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6432" y="1611492"/>
            <a:ext cx="3428362" cy="3978275"/>
          </a:xfrm>
          <a:prstGeom prst="rect">
            <a:avLst/>
          </a:prstGeom>
        </p:spPr>
      </p:pic>
      <p:sp>
        <p:nvSpPr>
          <p:cNvPr id="9" name="Объект 2"/>
          <p:cNvSpPr txBox="1">
            <a:spLocks/>
          </p:cNvSpPr>
          <p:nvPr/>
        </p:nvSpPr>
        <p:spPr>
          <a:xfrm>
            <a:off x="1010175" y="1356158"/>
            <a:ext cx="6686687" cy="4351338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b="1" dirty="0" smtClean="0"/>
          </a:p>
          <a:p>
            <a:r>
              <a:rPr lang="ru-RU" sz="2400" b="1" dirty="0" smtClean="0"/>
              <a:t>Рекомендуется </a:t>
            </a:r>
            <a:r>
              <a:rPr lang="ru-RU" sz="2400" dirty="0" smtClean="0"/>
              <a:t>модификация образа жизни (коррекция питания и физической активности) у </a:t>
            </a:r>
            <a:r>
              <a:rPr lang="ru-RU" sz="2400" i="1" u="sng" dirty="0" smtClean="0"/>
              <a:t>женщин высокого риска по развитию СД2 </a:t>
            </a:r>
            <a:r>
              <a:rPr lang="ru-RU" sz="2000" dirty="0" smtClean="0"/>
              <a:t>для профилактики развития СД2 типа в будущем </a:t>
            </a:r>
          </a:p>
          <a:p>
            <a:endParaRPr lang="ru-RU" dirty="0" smtClean="0"/>
          </a:p>
          <a:p>
            <a:pPr marL="0" indent="0">
              <a:buFont typeface="Arial" pitchFamily="34" charset="0"/>
              <a:buNone/>
            </a:pPr>
            <a:r>
              <a:rPr lang="ru-RU" sz="1600" b="1" dirty="0" smtClean="0"/>
              <a:t>Единственная ссылка на:</a:t>
            </a:r>
          </a:p>
          <a:p>
            <a:pPr marL="0" indent="0" algn="r">
              <a:buFont typeface="Arial" pitchFamily="34" charset="0"/>
              <a:buNone/>
            </a:pPr>
            <a:r>
              <a:rPr lang="en-US" sz="1600" dirty="0" err="1" smtClean="0"/>
              <a:t>Aroda</a:t>
            </a:r>
            <a:r>
              <a:rPr lang="en-US" sz="1600" dirty="0" smtClean="0"/>
              <a:t> V, </a:t>
            </a:r>
            <a:r>
              <a:rPr lang="en-US" sz="1600" dirty="0" err="1" smtClean="0"/>
              <a:t>Christophi</a:t>
            </a:r>
            <a:r>
              <a:rPr lang="en-US" sz="1600" dirty="0" smtClean="0"/>
              <a:t> C, Edelstein S</a:t>
            </a:r>
            <a:r>
              <a:rPr lang="ru-RU" sz="1600" dirty="0" smtClean="0"/>
              <a:t> </a:t>
            </a:r>
            <a:r>
              <a:rPr lang="en-US" sz="1600" dirty="0" smtClean="0"/>
              <a:t>et all.: </a:t>
            </a:r>
            <a:r>
              <a:rPr lang="en-US" sz="1600" b="1" dirty="0" smtClean="0"/>
              <a:t>The effect of lifestyle intervention and metformin on preventing or delaying diabetes among women with and without gestational diabetes: the Diabetes Prevention Program outcomes study 10-year follow-up</a:t>
            </a:r>
            <a:r>
              <a:rPr lang="en-US" sz="1600" dirty="0" smtClean="0"/>
              <a:t>. </a:t>
            </a:r>
            <a:r>
              <a:rPr lang="en-US" sz="1600" i="1" dirty="0" smtClean="0"/>
              <a:t>The Journal of Clinical Endocrinology &amp; Metabolism </a:t>
            </a:r>
            <a:r>
              <a:rPr lang="en-US" sz="2400" dirty="0" smtClean="0">
                <a:solidFill>
                  <a:srgbClr val="FF0000"/>
                </a:solidFill>
              </a:rPr>
              <a:t>2015,</a:t>
            </a:r>
            <a:r>
              <a:rPr lang="en-US" sz="1600" dirty="0" smtClean="0"/>
              <a:t> </a:t>
            </a:r>
            <a:r>
              <a:rPr lang="en-US" sz="1600" b="1" dirty="0" smtClean="0"/>
              <a:t>100</a:t>
            </a:r>
            <a:r>
              <a:rPr lang="en-US" sz="1600" dirty="0" smtClean="0"/>
              <a:t>(4):1646-1653. 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ru-RU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548640" y="6389275"/>
            <a:ext cx="3839513" cy="36933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                                  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365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411480"/>
            <a:ext cx="8309113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ru-RU" sz="2000" dirty="0"/>
              <a:t>Модификация образа жизни – </a:t>
            </a:r>
            <a:br>
              <a:rPr lang="ru-RU" sz="2000" dirty="0"/>
            </a:br>
            <a:r>
              <a:rPr lang="ru-RU" sz="2000" dirty="0"/>
              <a:t>основной путь профилактики и лечения!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478322" y="1663618"/>
            <a:ext cx="11466413" cy="4391674"/>
          </a:xfrm>
          <a:prstGeom prst="rect">
            <a:avLst/>
          </a:prstGeom>
          <a:gradFill flip="none" rotWithShape="1">
            <a:gsLst>
              <a:gs pos="1000">
                <a:schemeClr val="bg1">
                  <a:lumMod val="56000"/>
                  <a:lumOff val="44000"/>
                </a:schemeClr>
              </a:gs>
              <a:gs pos="100000">
                <a:srgbClr val="007366">
                  <a:alpha val="65000"/>
                  <a:lumMod val="25000"/>
                  <a:lumOff val="7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12700" cap="flat" cmpd="sng" algn="ctr">
            <a:noFill/>
            <a:prstDash val="solid"/>
          </a:ln>
          <a:effectLst>
            <a:outerShdw blurRad="584200" dist="50800" dir="5400000" algn="ctr" rotWithShape="0">
              <a:srgbClr val="FFC000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82953" tIns="41476" rIns="82953" bIns="41476" numCol="1" rtlCol="0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Tx/>
              <a:buAutoNum type="arabicPeriod"/>
            </a:pPr>
            <a:r>
              <a:rPr lang="ru-RU" sz="2400" dirty="0"/>
              <a:t>Контролировать психоэмоциональное состояние, </a:t>
            </a:r>
            <a:r>
              <a:rPr lang="ru-RU" sz="2400" dirty="0" smtClean="0"/>
              <a:t>				 не </a:t>
            </a:r>
            <a:r>
              <a:rPr lang="ru-RU" sz="2400" dirty="0"/>
              <a:t>допуская чрезмерной реакции на стрессовые события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Освоить правила питания при ГСД и риске диабета 2 типа</a:t>
            </a:r>
          </a:p>
          <a:p>
            <a:pPr marL="457200" indent="-457200">
              <a:buAutoNum type="arabicPeriod"/>
            </a:pPr>
            <a:r>
              <a:rPr lang="ru-RU" sz="2400" dirty="0" smtClean="0"/>
              <a:t>Поддерживать физическую активность для контроля веса тела	             и уровня сахара в крови</a:t>
            </a:r>
          </a:p>
          <a:p>
            <a:pPr marL="457200" indent="-457200">
              <a:buFontTx/>
              <a:buAutoNum type="arabicPeriod"/>
            </a:pPr>
            <a:r>
              <a:rPr lang="ru-RU" sz="2400" dirty="0" smtClean="0"/>
              <a:t>Поддерживать </a:t>
            </a:r>
            <a:r>
              <a:rPr lang="ru-RU" sz="2400" dirty="0"/>
              <a:t>грудное вскармливание ребенка не менее 1-1,5 лет</a:t>
            </a:r>
          </a:p>
          <a:p>
            <a:pPr marL="457200" indent="-457200">
              <a:buAutoNum type="arabicPeriod"/>
            </a:pPr>
            <a:endParaRPr lang="ru-RU" sz="20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548640" y="6389275"/>
            <a:ext cx="3839513" cy="36933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                                  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364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291314" y="411480"/>
            <a:ext cx="8566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2000" dirty="0"/>
              <a:t>Умение контролировать свои эмоции при воздействии агрессивных </a:t>
            </a:r>
            <a:r>
              <a:rPr lang="ru-RU" sz="2000" dirty="0" smtClean="0"/>
              <a:t>факторов, соблюдение основных правил питания и поддержание физической активности позволяет </a:t>
            </a:r>
            <a:r>
              <a:rPr lang="ru-RU" sz="2000" dirty="0"/>
              <a:t>предотвратить повреждение клеточного состава поджелудочной железы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33190" t="21435" r="32693" b="60450"/>
          <a:stretch/>
        </p:blipFill>
        <p:spPr>
          <a:xfrm>
            <a:off x="198253" y="1623752"/>
            <a:ext cx="6592805" cy="20058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34426" t="33106" r="40695" b="7923"/>
          <a:stretch/>
        </p:blipFill>
        <p:spPr>
          <a:xfrm>
            <a:off x="7228818" y="1523216"/>
            <a:ext cx="4963182" cy="481284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l="32420" t="39152" r="31698" b="43584"/>
          <a:stretch/>
        </p:blipFill>
        <p:spPr>
          <a:xfrm>
            <a:off x="291314" y="3768216"/>
            <a:ext cx="6709334" cy="237832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6389275"/>
            <a:ext cx="3839513" cy="36933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                                  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0616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411480"/>
            <a:ext cx="8309113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ru-RU" sz="2000" dirty="0" smtClean="0"/>
              <a:t>Гимнастический комплекс для родильниц</a:t>
            </a:r>
            <a:endParaRPr lang="ru-RU" sz="2000" dirty="0"/>
          </a:p>
        </p:txBody>
      </p:sp>
      <p:pic>
        <p:nvPicPr>
          <p:cNvPr id="5" name="утром早上_下肢运动_30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9"/>
          <a:srcRect l="19175" r="30271"/>
          <a:stretch/>
        </p:blipFill>
        <p:spPr>
          <a:xfrm>
            <a:off x="159391" y="2289059"/>
            <a:ext cx="3313472" cy="3686848"/>
          </a:xfrm>
          <a:prstGeom prst="rect">
            <a:avLst/>
          </a:prstGeom>
        </p:spPr>
      </p:pic>
      <p:pic>
        <p:nvPicPr>
          <p:cNvPr id="6" name="полднем 中午_上肢运动_30s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0"/>
          <a:srcRect l="25318" r="29303"/>
          <a:stretch/>
        </p:blipFill>
        <p:spPr>
          <a:xfrm>
            <a:off x="4135773" y="2284341"/>
            <a:ext cx="2978092" cy="3691566"/>
          </a:xfrm>
          <a:prstGeom prst="rect">
            <a:avLst/>
          </a:prstGeom>
        </p:spPr>
      </p:pic>
      <p:pic>
        <p:nvPicPr>
          <p:cNvPr id="8" name="вечером 晚上_全身运动_30s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 rotWithShape="1">
          <a:blip r:embed="rId11"/>
          <a:srcRect l="18922" r="29666"/>
          <a:stretch/>
        </p:blipFill>
        <p:spPr>
          <a:xfrm>
            <a:off x="8388235" y="2303736"/>
            <a:ext cx="3356354" cy="367217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54265" y="1586039"/>
            <a:ext cx="89961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УТРО                                                     ДЕНЬ                                                     ВЕЧЕР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48640" y="6389275"/>
            <a:ext cx="3839513" cy="36933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                                  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2535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101"/>
          </p:nvPr>
        </p:nvSpPr>
        <p:spPr/>
        <p:txBody>
          <a:bodyPr/>
          <a:lstStyle/>
          <a:p>
            <a:r>
              <a:rPr lang="ru-RU" sz="2800" i="1" dirty="0"/>
              <a:t>Грудное вскармливание </a:t>
            </a:r>
            <a:r>
              <a:rPr lang="ru-RU" sz="2800" i="1" dirty="0" smtClean="0"/>
              <a:t>– важный элемент</a:t>
            </a:r>
            <a:br>
              <a:rPr lang="ru-RU" sz="2800" i="1" dirty="0" smtClean="0"/>
            </a:br>
            <a:r>
              <a:rPr lang="ru-RU" sz="2800" i="1" dirty="0" smtClean="0"/>
              <a:t>профилактики СД2 у мамы и ребенка</a:t>
            </a:r>
            <a:r>
              <a:rPr lang="ru-RU" sz="2800" i="1" dirty="0"/>
              <a:t/>
            </a:r>
            <a:br>
              <a:rPr lang="ru-RU" sz="2800" i="1" dirty="0"/>
            </a:br>
            <a:endParaRPr lang="ru-RU" sz="2800" dirty="0"/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766638" y="1428060"/>
            <a:ext cx="10365553" cy="498113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endParaRPr lang="ru-RU" sz="20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ru-RU" sz="2000" dirty="0" smtClean="0"/>
              <a:t>На фоне ГСД грудное вскармливание является мощным профилактическим  методом предотвращения быстрого развития СД2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000" dirty="0" smtClean="0"/>
              <a:t>Кормление грудным молоком является залогом здоровья младенца, в том числе профилактикой избыточной массы тела, сахарного диабета </a:t>
            </a:r>
            <a:r>
              <a:rPr lang="ru-RU" sz="2800" dirty="0" smtClean="0"/>
              <a:t>2</a:t>
            </a:r>
            <a:r>
              <a:rPr lang="ru-RU" sz="2000" dirty="0" smtClean="0"/>
              <a:t> типа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000" dirty="0" smtClean="0"/>
              <a:t>Ребенок </a:t>
            </a:r>
            <a:r>
              <a:rPr lang="ru-RU" sz="2000" b="1" dirty="0" smtClean="0"/>
              <a:t>всего первого года </a:t>
            </a:r>
            <a:r>
              <a:rPr lang="ru-RU" sz="2000" dirty="0" smtClean="0"/>
              <a:t>жизни не должен получить другой пищи, кроме грудного молока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000" dirty="0" smtClean="0"/>
              <a:t>Оптимальная продолжительность периода грудного вскармливания 1,5-2 года. По мнению педиатров и детских психологов малыш сам </a:t>
            </a:r>
            <a:r>
              <a:rPr lang="ru-RU" sz="2000" b="1" dirty="0" smtClean="0"/>
              <a:t>осознанно</a:t>
            </a:r>
            <a:r>
              <a:rPr lang="ru-RU" sz="2000" dirty="0" smtClean="0"/>
              <a:t> отказывается от груди в возрасте около 2-х лет.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2000" dirty="0" smtClean="0"/>
              <a:t>Ранний прикорм овощными, фруктовыми, мясными пюре и др. продуктами пищевой промышленности может привести к нарушению характера микрофлоры кишечника и пищеварения и, как следствие, диатезу (аллергии)</a:t>
            </a:r>
          </a:p>
          <a:p>
            <a:pPr>
              <a:buFont typeface="Wingdings" panose="05000000000000000000" pitchFamily="2" charset="2"/>
              <a:buChar char="v"/>
            </a:pPr>
            <a:endParaRPr lang="ru-RU" sz="2400" dirty="0" smtClean="0"/>
          </a:p>
          <a:p>
            <a:pPr marL="0" indent="0">
              <a:buFont typeface="Arial" pitchFamily="34" charset="0"/>
              <a:buNone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48640" y="6389275"/>
            <a:ext cx="3839513" cy="36933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                                  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725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8" t="1101" r="6615" b="33944"/>
          <a:stretch/>
        </p:blipFill>
        <p:spPr>
          <a:xfrm>
            <a:off x="2415806" y="1684079"/>
            <a:ext cx="2749297" cy="4357842"/>
          </a:xfrm>
          <a:prstGeom prst="rect">
            <a:avLst/>
          </a:prstGeom>
        </p:spPr>
      </p:pic>
      <p:pic>
        <p:nvPicPr>
          <p:cNvPr id="9" name="Объект 3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39" t="25136" r="13241" b="35535"/>
          <a:stretch/>
        </p:blipFill>
        <p:spPr>
          <a:xfrm>
            <a:off x="6637771" y="2251473"/>
            <a:ext cx="2550254" cy="302472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 idx="10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777" y="35544"/>
            <a:ext cx="4762832" cy="150700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8640" y="6389275"/>
            <a:ext cx="3839513" cy="36933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                                           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1521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логан"/>
          <p:cNvSpPr/>
          <p:nvPr/>
        </p:nvSpPr>
        <p:spPr>
          <a:xfrm>
            <a:off x="548640" y="2002536"/>
            <a:ext cx="4572000" cy="402336"/>
          </a:xfrm>
          <a:prstGeom prst="roundRect">
            <a:avLst>
              <a:gd name="adj" fmla="val 18182"/>
            </a:avLst>
          </a:prstGeom>
          <a:solidFill>
            <a:schemeClr val="accent2"/>
          </a:solidFill>
          <a:ln/>
        </p:spPr>
      </p:sp>
      <p:sp>
        <p:nvSpPr>
          <p:cNvPr id="6" name="Спасибо"/>
          <p:cNvSpPr txBox="1"/>
          <p:nvPr/>
        </p:nvSpPr>
        <p:spPr>
          <a:xfrm>
            <a:off x="548640" y="2606040"/>
            <a:ext cx="6035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chemeClr val="tx2"/>
                </a:solidFill>
              </a:rPr>
              <a:t>Спасибо за внимание!</a:t>
            </a:r>
            <a:endParaRPr lang="en-US" sz="3400" dirty="0"/>
          </a:p>
        </p:txBody>
      </p:sp>
      <p:sp>
        <p:nvSpPr>
          <p:cNvPr id="7" name="Контакты"/>
          <p:cNvSpPr/>
          <p:nvPr/>
        </p:nvSpPr>
        <p:spPr>
          <a:xfrm>
            <a:off x="548640" y="3429000"/>
            <a:ext cx="4937760" cy="2606040"/>
          </a:xfrm>
          <a:prstGeom prst="roundRect">
            <a:avLst>
              <a:gd name="adj" fmla="val 4000"/>
            </a:avLst>
          </a:prstGeom>
          <a:solidFill>
            <a:schemeClr val="bg1"/>
          </a:solidFill>
          <a:ln w="9525">
            <a:solidFill>
              <a:srgbClr val="E5E7EB"/>
            </a:solidFill>
            <a:prstDash val="solid"/>
          </a:ln>
          <a:effectLst>
            <a:outerShdw blurRad="127000" dist="25400" dir="5400000" algn="bl" rotWithShape="0">
              <a:srgbClr val="0B3A7A">
                <a:alpha val="12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822960" y="356616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100" dirty="0">
                <a:solidFill>
                  <a:schemeClr val="accent2"/>
                </a:solidFill>
              </a:rPr>
              <a:t>КОНТАКТЫ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822960" y="4069080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0" name="Image 0" descr="icons/FiUs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812" y="4168932"/>
            <a:ext cx="184343" cy="184343"/>
          </a:xfrm>
          <a:prstGeom prst="rect">
            <a:avLst/>
          </a:prstGeom>
        </p:spPr>
      </p:pic>
      <p:sp>
        <p:nvSpPr>
          <p:cNvPr id="11" name="Автор"/>
          <p:cNvSpPr txBox="1"/>
          <p:nvPr/>
        </p:nvSpPr>
        <p:spPr>
          <a:xfrm>
            <a:off x="1371600" y="4069080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 err="1">
                <a:solidFill>
                  <a:schemeClr val="tx2"/>
                </a:solidFill>
              </a:rPr>
              <a:t>Автор</a:t>
            </a:r>
            <a:r>
              <a:rPr lang="en-US" sz="1600" b="1" dirty="0" smtClean="0">
                <a:solidFill>
                  <a:schemeClr val="tx2"/>
                </a:solidFill>
              </a:rPr>
              <a:t>:</a:t>
            </a:r>
            <a:r>
              <a:rPr lang="ru-RU" sz="1600" b="1" dirty="0" smtClean="0">
                <a:solidFill>
                  <a:schemeClr val="tx2"/>
                </a:solidFill>
              </a:rPr>
              <a:t> </a:t>
            </a:r>
            <a:r>
              <a:rPr lang="ru-RU" sz="1600" b="1" dirty="0" err="1" smtClean="0">
                <a:solidFill>
                  <a:schemeClr val="tx2"/>
                </a:solidFill>
              </a:rPr>
              <a:t>Н.А.Жаркин</a:t>
            </a:r>
            <a:r>
              <a:rPr lang="en-US" sz="1600" b="1" dirty="0" smtClean="0">
                <a:solidFill>
                  <a:schemeClr val="tx2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822960" y="4544568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3" name="Image 1" descr="icons/FiHo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812" y="4644420"/>
            <a:ext cx="184343" cy="184343"/>
          </a:xfrm>
          <a:prstGeom prst="rect">
            <a:avLst/>
          </a:prstGeom>
        </p:spPr>
      </p:pic>
      <p:sp>
        <p:nvSpPr>
          <p:cNvPr id="14" name="Учреждение"/>
          <p:cNvSpPr txBox="1"/>
          <p:nvPr/>
        </p:nvSpPr>
        <p:spPr>
          <a:xfrm>
            <a:off x="1371600" y="4544568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Учреждение: </a:t>
            </a:r>
            <a:r>
              <a:rPr lang="ru-RU" sz="1600" b="1" dirty="0" err="1" smtClean="0">
                <a:solidFill>
                  <a:schemeClr val="tx2"/>
                </a:solidFill>
              </a:rPr>
              <a:t>ВолгГМУ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endParaRPr lang="en-US" sz="1600" dirty="0"/>
          </a:p>
        </p:txBody>
      </p:sp>
      <p:sp>
        <p:nvSpPr>
          <p:cNvPr id="15" name="Shape 11"/>
          <p:cNvSpPr/>
          <p:nvPr/>
        </p:nvSpPr>
        <p:spPr>
          <a:xfrm>
            <a:off x="822960" y="5020056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6" name="Image 2" descr="icons/FiPhon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812" y="5119908"/>
            <a:ext cx="184343" cy="184343"/>
          </a:xfrm>
          <a:prstGeom prst="rect">
            <a:avLst/>
          </a:prstGeom>
        </p:spPr>
      </p:pic>
      <p:sp>
        <p:nvSpPr>
          <p:cNvPr id="17" name="Телефон"/>
          <p:cNvSpPr txBox="1"/>
          <p:nvPr/>
        </p:nvSpPr>
        <p:spPr>
          <a:xfrm>
            <a:off x="1371600" y="5020056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 err="1">
                <a:solidFill>
                  <a:schemeClr val="tx2"/>
                </a:solidFill>
              </a:rPr>
              <a:t>Телефон</a:t>
            </a:r>
            <a:r>
              <a:rPr lang="en-US" sz="1600" b="1" dirty="0" smtClean="0">
                <a:solidFill>
                  <a:schemeClr val="tx2"/>
                </a:solidFill>
              </a:rPr>
              <a:t>:</a:t>
            </a:r>
            <a:r>
              <a:rPr lang="ru-RU" sz="1600" b="1" dirty="0" smtClean="0">
                <a:solidFill>
                  <a:schemeClr val="tx2"/>
                </a:solidFill>
              </a:rPr>
              <a:t> 8(8442)334556</a:t>
            </a:r>
            <a:r>
              <a:rPr lang="en-US" sz="1600" b="1" dirty="0" smtClean="0">
                <a:solidFill>
                  <a:schemeClr val="tx2"/>
                </a:solidFill>
              </a:rPr>
              <a:t> 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endParaRPr lang="en-US" sz="1600" dirty="0"/>
          </a:p>
        </p:txBody>
      </p:sp>
      <p:sp>
        <p:nvSpPr>
          <p:cNvPr id="18" name="Shape 13"/>
          <p:cNvSpPr/>
          <p:nvPr/>
        </p:nvSpPr>
        <p:spPr>
          <a:xfrm>
            <a:off x="822960" y="5495544"/>
            <a:ext cx="384048" cy="38404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9" name="Image 3" descr="icons/FiMail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2812" y="5595396"/>
            <a:ext cx="184343" cy="184343"/>
          </a:xfrm>
          <a:prstGeom prst="rect">
            <a:avLst/>
          </a:prstGeom>
        </p:spPr>
      </p:pic>
      <p:sp>
        <p:nvSpPr>
          <p:cNvPr id="20" name="E-mail"/>
          <p:cNvSpPr txBox="1"/>
          <p:nvPr/>
        </p:nvSpPr>
        <p:spPr>
          <a:xfrm>
            <a:off x="1371600" y="5495544"/>
            <a:ext cx="3931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E-mail</a:t>
            </a:r>
            <a:r>
              <a:rPr lang="en-US" sz="1600" b="1" dirty="0" smtClean="0">
                <a:solidFill>
                  <a:schemeClr val="tx2"/>
                </a:solidFill>
              </a:rPr>
              <a:t>:</a:t>
            </a:r>
            <a:r>
              <a:rPr lang="ru-RU" sz="1600" b="1" dirty="0" smtClean="0">
                <a:solidFill>
                  <a:schemeClr val="tx2"/>
                </a:solidFill>
              </a:rPr>
              <a:t> </a:t>
            </a:r>
            <a:r>
              <a:rPr lang="en-US" sz="1600" b="1" dirty="0" smtClean="0">
                <a:solidFill>
                  <a:schemeClr val="tx2"/>
                </a:solidFill>
              </a:rPr>
              <a:t>zharkin55@mail.ru 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endParaRPr lang="en-US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9811910" y="172379"/>
            <a:ext cx="2044149" cy="2031325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                     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 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   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    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     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       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       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Человек родился 2026">
  <a:themeElements>
    <a:clrScheme name="Человек родился 2026">
      <a:dk1>
        <a:srgbClr val="1F2A44"/>
      </a:dk1>
      <a:lt1>
        <a:srgbClr val="FFFFFF"/>
      </a:lt1>
      <a:dk2>
        <a:srgbClr val="0B3A7A"/>
      </a:dk2>
      <a:lt2>
        <a:srgbClr val="FBF9F7"/>
      </a:lt2>
      <a:accent1>
        <a:srgbClr val="0B3A7A"/>
      </a:accent1>
      <a:accent2>
        <a:srgbClr val="F96210"/>
      </a:accent2>
      <a:accent3>
        <a:srgbClr val="4F7DB8"/>
      </a:accent3>
      <a:accent4>
        <a:srgbClr val="F9A66C"/>
      </a:accent4>
      <a:accent5>
        <a:srgbClr val="2E8B57"/>
      </a:accent5>
      <a:accent6>
        <a:srgbClr val="C0392B"/>
      </a:accent6>
      <a:hlink>
        <a:srgbClr val="0B3A7A"/>
      </a:hlink>
      <a:folHlink>
        <a:srgbClr val="6B4FA0"/>
      </a:folHlink>
    </a:clrScheme>
    <a:fontScheme name="Человек родился 2026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980</Words>
  <Application>Microsoft Office PowerPoint</Application>
  <PresentationFormat>Широкоэкранный</PresentationFormat>
  <Paragraphs>144</Paragraphs>
  <Slides>17</Slides>
  <Notes>16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Alegreya Sans Medium</vt:lpstr>
      <vt:lpstr>Arial</vt:lpstr>
      <vt:lpstr>BlinkMacSystemFont</vt:lpstr>
      <vt:lpstr>Calibri</vt:lpstr>
      <vt:lpstr>Merriweather</vt:lpstr>
      <vt:lpstr>Wingdings</vt:lpstr>
      <vt:lpstr>Человек родился 2026</vt:lpstr>
      <vt:lpstr>Беременность, роды и послеродовый период  у женщин с ГСД</vt:lpstr>
      <vt:lpstr>Заголовок</vt:lpstr>
      <vt:lpstr>Заголовок</vt:lpstr>
      <vt:lpstr>Гестационный сахарный диабет может вызвать осложнения  в течение беременности и родов как у матери, так и у ребенка</vt:lpstr>
      <vt:lpstr>НАРО  Hyperglycemia and Adverse Pregnancy Outcomes   Гипергликемия и Неблагоприятные Исходы беременности</vt:lpstr>
      <vt:lpstr>Послеродовая реабилитация не нужна!?</vt:lpstr>
      <vt:lpstr>ГСД оказывает двойное неблагоприятное воздействие на здоровье матери и ребенка, имея краткосрочные и долгосрочные последствия. </vt:lpstr>
      <vt:lpstr>Степень риска послеродовых осложнений у  беременных с ГСД</vt:lpstr>
      <vt:lpstr>Влияние ГСД на потомство</vt:lpstr>
      <vt:lpstr>Влияние ГСД на потомство</vt:lpstr>
      <vt:lpstr>П.4. Специфической медицинской реабилитации   пациентам с ГСД не требуется !?  </vt:lpstr>
      <vt:lpstr>Модификация образа жизни –  основной путь профилактики и лечения!</vt:lpstr>
      <vt:lpstr>Умение контролировать свои эмоции при воздействии агрессивных факторов, соблюдение основных правил питания и поддержание физической активности позволяет предотвратить повреждение клеточного состава поджелудочной железы</vt:lpstr>
      <vt:lpstr>Гимнастический комплекс для родильниц</vt:lpstr>
      <vt:lpstr>Грудное вскармливание – важный элемент профилактики СД2 у мамы и ребенка 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 — V форум ПФО «Человек родился»</dc:title>
  <dc:subject>PptxGenJS Presentation</dc:subject>
  <dc:creator>PptxGenJS</dc:creator>
  <cp:lastModifiedBy>Пользователь Windows</cp:lastModifiedBy>
  <cp:revision>21</cp:revision>
  <dcterms:created xsi:type="dcterms:W3CDTF">2026-10-07T07:43:38Z</dcterms:created>
  <dcterms:modified xsi:type="dcterms:W3CDTF">2026-10-19T05:46:42Z</dcterms:modified>
</cp:coreProperties>
</file>