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0" r:id="rId3"/>
    <p:sldId id="261" r:id="rId4"/>
    <p:sldId id="272" r:id="rId5"/>
    <p:sldId id="273" r:id="rId6"/>
    <p:sldId id="274" r:id="rId7"/>
    <p:sldId id="275" r:id="rId8"/>
    <p:sldId id="276" r:id="rId9"/>
    <p:sldId id="277" r:id="rId10"/>
    <p:sldId id="262" r:id="rId11"/>
    <p:sldId id="263" r:id="rId12"/>
    <p:sldId id="256" r:id="rId13"/>
    <p:sldId id="27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69" autoAdjust="0"/>
  </p:normalViewPr>
  <p:slideViewPr>
    <p:cSldViewPr>
      <p:cViewPr varScale="1">
        <p:scale>
          <a:sx n="75" d="100"/>
          <a:sy n="75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53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24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05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23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25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70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36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1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0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42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70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F9C92-C629-45C6-B675-841B3D9C5C72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5B90E-0DCB-4B0A-8BAC-65A3A3E80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82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Users\Профессор\Desktop\OCF8ib4ITb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41" y="7937"/>
            <a:ext cx="9181241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37241" y="21440"/>
            <a:ext cx="9181241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Психическое здоровье приёмных детей</a:t>
            </a:r>
            <a:endParaRPr lang="ru-RU" sz="6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>
              <a:lnSpc>
                <a:spcPts val="1800"/>
              </a:lnSpc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    </a:t>
            </a:r>
            <a:r>
              <a:rPr lang="ru-RU" sz="2000" b="1" dirty="0" err="1" smtClean="0">
                <a:solidFill>
                  <a:srgbClr val="002060"/>
                </a:solidFill>
              </a:rPr>
              <a:t>Титиевский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С.В.</a:t>
            </a:r>
            <a:r>
              <a:rPr lang="ru-RU" sz="2000" dirty="0">
                <a:solidFill>
                  <a:srgbClr val="002060"/>
                </a:solidFill>
              </a:rPr>
              <a:t>, </a:t>
            </a:r>
            <a:r>
              <a:rPr lang="ru-RU" sz="2000" dirty="0" smtClean="0">
                <a:solidFill>
                  <a:srgbClr val="002060"/>
                </a:solidFill>
              </a:rPr>
              <a:t>д.м.н., проф., </a:t>
            </a:r>
            <a:r>
              <a:rPr lang="ru-RU" sz="2000" dirty="0">
                <a:solidFill>
                  <a:srgbClr val="002060"/>
                </a:solidFill>
              </a:rPr>
              <a:t>ФГБОУ ВО «Донецкий государственный медицинский университет им. М. Горького» Минздрава России, г. </a:t>
            </a:r>
            <a:r>
              <a:rPr lang="ru-RU" sz="2000" dirty="0" smtClean="0">
                <a:solidFill>
                  <a:srgbClr val="002060"/>
                </a:solidFill>
              </a:rPr>
              <a:t>Донецк</a:t>
            </a:r>
          </a:p>
          <a:p>
            <a:pPr algn="ctr">
              <a:lnSpc>
                <a:spcPts val="18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Побережная </a:t>
            </a:r>
            <a:r>
              <a:rPr lang="ru-RU" sz="2000" b="1" dirty="0">
                <a:solidFill>
                  <a:srgbClr val="002060"/>
                </a:solidFill>
              </a:rPr>
              <a:t>Н.В.</a:t>
            </a:r>
            <a:r>
              <a:rPr lang="ru-RU" sz="2000" dirty="0">
                <a:solidFill>
                  <a:srgbClr val="002060"/>
                </a:solidFill>
              </a:rPr>
              <a:t>, к.м.н., ФГБОУ ВО «Донецкий государственный медицинский университет им. М. Горького» Минздрава России, г. Донецк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ts val="18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Гашкова </a:t>
            </a:r>
            <a:r>
              <a:rPr lang="ru-RU" sz="2000" b="1" dirty="0">
                <a:solidFill>
                  <a:srgbClr val="002060"/>
                </a:solidFill>
              </a:rPr>
              <a:t>Л.А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>
                <a:solidFill>
                  <a:srgbClr val="002060"/>
                </a:solidFill>
              </a:rPr>
              <a:t>к.м.н., доцент, ФГБОУ ВО «Донецкий государственный медицинский университет им. М. Горького» Минздрава России, г. Донецк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Черепков </a:t>
            </a:r>
            <a:r>
              <a:rPr lang="ru-RU" sz="2000" b="1" dirty="0">
                <a:solidFill>
                  <a:srgbClr val="002060"/>
                </a:solidFill>
              </a:rPr>
              <a:t>В.Н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r>
              <a:rPr lang="ru-RU" sz="2000" dirty="0" smtClean="0">
                <a:solidFill>
                  <a:srgbClr val="002060"/>
                </a:solidFill>
              </a:rPr>
              <a:t>, к.м.н., доцент, </a:t>
            </a:r>
            <a:r>
              <a:rPr lang="ru-RU" sz="2000" dirty="0">
                <a:solidFill>
                  <a:srgbClr val="002060"/>
                </a:solidFill>
              </a:rPr>
              <a:t>ФГБОУ ВО «Донецкий государственный медицинский университет им. М. Горького» Минздрава России</a:t>
            </a:r>
            <a:r>
              <a:rPr lang="ru-RU" sz="2000" b="1" dirty="0">
                <a:solidFill>
                  <a:schemeClr val="bg1"/>
                </a:solidFill>
              </a:rPr>
              <a:t>, г. </a:t>
            </a:r>
            <a:r>
              <a:rPr lang="ru-RU" sz="2000" b="1" dirty="0" smtClean="0">
                <a:solidFill>
                  <a:schemeClr val="bg1"/>
                </a:solidFill>
              </a:rPr>
              <a:t>Донецк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4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688" y="620688"/>
            <a:ext cx="89865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Когда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приемная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мать не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смогла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постоянно получать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лекарства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мальчика 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водить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его на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сеансы поведенческой терапии, поведение ребенка ухудшилось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что потребовало переоценки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лечения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привлечения нового поведенческого терапевта.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Препятствия, связанные с расстоянием,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финансовые ограничения еще больше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усложняли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ситуацию, отбив желание у приемной матери добиваться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необходимой помощи,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то время как она уже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обеспечивала потребности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других приемных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детей.</a:t>
            </a:r>
            <a:r>
              <a:rPr lang="ru-RU" sz="24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Guidry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Analysis of Barriers in Mental Health Care for Foster Children: Challenges and Solutions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Psychyatric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Times. November 13, 2024. </a:t>
            </a:r>
            <a:r>
              <a:rPr lang="de-DE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https://</a:t>
            </a:r>
            <a:r>
              <a:rPr lang="de-DE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www.psychiatrictimes.com/view/analysis-of-barriers-in-mental-health-care-for-foster-children-challenges-and-solutio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196" y="50800"/>
            <a:ext cx="889248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основе обобщения результатов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исследований 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клинического опыта, в США предлагается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несколько ключевых улучшений, которые могли бы значительно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облегчить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доступ приемных детей к психиатрической помощи.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Во-первых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повышение стабильности и непрерывности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помощи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будет иметь высокий приоритет.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внедрение протоколов для минимизации нестабильности размещения и обеспечения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последовательной помощи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может помочь поддерживать постоянные отношения с поставщиками услуг в области психического здоровья для детей.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Исследования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показали, что целевая поддержка молодежи, приемных родителей и биологических родителей может значительно улучшить психическое здоровье, но повседневное использование основанных на доказательствах практик в приемной семье по-прежнему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отсутствует.</a:t>
            </a:r>
            <a:r>
              <a:rPr lang="ru-RU" sz="24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Благодаря внедрению новых протоколов и политик, основанных на современных передовых практиках, система приемной опеки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сможет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улучшить и изменить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состояние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психического здоровья приемных детей. </a:t>
            </a:r>
          </a:p>
          <a:p>
            <a:pPr lvl="0">
              <a:lnSpc>
                <a:spcPts val="2000"/>
              </a:lnSpc>
            </a:pPr>
            <a:endParaRPr lang="ru-RU" sz="2400" dirty="0" smtClean="0"/>
          </a:p>
          <a:p>
            <a:pPr lvl="0">
              <a:lnSpc>
                <a:spcPts val="2000"/>
              </a:lnSpc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Pecora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al. Mental health services for children placed in foster care: an overview of current challenges. </a:t>
            </a:r>
            <a:r>
              <a:rPr lang="ru-RU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Child</a:t>
            </a:r>
            <a:r>
              <a:rPr lang="ru-RU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Welfare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2009;88(1):5-26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6261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Users\Профессор\Desktop\140320240904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60032" cy="336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4012" y="-5417"/>
            <a:ext cx="896448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 Во-вторых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необходимо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улучшить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доступ к услугам в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области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психического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здоровья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сельской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местности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Создание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телемедицинских  </a:t>
            </a: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возможностей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мобильных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услуг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области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психического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здоровья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способно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решить проблему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длительных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поездок и ограниченных услуг, сделав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помощь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более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доступной. </a:t>
            </a:r>
          </a:p>
          <a:p>
            <a:pPr>
              <a:lnSpc>
                <a:spcPts val="24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решения также снизят финансовую нагрузку на приемных родителей, упростив им получение необходимой поддержки для этих детей.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Наконец, важным аспектом для рассмотрения будет укрепление координации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помощи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путем разработки интегрированных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её моделей, способствующих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лучшему и более эффективному общению между поставщиками услуг в области психического здоровья, приемными родителями и социальными работниками.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11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760" y="0"/>
            <a:ext cx="8964488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Улучшенная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координация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обеспечит то,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чтобы все вовлеченные стороны были хорошо информированы и могли эффективно сотрудничать,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это приведет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более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высококачественной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последовательной помощи приемным детям. </a:t>
            </a:r>
          </a:p>
          <a:p>
            <a:pPr>
              <a:lnSpc>
                <a:spcPts val="2600"/>
              </a:lnSpc>
            </a:pP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6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Сосредоточившись на упомянутых важных областях – </a:t>
            </a:r>
            <a:r>
              <a:rPr lang="ru-RU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обеспечении стабильности помощи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расширении доступа к услугам в сельской местности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улучшении координации в системе приемной опеки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как предполагается, можно значительно уменьшить барьеры на пути получения психиатрической помощи приемными детьми. </a:t>
            </a:r>
          </a:p>
          <a:p>
            <a:pPr>
              <a:lnSpc>
                <a:spcPts val="26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Указывается, что, в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конечном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итоге, данные действия способны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привести к улучшению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исходов заболеваний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общего благополучия этой уязвимой группы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населения.</a:t>
            </a:r>
            <a:r>
              <a:rPr lang="ru-RU" sz="24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600"/>
              </a:lnSpc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600"/>
              </a:lnSpc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Guidry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Analysis of Barriers in Mental Health Care for Foster Children: Challenges and Solutions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Psychyatric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Times. November 13, 2024. </a:t>
            </a:r>
            <a:r>
              <a:rPr lang="de-DE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https://</a:t>
            </a:r>
            <a:r>
              <a:rPr lang="de-DE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www.psychiatrictimes.com/view/analysis-of-barriers-in-mental-health-care-for-foster-children-challenges-and-solutio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18757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Users\Профессор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1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Users\Профессор\Desktop\qCKVoHQkHJ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"/>
            <a:ext cx="4389120" cy="292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0"/>
            <a:ext cx="8964488" cy="679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16400">
              <a:lnSpc>
                <a:spcPts val="23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Дети в приемных семьях представляют собой одну из самых уязвимых групп населения, поскольку они подвержены повышенному риску возникновения проблем с психическим здоровьем.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300"/>
              </a:lnSpc>
            </a:pP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4216400">
              <a:lnSpc>
                <a:spcPts val="23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трудности могут быть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</a:t>
            </a:r>
          </a:p>
          <a:p>
            <a:pPr indent="4216400">
              <a:lnSpc>
                <a:spcPts val="23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вызваны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прошлыми травмами, постоянной нестабильностью и эмоциональным потрясением, связанным с разлукой с их биологической семьей.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300"/>
              </a:lnSpc>
            </a:pP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3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Исследования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показали, что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детей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приемных семьях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более высок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уровень психопатологии по сравнению с теми, кто живет со своими биологическими родителями; однако результаты могут различаться в зависимости от таких факторов, как тип расстройства, группа сравнения, информатор, стабильность размещения и тип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воспитания – семейный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несемейный.</a:t>
            </a:r>
            <a:r>
              <a:rPr lang="ru-RU" sz="24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>
              <a:lnSpc>
                <a:spcPts val="1000"/>
              </a:lnSpc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500"/>
              </a:lnSpc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Resnick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J.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Murder of the newborn: a psychiatric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rewiew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neonaticide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 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 Psychiatry.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1970;126(10):1414-1420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88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580"/>
            <a:ext cx="891490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Переход в приемную семью сам по себе может быть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удручающим для ребенка из-за внезапных изменений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условиях проживания, школах и отношениях, что может еще больше усугубить эмоциональный и психологический стресс. 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Учитывая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 проблемы, важно оценить наличие и доступность ресурсов здравоохранения, которые соответствуют потребностям детей, находящихся под опекой. 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4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соответствии с Приказом Министерства здравоохранения РФ №275н от 21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апреля 2022 г. 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«Об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утверждении Порядка диспансеризации детей-сирот и детей, оставшихся без попечения родителей, в том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числе,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усыновленных (удочеренных), принятых под опеку (попечительство), в приемную или патронатную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семью»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диспансеризация с участием, в том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числе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детского врача-психиатра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проводится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в целях раннего (своевременного) выявления патологических состояний, заболеваний и факторов риска их развития, а также в целях формирования групп состояния здоровья и выработки рекомендаций для несовершеннолетних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69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Users\Профессор\Desktop\siblings-adopted-separated-foster-care-ht-10-np-200717_1595005862554_hpEmbed_10x7_9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9676" y="32084"/>
            <a:ext cx="900432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Американская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академия педиатрии (AAP) рекомендует проводить первичный медицинский осмотр в течение 72 часов и не менее 3 визитов в течение 3 месяцев после размещения детей, находящихся под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опекой.</a:t>
            </a:r>
            <a:r>
              <a:rPr lang="ru-RU" sz="24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ts val="2000"/>
              </a:lnSpc>
            </a:pPr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то же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время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установлено,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что, хотя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в частности,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штата Техас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требует посещения в течение 3 рабочих дней и осмотра ребенка в течение 30 дней, соблюдение рекомендаций было непоследовательным.</a:t>
            </a:r>
            <a:r>
              <a:rPr lang="ru-RU" sz="24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Адекватная поддержка и вмешательства в области психического здоровья могут играть решающую роль в снижении воздействия травмы и нестабильности, содействии устойчивости и улучшении общих результатов для этих уязвимых молодых людей. </a:t>
            </a:r>
            <a:endPara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Однако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приемным детям могут мешать получать услуги многочисленные барьеры, включая нехватку ресурсов и нестабильность размещения в системе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приемной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семьи.</a:t>
            </a:r>
            <a:r>
              <a:rPr lang="ru-RU" sz="24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ts val="2000"/>
              </a:lnSpc>
              <a:buAutoNum type="arabicPeriod"/>
            </a:pP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Guidry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Analysis of Barriers in Mental Health Care for Foster Children: Challenges and Solutions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Psychyatric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Times. November 13, 2024. </a:t>
            </a:r>
            <a:r>
              <a:rPr lang="de-D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https://</a:t>
            </a:r>
            <a:r>
              <a:rPr lang="de-D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www.psychiatrictimes.com/view/analysis-of-barriers-in-mental-health-care-for-foster-children-challenges-and-solutio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ts val="2000"/>
              </a:lnSpc>
              <a:buFontTx/>
              <a:buAutoNum type="arabicPeriod"/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Cummings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al. Healthcare utilization among children in foster care in the greater Houston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area</a:t>
            </a:r>
            <a:r>
              <a:rPr lang="ru-RU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Child</a:t>
            </a:r>
            <a:r>
              <a:rPr lang="ru-RU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Youth</a:t>
            </a:r>
            <a:r>
              <a:rPr lang="ru-RU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Serv</a:t>
            </a:r>
            <a:r>
              <a:rPr lang="ru-RU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Rev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2020;116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11653"/>
            <a:ext cx="88924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Приемные дети сталкиваются с многочисленными препятствиями при доступе к психиатрической помощи, и эти проблемы могут существенно повлиять на их общее благополучие и развитие.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данным Центров по контролю и профилактике заболеваний (CDC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США,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только около 20% детей в системе приемной опеки получают какую-либо помощь от специалиста в области психического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здоровья.</a:t>
            </a:r>
            <a:r>
              <a:rPr lang="ru-RU" sz="24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Нестабильность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размещения является существенной проблемой в системе приемной опеки, поскольку многие дети переживают несколько переездов во время пребывания под опекой.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Improving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access to children’s mental health care. Centers for Disease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Control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Prevention.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https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://www.cdc.gov/childrensmentalhealth/access.html#ref</a:t>
            </a:r>
          </a:p>
          <a:p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688" y="188640"/>
            <a:ext cx="8964488" cy="6945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Каждый переезд может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нарушать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отношения с поставщиками услуг в области психического здоровья, что приводит к пробелам в лечении и усилению эмоционального и психологического стресса.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Нестабильность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размещения отрицательно влияет на различные результаты развития приемных детей, включая повышение риска поведенческих, социальных и академических проблем, негативной самооценки, психопатологии и недоверия к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взрослым.</a:t>
            </a:r>
            <a:r>
              <a:rPr lang="ru-RU" sz="24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baseline="30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en-US" sz="2400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Основной целью системы приемной опеки должно быть обеспечение стабильной среды для приемных детей, минимизация потенциального негативного воздействия на их психическое здоровье и обеспечение постоянного доступа к психиатрической помощи, что особенно важно, поскольку эти дети уже уязвимы из-за факторов риска до помещения в приемную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семью.</a:t>
            </a:r>
            <a:r>
              <a:rPr lang="ru-RU" sz="24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en-US" sz="2400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ts val="2000"/>
              </a:lnSpc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Konijn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C. et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al. Foster care placement instability: a meta-analytic review. 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Child Youth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Serv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Rev.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2019;96:483-499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Guidry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Analysis of Barriers in Mental Health Care for Foster Children: Challenges and Solutions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Psychyatric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Times. November 13, 2024. </a:t>
            </a:r>
            <a:r>
              <a:rPr lang="de-DE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https://</a:t>
            </a:r>
            <a:r>
              <a:rPr lang="de-DE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www.psychiatrictimes.com/view/analysis-of-barriers-in-mental-health-care-for-foster-children-challenges-and-solutio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ts val="2000"/>
              </a:lnSpc>
            </a:pP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baseline="30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964488" cy="6299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Многие дети, находящиеся на попечении приемных семей, сталкиваются с нехваткой ресурсов для комплексных услуг по охране психического здоровья.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Эта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проблема особенно ярко выражена в сельской местности,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где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услуги по охране психического здоровья ограничены для всех молодых людей, а не только для приемных детей,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это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часто означает, что доступ к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помощи требует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длительного времени в пути.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200"/>
              </a:lnSpc>
            </a:pP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2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Проблемы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доступности, такие как ограниченная осведомленность, недостаточное финансирование, транспортные трудности и социальная изоляция, могут создавать препятствия для услуг по охране поведенческого здоровья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молодежи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сельской местности, и эти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 проблемы мешают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набору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специалистов 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продолжению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работы.</a:t>
            </a:r>
            <a:r>
              <a:rPr lang="ru-RU" sz="24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ts val="2200"/>
              </a:lnSpc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ts val="2200"/>
              </a:lnSpc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Robinson L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al. Differences in health care, family, and community factors associated with mental, behavioral, and developmental disorders among children aged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years in rural and urban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areas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United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States, 2011–2012. </a:t>
            </a:r>
            <a:r>
              <a:rPr lang="ru-RU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Surveillance</a:t>
            </a:r>
            <a:r>
              <a:rPr lang="ru-RU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Summaries</a:t>
            </a:r>
            <a:r>
              <a:rPr lang="ru-RU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 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2017;66(8):1-11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06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032" y="113217"/>
            <a:ext cx="8712968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Совокупный эффект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указанных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барьеров означает, что приемным детям в сельской местности, возможно, придется преодолевать большие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расстояния для получения специализированной психиатрической помощи. </a:t>
            </a:r>
          </a:p>
          <a:p>
            <a:pPr>
              <a:lnSpc>
                <a:spcPts val="2000"/>
              </a:lnSpc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увеличенное расстояние поездок часто влечет за собой дополнительные финансовые расходы, включая транспортные расходы и время отпуска для приемных родителей.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Такое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бремя может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оказаться непосильным,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заставляя приемных родителей отказываться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обращения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 необходимым лечением для своих приемных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детей или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откладывать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данное обращение. </a:t>
            </a:r>
          </a:p>
          <a:p>
            <a:pPr>
              <a:lnSpc>
                <a:spcPts val="2000"/>
              </a:lnSpc>
            </a:pP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результате,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потребности в охране психического здоровья этих приемных детей могут оставаться неудовлетворенными, что еще больше усугубляет их уязвимость и потенциально влияет на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общее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благополучие 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развитие.</a:t>
            </a:r>
            <a:r>
              <a:rPr lang="ru-RU" sz="24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Guidry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Analysis of Barriers in Mental Health Care for Foster Children: Challenges and Solutions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Psychyatric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Times. November 13, 2024. </a:t>
            </a:r>
            <a:r>
              <a:rPr lang="de-DE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https://</a:t>
            </a:r>
            <a:r>
              <a:rPr lang="de-DE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www.psychiatrictimes.com/view/analysis-of-barriers-in-mental-health-care-for-foster-children-challenges-and-solutio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93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19" y="476672"/>
            <a:ext cx="886563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качестве иллюстрации можно привести случай в США ребенка,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пострадавшего от родительского злоупотребления наркотиками и юридических проблем.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его брат были помещены к опытному приемному родителю, но семья столкнулась с постоянными проблемами, включая частые визиты служб защиты детей и препятствия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доступе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постоянной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психиатрической помощи из-за больших расстояний поездок и финансовых ограничений.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Мальчику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ранее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были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поставлены диагнозы синдрома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дефицита внимания и </a:t>
            </a:r>
            <a:r>
              <a:rPr lang="ru-RU" sz="2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гиперактивности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комбинированного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типа 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оппозиционно-вызывающего расстройства, а побеги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агрессия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являлись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двумя основными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проблемами. </a:t>
            </a:r>
          </a:p>
        </p:txBody>
      </p:sp>
    </p:spTree>
    <p:extLst>
      <p:ext uri="{BB962C8B-B14F-4D97-AF65-F5344CB8AC3E}">
        <p14:creationId xmlns:p14="http://schemas.microsoft.com/office/powerpoint/2010/main" val="206722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1513</TotalTime>
  <Words>1444</Words>
  <Application>Microsoft Office PowerPoint</Application>
  <PresentationFormat>Экран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Профессор</dc:creator>
  <cp:lastModifiedBy>Профессор</cp:lastModifiedBy>
  <cp:revision>133</cp:revision>
  <dcterms:created xsi:type="dcterms:W3CDTF">2022-11-27T10:56:38Z</dcterms:created>
  <dcterms:modified xsi:type="dcterms:W3CDTF">2025-02-18T15:23:41Z</dcterms:modified>
</cp:coreProperties>
</file>