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0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5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5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6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1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9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6443-D1B5-4E8E-850D-40DA4CBBE213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A05F-BB65-4458-A883-40DC63A3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3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data.org/data-visualization/gbd-compar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87/ebb8aa47-e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handle/10665/37898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87/ebb8aa47-e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89/fpsyt.2024.151753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Тенденции возникновения и динамики психических расстройств у детей, подростков и молодых людей в </a:t>
            </a:r>
            <a:r>
              <a:rPr lang="en-US" sz="4400" b="1" dirty="0">
                <a:solidFill>
                  <a:srgbClr val="FFFF00"/>
                </a:solidFill>
              </a:rPr>
              <a:t>XXI </a:t>
            </a:r>
            <a:r>
              <a:rPr lang="ru-RU" sz="4400" b="1" dirty="0">
                <a:solidFill>
                  <a:srgbClr val="FFFF00"/>
                </a:solidFill>
              </a:rPr>
              <a:t>веке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834710"/>
            <a:ext cx="91440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err="1">
                <a:solidFill>
                  <a:schemeClr val="bg1"/>
                </a:solidFill>
              </a:rPr>
              <a:t>Титиевский</a:t>
            </a:r>
            <a:r>
              <a:rPr lang="ru-RU" b="1" dirty="0">
                <a:solidFill>
                  <a:schemeClr val="bg1"/>
                </a:solidFill>
              </a:rPr>
              <a:t> С.В., д.м.н., проф., </a:t>
            </a:r>
            <a:r>
              <a:rPr lang="ru-RU" b="1" dirty="0" smtClean="0">
                <a:solidFill>
                  <a:schemeClr val="bg1"/>
                </a:solidFill>
              </a:rPr>
              <a:t>профессор </a:t>
            </a:r>
            <a:r>
              <a:rPr lang="ru-RU" b="1" dirty="0" smtClean="0">
                <a:solidFill>
                  <a:schemeClr val="bg1"/>
                </a:solidFill>
              </a:rPr>
              <a:t>кафедры </a:t>
            </a:r>
            <a:r>
              <a:rPr lang="ru-RU" b="1" dirty="0">
                <a:solidFill>
                  <a:schemeClr val="bg1"/>
                </a:solidFill>
              </a:rPr>
              <a:t>психиатрии, медицинской психологии, </a:t>
            </a:r>
            <a:r>
              <a:rPr lang="ru-RU" b="1" dirty="0" err="1">
                <a:solidFill>
                  <a:schemeClr val="bg1"/>
                </a:solidFill>
              </a:rPr>
              <a:t>психосоматики</a:t>
            </a:r>
            <a:r>
              <a:rPr lang="ru-RU" b="1" dirty="0">
                <a:solidFill>
                  <a:schemeClr val="bg1"/>
                </a:solidFill>
              </a:rPr>
              <a:t> и психотерапии с лабораторией психического здоровья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Побережная </a:t>
            </a:r>
            <a:r>
              <a:rPr lang="ru-RU" b="1" dirty="0">
                <a:solidFill>
                  <a:schemeClr val="bg1"/>
                </a:solidFill>
              </a:rPr>
              <a:t>Н.В., к.м.н., </a:t>
            </a:r>
            <a:r>
              <a:rPr lang="ru-RU" b="1" dirty="0" smtClean="0">
                <a:solidFill>
                  <a:schemeClr val="bg1"/>
                </a:solidFill>
              </a:rPr>
              <a:t>доцент </a:t>
            </a:r>
            <a:r>
              <a:rPr lang="ru-RU" b="1" dirty="0" smtClean="0">
                <a:solidFill>
                  <a:schemeClr val="bg1"/>
                </a:solidFill>
              </a:rPr>
              <a:t>кафедры </a:t>
            </a:r>
            <a:r>
              <a:rPr lang="ru-RU" b="1" dirty="0">
                <a:solidFill>
                  <a:schemeClr val="bg1"/>
                </a:solidFill>
              </a:rPr>
              <a:t>психиатрии, медицинской психологии, </a:t>
            </a:r>
            <a:r>
              <a:rPr lang="ru-RU" b="1" dirty="0" err="1">
                <a:solidFill>
                  <a:schemeClr val="bg1"/>
                </a:solidFill>
              </a:rPr>
              <a:t>психосоматики</a:t>
            </a:r>
            <a:r>
              <a:rPr lang="ru-RU" b="1" dirty="0">
                <a:solidFill>
                  <a:schemeClr val="bg1"/>
                </a:solidFill>
              </a:rPr>
              <a:t> и психотерапии с лабораторией психического здоровья  </a:t>
            </a:r>
          </a:p>
          <a:p>
            <a:pPr algn="ctr">
              <a:lnSpc>
                <a:spcPts val="15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Черепков </a:t>
            </a:r>
            <a:r>
              <a:rPr lang="ru-RU" b="1" dirty="0">
                <a:solidFill>
                  <a:schemeClr val="bg1"/>
                </a:solidFill>
              </a:rPr>
              <a:t>В.Н., к.м.н., </a:t>
            </a:r>
            <a:r>
              <a:rPr lang="ru-RU" b="1" dirty="0" smtClean="0">
                <a:solidFill>
                  <a:schemeClr val="bg1"/>
                </a:solidFill>
              </a:rPr>
              <a:t>доц., </a:t>
            </a:r>
            <a:r>
              <a:rPr lang="ru-RU" b="1" dirty="0">
                <a:solidFill>
                  <a:schemeClr val="bg1"/>
                </a:solidFill>
              </a:rPr>
              <a:t>доцент кафедры психиатрии, медицинской психологии, </a:t>
            </a:r>
            <a:r>
              <a:rPr lang="ru-RU" b="1" dirty="0" err="1">
                <a:solidFill>
                  <a:schemeClr val="bg1"/>
                </a:solidFill>
              </a:rPr>
              <a:t>психосоматики</a:t>
            </a:r>
            <a:r>
              <a:rPr lang="ru-RU" b="1" dirty="0">
                <a:solidFill>
                  <a:schemeClr val="bg1"/>
                </a:solidFill>
              </a:rPr>
              <a:t> и психотерапии с лабораторией психического здоровья  </a:t>
            </a:r>
          </a:p>
          <a:p>
            <a:pPr algn="ctr">
              <a:lnSpc>
                <a:spcPts val="1500"/>
              </a:lnSpc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4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ФГБОУ ВО «Донецкий государственный медицинский университет им. М. Горького»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МЗ РФ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9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02060"/>
                </a:solidFill>
              </a:rPr>
              <a:t>Данные исследования HBSC, охватывающего 27 </a:t>
            </a:r>
            <a:r>
              <a:rPr lang="ru-RU" sz="2400" dirty="0" smtClean="0">
                <a:solidFill>
                  <a:srgbClr val="002060"/>
                </a:solidFill>
              </a:rPr>
              <a:t>стран, </a:t>
            </a:r>
            <a:r>
              <a:rPr lang="ru-RU" sz="2400" dirty="0">
                <a:solidFill>
                  <a:srgbClr val="002060"/>
                </a:solidFill>
              </a:rPr>
              <a:t>показывают, что у девочек во всех возрастных группах показатели благополучия ниже, чем у мальчиков: разрыв составляет 6,7 балла в 11 лет и 13,6 балла в 15 </a:t>
            </a:r>
            <a:r>
              <a:rPr lang="ru-RU" sz="2400" dirty="0" smtClean="0">
                <a:solidFill>
                  <a:srgbClr val="002060"/>
                </a:solidFill>
              </a:rPr>
              <a:t>лет.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002060"/>
                </a:solidFill>
              </a:rPr>
              <a:t>Общее </a:t>
            </a:r>
            <a:r>
              <a:rPr lang="ru-RU" sz="2400" dirty="0">
                <a:solidFill>
                  <a:srgbClr val="002060"/>
                </a:solidFill>
              </a:rPr>
              <a:t>психическое благополучие, измеряемое Индексом благополучия ВОЗ, впервые было включено в обследование HBSC в 2022 году и показывает, что благополучие снижается с возрастом; средний балл благополучия (по 100-балльной шкале, где 100 - максимально возможный балл) снижается в </a:t>
            </a:r>
            <a:r>
              <a:rPr lang="ru-RU" sz="2400" dirty="0" smtClean="0">
                <a:solidFill>
                  <a:srgbClr val="002060"/>
                </a:solidFill>
              </a:rPr>
              <a:t>странах ОЭСР </a:t>
            </a:r>
            <a:r>
              <a:rPr lang="ru-RU" sz="2400" dirty="0">
                <a:solidFill>
                  <a:srgbClr val="002060"/>
                </a:solidFill>
              </a:rPr>
              <a:t>с 65,3 для 11-летних до 57,4 для 13-летних и до 53,7 для </a:t>
            </a:r>
            <a:r>
              <a:rPr lang="ru-RU" sz="2400" dirty="0" smtClean="0">
                <a:solidFill>
                  <a:srgbClr val="002060"/>
                </a:solidFill>
              </a:rPr>
              <a:t>15-летних.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</a:p>
          <a:p>
            <a:pPr fontAlgn="base"/>
            <a:r>
              <a:rPr lang="ru-RU" sz="2400" dirty="0" smtClean="0">
                <a:solidFill>
                  <a:srgbClr val="002060"/>
                </a:solidFill>
              </a:rPr>
              <a:t>При </a:t>
            </a:r>
            <a:r>
              <a:rPr lang="ru-RU" sz="2400" dirty="0">
                <a:solidFill>
                  <a:srgbClr val="002060"/>
                </a:solidFill>
              </a:rPr>
              <a:t>этом, в 2022 году 68% 15-летних девочек </a:t>
            </a:r>
            <a:r>
              <a:rPr lang="ru-RU" sz="2400" dirty="0" smtClean="0">
                <a:solidFill>
                  <a:srgbClr val="002060"/>
                </a:solidFill>
              </a:rPr>
              <a:t>сообщили </a:t>
            </a:r>
            <a:r>
              <a:rPr lang="ru-RU" sz="2400" dirty="0">
                <a:solidFill>
                  <a:srgbClr val="002060"/>
                </a:solidFill>
              </a:rPr>
              <a:t>о наличии у них нескольких проблем со здоровьем, в то время как среди мальчиков таких было всего 36</a:t>
            </a:r>
            <a:r>
              <a:rPr lang="ru-RU" sz="2400" dirty="0" smtClean="0">
                <a:solidFill>
                  <a:srgbClr val="002060"/>
                </a:solidFill>
              </a:rPr>
              <a:t>%.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en-US" sz="1600" dirty="0">
                <a:solidFill>
                  <a:srgbClr val="002060"/>
                </a:solidFill>
              </a:rPr>
              <a:t> Health </a:t>
            </a:r>
            <a:r>
              <a:rPr lang="en-US" sz="1600" dirty="0" err="1">
                <a:solidFill>
                  <a:srgbClr val="002060"/>
                </a:solidFill>
              </a:rPr>
              <a:t>Behaviour</a:t>
            </a:r>
            <a:r>
              <a:rPr lang="en-US" sz="1600" dirty="0">
                <a:solidFill>
                  <a:srgbClr val="002060"/>
                </a:solidFill>
              </a:rPr>
              <a:t> in School-aged Children study (2023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Data browser (findings from the 2021/22</a:t>
            </a:r>
          </a:p>
          <a:p>
            <a:r>
              <a:rPr lang="de-DE" sz="1600" dirty="0">
                <a:solidFill>
                  <a:srgbClr val="002060"/>
                </a:solidFill>
              </a:rPr>
              <a:t>international HBSC </a:t>
            </a:r>
            <a:r>
              <a:rPr lang="de-DE" sz="1600" dirty="0" err="1">
                <a:solidFill>
                  <a:srgbClr val="002060"/>
                </a:solidFill>
              </a:rPr>
              <a:t>survey</a:t>
            </a:r>
            <a:r>
              <a:rPr lang="de-DE" sz="1600" dirty="0">
                <a:solidFill>
                  <a:srgbClr val="002060"/>
                </a:solidFill>
              </a:rPr>
              <a:t>), https://data-browser.hbsc.org/.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4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437" y="11576"/>
            <a:ext cx="8892480" cy="677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00"/>
              </a:lnSpc>
            </a:pPr>
            <a:r>
              <a:rPr lang="ru-RU" sz="2400" dirty="0">
                <a:solidFill>
                  <a:srgbClr val="002060"/>
                </a:solidFill>
              </a:rPr>
              <a:t>Доля детей и подростков, которые хотя бы раз в неделю испытывают подавленное настроение, также увеличивается с возрастом, и у девочек она отчетливо больше, чем у мальчиков, а также этот показатель у девочек растёт быстрее.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2022 году 15-летние девочки, в среднем, более чем в два раза чаще испытывали подавленное настроение, чем мальчики того же </a:t>
            </a:r>
            <a:r>
              <a:rPr lang="ru-RU" sz="2400" dirty="0" smtClean="0">
                <a:solidFill>
                  <a:srgbClr val="002060"/>
                </a:solidFill>
              </a:rPr>
              <a:t>возраста. </a:t>
            </a: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 2014 </a:t>
            </a:r>
            <a:r>
              <a:rPr lang="ru-RU" sz="2400" dirty="0">
                <a:solidFill>
                  <a:srgbClr val="002060"/>
                </a:solidFill>
              </a:rPr>
              <a:t>по 2022 годы доля молодых людей, которые признавались, что «чувствовали себя подавленно», увеличилась во всех возрастных группах и у представителей обоих полов.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Абсолютный </a:t>
            </a:r>
            <a:r>
              <a:rPr lang="ru-RU" sz="2400" dirty="0">
                <a:solidFill>
                  <a:srgbClr val="002060"/>
                </a:solidFill>
              </a:rPr>
              <a:t>прирост числа девочек, испытывающих подавленность, был выше в каждом возрасте (+9,7, +14,7, +16,8 % соответственно для девочек 11, 13 и 15 лет по сравнению с +4,1, +4,7, +7,3 % для мальчиков), а относительный прирост оказался выше </a:t>
            </a: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девочек 11 и 13 лет.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15-летнем возрасте относительный прирост у мальчиков был немного выше (59,9 % против 58,9 %).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Среди </a:t>
            </a:r>
            <a:r>
              <a:rPr lang="ru-RU" sz="2400" dirty="0">
                <a:solidFill>
                  <a:srgbClr val="002060"/>
                </a:solidFill>
              </a:rPr>
              <a:t>молодежи более старшего возраста этот показатель также был выше.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15-летних подростков обоих полов наблюдался самый значительный пропорциональный рост: с 28,6 % до 45,4 % у девочек и с 12,1 % до 19,4 % у мальчиков (прирост примерно на 59 % в каждом случае).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Среди </a:t>
            </a:r>
            <a:r>
              <a:rPr lang="ru-RU" sz="2400" dirty="0">
                <a:solidFill>
                  <a:srgbClr val="002060"/>
                </a:solidFill>
              </a:rPr>
              <a:t>11-летних подростков </a:t>
            </a:r>
            <a:r>
              <a:rPr lang="ru-RU" sz="2400" dirty="0" smtClean="0">
                <a:solidFill>
                  <a:srgbClr val="002060"/>
                </a:solidFill>
              </a:rPr>
              <a:t>прирост </a:t>
            </a:r>
            <a:r>
              <a:rPr lang="ru-RU" sz="2400" dirty="0">
                <a:solidFill>
                  <a:srgbClr val="002060"/>
                </a:solidFill>
              </a:rPr>
              <a:t>был менее значительным (+69 % у девочек и +42 % у мальчиков), как и среди 13-летних (+64 % у девочек, +45 % у мальчиков).</a:t>
            </a:r>
          </a:p>
        </p:txBody>
      </p:sp>
    </p:spTree>
    <p:extLst>
      <p:ext uri="{BB962C8B-B14F-4D97-AF65-F5344CB8AC3E}">
        <p14:creationId xmlns:p14="http://schemas.microsoft.com/office/powerpoint/2010/main" val="154451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5934"/>
            <a:ext cx="8820472" cy="6612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Эти тенденции – девочки и подростки старшего возраста демонстрируют сравнительно более низкий уровень благополучия по сравнению с более младшими детьми – согласуются с представлениями о типичных этапах развития в подростковом возрасте.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подростковом возрасте уровень благополучия, как правило, снижается, что совпадает с пубертатными изменениями, в том числе, нейробиологическими, такими как гормональные сдвиги и созревание мозга, а также с психосоциальными стрессорами, такими как переход в среднюю школу и изменение социальной динамики в среде </a:t>
            </a:r>
            <a:r>
              <a:rPr lang="ru-RU" sz="2400" dirty="0" smtClean="0">
                <a:solidFill>
                  <a:srgbClr val="002060"/>
                </a:solidFill>
              </a:rPr>
              <a:t>сверстников.</a:t>
            </a:r>
            <a:r>
              <a:rPr lang="ru-RU" sz="2400" baseline="30000" dirty="0" smtClean="0">
                <a:solidFill>
                  <a:srgbClr val="002060"/>
                </a:solidFill>
              </a:rPr>
              <a:t>1,2,3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Гендерные </a:t>
            </a:r>
            <a:r>
              <a:rPr lang="ru-RU" sz="2400" dirty="0">
                <a:solidFill>
                  <a:srgbClr val="002060"/>
                </a:solidFill>
              </a:rPr>
              <a:t>различия в показателях благополучия также хорошо изучены и объясняются такими факторами, как более раннее половое созревание, а также взаимодействие гормональных изменений и развития нервной системы с социальными факторами, которые </a:t>
            </a:r>
            <a:r>
              <a:rPr lang="ru-RU" sz="2400" dirty="0" smtClean="0">
                <a:solidFill>
                  <a:srgbClr val="002060"/>
                </a:solidFill>
              </a:rPr>
              <a:t>в подростковом возрасте могут </a:t>
            </a:r>
            <a:r>
              <a:rPr lang="ru-RU" sz="2400" dirty="0">
                <a:solidFill>
                  <a:srgbClr val="002060"/>
                </a:solidFill>
              </a:rPr>
              <a:t>оказывать более сильное влияние на </a:t>
            </a:r>
            <a:r>
              <a:rPr lang="ru-RU" sz="2400" dirty="0" smtClean="0">
                <a:solidFill>
                  <a:srgbClr val="002060"/>
                </a:solidFill>
              </a:rPr>
              <a:t>девочек.</a:t>
            </a:r>
            <a:r>
              <a:rPr lang="ru-RU" sz="2400" baseline="30000" dirty="0" smtClean="0">
                <a:solidFill>
                  <a:srgbClr val="002060"/>
                </a:solidFill>
              </a:rPr>
              <a:t>3,4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Elgar </a:t>
            </a:r>
            <a:r>
              <a:rPr lang="en-US" sz="1600" dirty="0">
                <a:solidFill>
                  <a:srgbClr val="002060"/>
                </a:solidFill>
              </a:rPr>
              <a:t>F. et al. </a:t>
            </a:r>
            <a:r>
              <a:rPr lang="en-US" sz="1600" dirty="0" smtClean="0">
                <a:solidFill>
                  <a:srgbClr val="002060"/>
                </a:solidFill>
              </a:rPr>
              <a:t>Early-life </a:t>
            </a:r>
            <a:r>
              <a:rPr lang="en-US" sz="1600" dirty="0">
                <a:solidFill>
                  <a:srgbClr val="002060"/>
                </a:solidFill>
              </a:rPr>
              <a:t>income inequality and adolescent health and </a:t>
            </a:r>
            <a:r>
              <a:rPr lang="en-US" sz="1600" dirty="0" smtClean="0">
                <a:solidFill>
                  <a:srgbClr val="002060"/>
                </a:solidFill>
              </a:rPr>
              <a:t>well-being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Social</a:t>
            </a:r>
          </a:p>
          <a:p>
            <a:pPr>
              <a:lnSpc>
                <a:spcPts val="1200"/>
              </a:lnSpc>
            </a:pPr>
            <a:r>
              <a:rPr lang="it-IT" sz="1600" dirty="0">
                <a:solidFill>
                  <a:srgbClr val="002060"/>
                </a:solidFill>
              </a:rPr>
              <a:t>Science &amp; </a:t>
            </a:r>
            <a:r>
              <a:rPr lang="it-IT" sz="1600" dirty="0" smtClean="0">
                <a:solidFill>
                  <a:srgbClr val="002060"/>
                </a:solidFill>
              </a:rPr>
              <a:t>Medicine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2017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r>
              <a:rPr lang="it-IT" sz="1600" dirty="0" smtClean="0">
                <a:solidFill>
                  <a:srgbClr val="002060"/>
                </a:solidFill>
              </a:rPr>
              <a:t>174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r>
              <a:rPr lang="it-IT" sz="1600" dirty="0" smtClean="0">
                <a:solidFill>
                  <a:srgbClr val="002060"/>
                </a:solidFill>
              </a:rPr>
              <a:t> 197-208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2.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Patalay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Fitzsimons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E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smtClean="0">
                <a:solidFill>
                  <a:srgbClr val="002060"/>
                </a:solidFill>
              </a:rPr>
              <a:t>Development </a:t>
            </a:r>
            <a:r>
              <a:rPr lang="en-US" sz="1600" dirty="0">
                <a:solidFill>
                  <a:srgbClr val="002060"/>
                </a:solidFill>
              </a:rPr>
              <a:t>and predictors of mental ill-health and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wellbeing from childhood to </a:t>
            </a:r>
            <a:r>
              <a:rPr lang="en-US" sz="1600" dirty="0" smtClean="0">
                <a:solidFill>
                  <a:srgbClr val="002060"/>
                </a:solidFill>
              </a:rPr>
              <a:t>adolescence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Social Psychiatry and Psychiatric </a:t>
            </a:r>
            <a:r>
              <a:rPr lang="en-US" sz="1600" dirty="0" smtClean="0">
                <a:solidFill>
                  <a:srgbClr val="002060"/>
                </a:solidFill>
              </a:rPr>
              <a:t>Epidemiology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2018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53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de-DE" sz="1600" dirty="0" smtClean="0">
                <a:solidFill>
                  <a:srgbClr val="002060"/>
                </a:solidFill>
              </a:rPr>
              <a:t>12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r>
              <a:rPr lang="de-DE" sz="1600" dirty="0" smtClean="0">
                <a:solidFill>
                  <a:srgbClr val="002060"/>
                </a:solidFill>
              </a:rPr>
              <a:t> 1311-1323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3.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Cyranowski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J. et al. </a:t>
            </a:r>
            <a:r>
              <a:rPr lang="en-US" sz="1600" dirty="0" smtClean="0">
                <a:solidFill>
                  <a:srgbClr val="002060"/>
                </a:solidFill>
              </a:rPr>
              <a:t>Adolescent </a:t>
            </a:r>
            <a:r>
              <a:rPr lang="en-US" sz="1600" dirty="0">
                <a:solidFill>
                  <a:srgbClr val="002060"/>
                </a:solidFill>
              </a:rPr>
              <a:t>Onset of the Gender Difference in Lifetime Rates of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Major </a:t>
            </a:r>
            <a:r>
              <a:rPr lang="en-US" sz="1600" dirty="0" smtClean="0">
                <a:solidFill>
                  <a:srgbClr val="002060"/>
                </a:solidFill>
              </a:rPr>
              <a:t>Depression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Archives of General </a:t>
            </a:r>
            <a:r>
              <a:rPr lang="en-US" sz="1600" dirty="0" smtClean="0">
                <a:solidFill>
                  <a:srgbClr val="002060"/>
                </a:solidFill>
              </a:rPr>
              <a:t>Psych</a:t>
            </a:r>
            <a:r>
              <a:rPr lang="en-US" sz="1600" i="1" dirty="0" smtClean="0">
                <a:solidFill>
                  <a:srgbClr val="002060"/>
                </a:solidFill>
              </a:rPr>
              <a:t>i</a:t>
            </a:r>
            <a:r>
              <a:rPr lang="en-US" sz="1600" dirty="0" smtClean="0">
                <a:solidFill>
                  <a:srgbClr val="002060"/>
                </a:solidFill>
              </a:rPr>
              <a:t>atry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2000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 57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1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r>
              <a:rPr lang="en-US" sz="1600" dirty="0" smtClean="0">
                <a:solidFill>
                  <a:srgbClr val="002060"/>
                </a:solidFill>
              </a:rPr>
              <a:t> 21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4.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Bisegger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C. et al. </a:t>
            </a:r>
            <a:r>
              <a:rPr lang="en-US" sz="1600" dirty="0" smtClean="0">
                <a:solidFill>
                  <a:srgbClr val="002060"/>
                </a:solidFill>
              </a:rPr>
              <a:t>Health-related </a:t>
            </a:r>
            <a:r>
              <a:rPr lang="en-US" sz="1600" dirty="0">
                <a:solidFill>
                  <a:srgbClr val="002060"/>
                </a:solidFill>
              </a:rPr>
              <a:t>quality of life: gender differences in childhood and</a:t>
            </a:r>
          </a:p>
          <a:p>
            <a:pPr>
              <a:lnSpc>
                <a:spcPts val="1200"/>
              </a:lnSpc>
            </a:pPr>
            <a:r>
              <a:rPr lang="de-DE" sz="1600" dirty="0" err="1" smtClean="0">
                <a:solidFill>
                  <a:srgbClr val="002060"/>
                </a:solidFill>
              </a:rPr>
              <a:t>Adolescence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Sozial- und </a:t>
            </a:r>
            <a:r>
              <a:rPr lang="de-DE" sz="1600" dirty="0" smtClean="0">
                <a:solidFill>
                  <a:srgbClr val="002060"/>
                </a:solidFill>
              </a:rPr>
              <a:t>Präventivmedizin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2005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002060"/>
                </a:solidFill>
              </a:rPr>
              <a:t>50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de-DE" sz="1600" dirty="0" smtClean="0">
                <a:solidFill>
                  <a:srgbClr val="002060"/>
                </a:solidFill>
              </a:rPr>
              <a:t>5</a:t>
            </a:r>
            <a:r>
              <a:rPr lang="ru-RU" sz="1600" dirty="0" smtClean="0">
                <a:solidFill>
                  <a:srgbClr val="002060"/>
                </a:solidFill>
              </a:rPr>
              <a:t>): </a:t>
            </a:r>
            <a:r>
              <a:rPr lang="de-DE" sz="1600" dirty="0" smtClean="0">
                <a:solidFill>
                  <a:srgbClr val="002060"/>
                </a:solidFill>
              </a:rPr>
              <a:t>281-291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6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Users\Профессор\Desktop\42130da3f29e4f529e334099e9affd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5671185" cy="31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532"/>
            <a:ext cx="896448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 Тем </a:t>
            </a:r>
            <a:r>
              <a:rPr lang="ru-RU" sz="2800" dirty="0">
                <a:solidFill>
                  <a:srgbClr val="002060"/>
                </a:solidFill>
              </a:rPr>
              <a:t>не менее, </a:t>
            </a:r>
            <a:r>
              <a:rPr lang="ru-RU" sz="2800" dirty="0" smtClean="0">
                <a:solidFill>
                  <a:srgbClr val="002060"/>
                </a:solidFill>
              </a:rPr>
              <a:t>       </a:t>
            </a: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биологический </a:t>
            </a: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фактор </a:t>
            </a:r>
            <a:r>
              <a:rPr lang="ru-RU" sz="2800" dirty="0">
                <a:solidFill>
                  <a:srgbClr val="002060"/>
                </a:solidFill>
              </a:rPr>
              <a:t>не следует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рассматривать </a:t>
            </a:r>
            <a:r>
              <a:rPr lang="ru-RU" sz="2800" dirty="0">
                <a:solidFill>
                  <a:srgbClr val="002060"/>
                </a:solidFill>
              </a:rPr>
              <a:t>как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единственное </a:t>
            </a: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объяснение </a:t>
            </a:r>
            <a:r>
              <a:rPr lang="ru-RU" sz="2800" dirty="0">
                <a:solidFill>
                  <a:srgbClr val="002060"/>
                </a:solidFill>
              </a:rPr>
              <a:t>разрыва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в </a:t>
            </a:r>
            <a:r>
              <a:rPr lang="ru-RU" sz="2800" dirty="0">
                <a:solidFill>
                  <a:srgbClr val="002060"/>
                </a:solidFill>
              </a:rPr>
              <a:t>благополучии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 между </a:t>
            </a:r>
            <a:r>
              <a:rPr lang="ru-RU" sz="2800" dirty="0">
                <a:solidFill>
                  <a:srgbClr val="002060"/>
                </a:solidFill>
              </a:rPr>
              <a:t>девочками и мальчиками; исследования показывают, что девочки в большей, чем мальчики,  степени подвержены влиянию различных школьных и домашних воздействий, социально-экономического неблагополучия, академического стресса, отношений со сверстниками и восприятия образа своего </a:t>
            </a:r>
            <a:r>
              <a:rPr lang="ru-RU" sz="2800" dirty="0" smtClean="0">
                <a:solidFill>
                  <a:srgbClr val="002060"/>
                </a:solidFill>
              </a:rPr>
              <a:t>тела.</a:t>
            </a:r>
            <a:r>
              <a:rPr lang="ru-RU" sz="2800" baseline="30000" dirty="0" smtClean="0">
                <a:solidFill>
                  <a:srgbClr val="002060"/>
                </a:solidFill>
              </a:rPr>
              <a:t>1,2</a:t>
            </a:r>
          </a:p>
          <a:p>
            <a:pPr>
              <a:lnSpc>
                <a:spcPts val="12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en-US" sz="1600" dirty="0" err="1" smtClean="0">
                <a:solidFill>
                  <a:srgbClr val="002060"/>
                </a:solidFill>
              </a:rPr>
              <a:t>Patalay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P.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  <a:r>
              <a:rPr lang="en-US" sz="1600" dirty="0">
                <a:solidFill>
                  <a:srgbClr val="002060"/>
                </a:solidFill>
              </a:rPr>
              <a:t> Fitzsimons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E. Development and predictors of mental ill-health and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wellbeing from childhood to adolescence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r>
              <a:rPr lang="en-US" sz="1600" dirty="0">
                <a:solidFill>
                  <a:srgbClr val="002060"/>
                </a:solidFill>
              </a:rPr>
              <a:t> Social Psychiatry and Psychiatric Epidemiology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r>
              <a:rPr lang="en-US" sz="1600" dirty="0">
                <a:solidFill>
                  <a:srgbClr val="002060"/>
                </a:solidFill>
              </a:rPr>
              <a:t> 2018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de-DE" sz="1600" dirty="0">
                <a:solidFill>
                  <a:srgbClr val="002060"/>
                </a:solidFill>
              </a:rPr>
              <a:t>53</a:t>
            </a:r>
            <a:r>
              <a:rPr lang="ru-RU" sz="1600" dirty="0">
                <a:solidFill>
                  <a:srgbClr val="002060"/>
                </a:solidFill>
              </a:rPr>
              <a:t>(</a:t>
            </a:r>
            <a:r>
              <a:rPr lang="de-DE" sz="1600" dirty="0">
                <a:solidFill>
                  <a:srgbClr val="002060"/>
                </a:solidFill>
              </a:rPr>
              <a:t>12</a:t>
            </a:r>
            <a:r>
              <a:rPr lang="ru-RU" sz="1600" dirty="0">
                <a:solidFill>
                  <a:srgbClr val="002060"/>
                </a:solidFill>
              </a:rPr>
              <a:t>):</a:t>
            </a:r>
            <a:r>
              <a:rPr lang="de-DE" sz="1600" dirty="0">
                <a:solidFill>
                  <a:srgbClr val="002060"/>
                </a:solidFill>
              </a:rPr>
              <a:t> 1311-1323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2.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Apsley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H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en-US" sz="1600" dirty="0" smtClean="0">
                <a:solidFill>
                  <a:srgbClr val="002060"/>
                </a:solidFill>
              </a:rPr>
              <a:t> Padilla-Walker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L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Longitudinal </a:t>
            </a:r>
            <a:r>
              <a:rPr lang="en-US" sz="1600" dirty="0">
                <a:solidFill>
                  <a:srgbClr val="002060"/>
                </a:solidFill>
              </a:rPr>
              <a:t>links between parents’ mental health,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parenting, and adolescents’ mental health: Moderation by adolescent sex</a:t>
            </a:r>
            <a:r>
              <a:rPr lang="en-US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>
                <a:solidFill>
                  <a:srgbClr val="002060"/>
                </a:solidFill>
              </a:rPr>
              <a:t>Journal of Family</a:t>
            </a:r>
          </a:p>
          <a:p>
            <a:pPr>
              <a:lnSpc>
                <a:spcPts val="1200"/>
              </a:lnSpc>
            </a:pPr>
            <a:r>
              <a:rPr lang="nl-NL" sz="1600" dirty="0" smtClean="0">
                <a:solidFill>
                  <a:srgbClr val="002060"/>
                </a:solidFill>
              </a:rPr>
              <a:t>Psychology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nl-NL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2020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nl-NL" sz="1600" dirty="0" smtClean="0">
                <a:solidFill>
                  <a:srgbClr val="002060"/>
                </a:solidFill>
              </a:rPr>
              <a:t>34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nl-NL" sz="1600" dirty="0" smtClean="0">
                <a:solidFill>
                  <a:srgbClr val="002060"/>
                </a:solidFill>
              </a:rPr>
              <a:t>7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r>
              <a:rPr lang="nl-NL" sz="1600" dirty="0" smtClean="0">
                <a:solidFill>
                  <a:srgbClr val="002060"/>
                </a:solidFill>
              </a:rPr>
              <a:t> 886-892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fontAlgn="base"/>
            <a:endParaRPr lang="ru-RU" sz="2800" dirty="0"/>
          </a:p>
          <a:p>
            <a:pPr fontAlgn="base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67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ega-u.ru/wp-content/uploads/2022/06/kartinka-spasibo-za-vnimanie-dlya-prezentatsij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ega-u.ru/wp-content/uploads/2022/06/kartinka-spasibo-za-vnimanie-dlya-prezentatsij-2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ega-u.ru/wp-content/uploads/2022/06/kartinka-spasibo-za-vnimanie-dlya-prezentatsij-2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mega-u.ru/wp-content/uploads/2022/06/kartinka-spasibo-za-vnimanie-dlya-prezentatsij-2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ega-u.ru/wp-content/uploads/2022/06/kartinka-spasibo-za-vnimanie-dlya-prezentatsij-2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mega-u.ru/wp-content/uploads/2022/06/kartinka-spasibo-za-vnimanie-dlya-prezentatsij-26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F:\Users\Профессор\Downloads\kartinka-spasibo-za-vnimanie-dlya-prezentatsij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370"/>
            <a:ext cx="9163050" cy="69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87" y="229796"/>
            <a:ext cx="8892480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00"/>
              </a:lnSpc>
            </a:pPr>
            <a:r>
              <a:rPr lang="ru-RU" sz="2400" dirty="0">
                <a:solidFill>
                  <a:srgbClr val="002060"/>
                </a:solidFill>
              </a:rPr>
              <a:t>Психические расстройства часто встречаются у детей и подростков.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Считается</a:t>
            </a:r>
            <a:r>
              <a:rPr lang="ru-RU" sz="2400" dirty="0">
                <a:solidFill>
                  <a:srgbClr val="002060"/>
                </a:solidFill>
              </a:rPr>
              <a:t>, что большинство психических расстройств обычно проявляются в возрасте от 12 до 25 </a:t>
            </a:r>
            <a:r>
              <a:rPr lang="ru-RU" sz="2400" dirty="0" smtClean="0">
                <a:solidFill>
                  <a:srgbClr val="002060"/>
                </a:solidFill>
              </a:rPr>
              <a:t>лет.</a:t>
            </a:r>
            <a:r>
              <a:rPr lang="ru-RU" sz="2400" baseline="30000" dirty="0" smtClean="0">
                <a:solidFill>
                  <a:srgbClr val="002060"/>
                </a:solidFill>
              </a:rPr>
              <a:t>1,2,3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По существующим оценкам</a:t>
            </a:r>
            <a:r>
              <a:rPr lang="ru-RU" sz="2400" dirty="0">
                <a:solidFill>
                  <a:srgbClr val="002060"/>
                </a:solidFill>
              </a:rPr>
              <a:t>, пик заболеваемости психическими расстройствами приходится на возраст 14,5 лет, при этом 62,5 % расстройств проявляются в возрасте до 25 </a:t>
            </a:r>
            <a:r>
              <a:rPr lang="ru-RU" sz="2400" dirty="0" smtClean="0">
                <a:solidFill>
                  <a:srgbClr val="002060"/>
                </a:solidFill>
              </a:rPr>
              <a:t>лет.</a:t>
            </a:r>
            <a:r>
              <a:rPr lang="ru-RU" sz="2400" baseline="30000" dirty="0" smtClean="0">
                <a:solidFill>
                  <a:srgbClr val="002060"/>
                </a:solidFill>
              </a:rPr>
              <a:t>4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оценкам Института показателей и оценки здоровья (</a:t>
            </a:r>
            <a:r>
              <a:rPr lang="ru-RU" sz="2400" dirty="0" err="1">
                <a:solidFill>
                  <a:srgbClr val="002060"/>
                </a:solidFill>
              </a:rPr>
              <a:t>Institute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for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Health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Metrics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and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Evaluation</a:t>
            </a:r>
            <a:r>
              <a:rPr lang="ru-RU" sz="2400" dirty="0">
                <a:solidFill>
                  <a:srgbClr val="002060"/>
                </a:solidFill>
              </a:rPr>
              <a:t>, IHME), распространенность психических расстройств достигает пика в подростковом и юношеском </a:t>
            </a:r>
            <a:r>
              <a:rPr lang="ru-RU" sz="2400" dirty="0" smtClean="0">
                <a:solidFill>
                  <a:srgbClr val="002060"/>
                </a:solidFill>
              </a:rPr>
              <a:t>возрасте; </a:t>
            </a:r>
            <a:r>
              <a:rPr lang="ru-RU" sz="2400" dirty="0">
                <a:solidFill>
                  <a:srgbClr val="002060"/>
                </a:solidFill>
              </a:rPr>
              <a:t>примерно каждый пятый молодой человек в возрасте от 10 до 25 лет страдает психическим или неврологическим </a:t>
            </a:r>
            <a:r>
              <a:rPr lang="ru-RU" sz="2400" dirty="0" smtClean="0">
                <a:solidFill>
                  <a:srgbClr val="002060"/>
                </a:solidFill>
              </a:rPr>
              <a:t>расстройством, </a:t>
            </a:r>
            <a:r>
              <a:rPr lang="ru-RU" sz="2400" dirty="0">
                <a:solidFill>
                  <a:srgbClr val="002060"/>
                </a:solidFill>
              </a:rPr>
              <a:t>что </a:t>
            </a:r>
            <a:r>
              <a:rPr lang="ru-RU" sz="2400" dirty="0" smtClean="0">
                <a:solidFill>
                  <a:srgbClr val="002060"/>
                </a:solidFill>
              </a:rPr>
              <a:t>выше </a:t>
            </a:r>
            <a:r>
              <a:rPr lang="ru-RU" sz="2400" dirty="0">
                <a:solidFill>
                  <a:srgbClr val="002060"/>
                </a:solidFill>
              </a:rPr>
              <a:t>показателя для всех возрастов </a:t>
            </a:r>
            <a:r>
              <a:rPr lang="ru-RU" sz="2400" dirty="0" smtClean="0">
                <a:solidFill>
                  <a:srgbClr val="002060"/>
                </a:solidFill>
              </a:rPr>
              <a:t>– один </a:t>
            </a:r>
            <a:r>
              <a:rPr lang="ru-RU" sz="2400" dirty="0">
                <a:solidFill>
                  <a:srgbClr val="002060"/>
                </a:solidFill>
              </a:rPr>
              <a:t>из </a:t>
            </a:r>
            <a:r>
              <a:rPr lang="ru-RU" sz="2400" dirty="0" smtClean="0">
                <a:solidFill>
                  <a:srgbClr val="002060"/>
                </a:solidFill>
              </a:rPr>
              <a:t>шести.</a:t>
            </a:r>
            <a:r>
              <a:rPr lang="ru-RU" sz="2400" baseline="30000" dirty="0" smtClean="0">
                <a:solidFill>
                  <a:srgbClr val="002060"/>
                </a:solidFill>
              </a:rPr>
              <a:t>5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Психические расстройства являются основной причиной нетрудоспособности подростков и молодых людей в странах с высоким уровнем дохода.</a:t>
            </a:r>
            <a:r>
              <a:rPr lang="ru-RU" sz="2400" baseline="30000" dirty="0" smtClean="0">
                <a:solidFill>
                  <a:srgbClr val="002060"/>
                </a:solidFill>
              </a:rPr>
              <a:t>1,6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ts val="12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en-US" sz="1600" dirty="0" smtClean="0">
                <a:solidFill>
                  <a:srgbClr val="002060"/>
                </a:solidFill>
              </a:rPr>
              <a:t>Erskine </a:t>
            </a:r>
            <a:r>
              <a:rPr lang="en-US" sz="1600" dirty="0">
                <a:solidFill>
                  <a:srgbClr val="002060"/>
                </a:solidFill>
              </a:rPr>
              <a:t>H. et al. </a:t>
            </a:r>
            <a:r>
              <a:rPr lang="en-US" sz="1600" dirty="0" smtClean="0">
                <a:solidFill>
                  <a:srgbClr val="002060"/>
                </a:solidFill>
              </a:rPr>
              <a:t>A </a:t>
            </a:r>
            <a:r>
              <a:rPr lang="en-US" sz="1600" dirty="0">
                <a:solidFill>
                  <a:srgbClr val="002060"/>
                </a:solidFill>
              </a:rPr>
              <a:t>heavy burden on young minds: The global burden of mental </a:t>
            </a:r>
            <a:r>
              <a:rPr lang="en-US" sz="1600" dirty="0" smtClean="0">
                <a:solidFill>
                  <a:srgbClr val="002060"/>
                </a:solidFill>
              </a:rPr>
              <a:t>and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substance </a:t>
            </a:r>
            <a:r>
              <a:rPr lang="en-US" sz="1600" dirty="0">
                <a:solidFill>
                  <a:srgbClr val="002060"/>
                </a:solidFill>
              </a:rPr>
              <a:t>use disorders in children and </a:t>
            </a:r>
            <a:r>
              <a:rPr lang="en-US" sz="1600" dirty="0" smtClean="0">
                <a:solidFill>
                  <a:srgbClr val="002060"/>
                </a:solidFill>
              </a:rPr>
              <a:t>youth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Psychological </a:t>
            </a:r>
            <a:r>
              <a:rPr lang="en-US" sz="1600" dirty="0" smtClean="0">
                <a:solidFill>
                  <a:srgbClr val="002060"/>
                </a:solidFill>
              </a:rPr>
              <a:t>Medicine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smtClean="0">
                <a:solidFill>
                  <a:srgbClr val="002060"/>
                </a:solidFill>
              </a:rPr>
              <a:t>2015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r>
              <a:rPr lang="en-US" sz="1600" dirty="0" smtClean="0">
                <a:solidFill>
                  <a:srgbClr val="002060"/>
                </a:solidFill>
              </a:rPr>
              <a:t>45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7</a:t>
            </a:r>
            <a:r>
              <a:rPr lang="ru-RU" sz="1600" dirty="0" smtClean="0">
                <a:solidFill>
                  <a:srgbClr val="002060"/>
                </a:solidFill>
              </a:rPr>
              <a:t>():</a:t>
            </a:r>
            <a:r>
              <a:rPr lang="en-US" sz="1600" dirty="0" smtClean="0">
                <a:solidFill>
                  <a:srgbClr val="002060"/>
                </a:solidFill>
              </a:rPr>
              <a:t> 1561-</a:t>
            </a:r>
            <a:r>
              <a:rPr lang="ru-RU" sz="1600" dirty="0" smtClean="0">
                <a:solidFill>
                  <a:srgbClr val="002060"/>
                </a:solidFill>
              </a:rPr>
              <a:t>1563.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2.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Kessler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R</a:t>
            </a:r>
            <a:r>
              <a:rPr lang="en-US" sz="1600" dirty="0">
                <a:solidFill>
                  <a:srgbClr val="002060"/>
                </a:solidFill>
              </a:rPr>
              <a:t>. et al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Lifetime </a:t>
            </a:r>
            <a:r>
              <a:rPr lang="en-US" sz="1600" dirty="0">
                <a:solidFill>
                  <a:srgbClr val="002060"/>
                </a:solidFill>
              </a:rPr>
              <a:t>Prevalence and Age-of-Onset Distributions of </a:t>
            </a:r>
            <a:r>
              <a:rPr lang="en-US" sz="1600" dirty="0" smtClean="0">
                <a:solidFill>
                  <a:srgbClr val="002060"/>
                </a:solidFill>
              </a:rPr>
              <a:t>DSM-IV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Disorders </a:t>
            </a:r>
            <a:r>
              <a:rPr lang="en-US" sz="1600" dirty="0">
                <a:solidFill>
                  <a:srgbClr val="002060"/>
                </a:solidFill>
              </a:rPr>
              <a:t>in the National Comorbidity Survey </a:t>
            </a:r>
            <a:r>
              <a:rPr lang="en-US" sz="1600" dirty="0" smtClean="0">
                <a:solidFill>
                  <a:srgbClr val="002060"/>
                </a:solidFill>
              </a:rPr>
              <a:t>Replication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Archives of General </a:t>
            </a:r>
            <a:r>
              <a:rPr lang="en-US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smtClean="0">
                <a:solidFill>
                  <a:srgbClr val="002060"/>
                </a:solidFill>
              </a:rPr>
              <a:t>2005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62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6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r>
              <a:rPr lang="en-US" sz="1600" dirty="0" smtClean="0">
                <a:solidFill>
                  <a:srgbClr val="002060"/>
                </a:solidFill>
              </a:rPr>
              <a:t> 593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3.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Uhlhaas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P. et al. </a:t>
            </a:r>
            <a:r>
              <a:rPr lang="en-US" sz="1600" dirty="0" smtClean="0">
                <a:solidFill>
                  <a:srgbClr val="002060"/>
                </a:solidFill>
              </a:rPr>
              <a:t>Towards </a:t>
            </a:r>
            <a:r>
              <a:rPr lang="en-US" sz="1600" dirty="0">
                <a:solidFill>
                  <a:srgbClr val="002060"/>
                </a:solidFill>
              </a:rPr>
              <a:t>a youth mental health paradigm: a perspective and</a:t>
            </a:r>
          </a:p>
          <a:p>
            <a:pPr>
              <a:lnSpc>
                <a:spcPts val="12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Roadmap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Molecular </a:t>
            </a:r>
            <a:r>
              <a:rPr lang="en-US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2023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28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8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r>
              <a:rPr lang="en-US" sz="1600" dirty="0" smtClean="0">
                <a:solidFill>
                  <a:srgbClr val="002060"/>
                </a:solidFill>
              </a:rPr>
              <a:t> 3171-3181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4.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Solmi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M. et al. </a:t>
            </a:r>
            <a:r>
              <a:rPr lang="en-US" sz="1600" dirty="0" smtClean="0">
                <a:solidFill>
                  <a:srgbClr val="002060"/>
                </a:solidFill>
              </a:rPr>
              <a:t>Age </a:t>
            </a:r>
            <a:r>
              <a:rPr lang="en-US" sz="1600" dirty="0">
                <a:solidFill>
                  <a:srgbClr val="002060"/>
                </a:solidFill>
              </a:rPr>
              <a:t>at onset of mental disorders worldwide: large-scale meta-analysis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of 192 epidemiological </a:t>
            </a:r>
            <a:r>
              <a:rPr lang="en-US" sz="1600" dirty="0" smtClean="0">
                <a:solidFill>
                  <a:srgbClr val="002060"/>
                </a:solidFill>
              </a:rPr>
              <a:t>studies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Molecular </a:t>
            </a:r>
            <a:r>
              <a:rPr lang="en-US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2021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r>
              <a:rPr lang="en-US" sz="1600" dirty="0" smtClean="0">
                <a:solidFill>
                  <a:srgbClr val="002060"/>
                </a:solidFill>
              </a:rPr>
              <a:t>27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1</a:t>
            </a:r>
            <a:r>
              <a:rPr lang="ru-RU" sz="1600" dirty="0" smtClean="0">
                <a:solidFill>
                  <a:srgbClr val="002060"/>
                </a:solidFill>
              </a:rPr>
              <a:t>): </a:t>
            </a:r>
            <a:r>
              <a:rPr lang="en-US" sz="1600" dirty="0" smtClean="0">
                <a:solidFill>
                  <a:srgbClr val="002060"/>
                </a:solidFill>
              </a:rPr>
              <a:t>281-295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5.</a:t>
            </a:r>
            <a:r>
              <a:rPr lang="en-US" sz="1600" dirty="0">
                <a:solidFill>
                  <a:srgbClr val="002060"/>
                </a:solidFill>
              </a:rPr>
              <a:t> IHME (2026), </a:t>
            </a:r>
            <a:r>
              <a:rPr lang="en-US" sz="1600" i="1" dirty="0">
                <a:solidFill>
                  <a:srgbClr val="002060"/>
                </a:solidFill>
              </a:rPr>
              <a:t>GBD Compare</a:t>
            </a:r>
            <a:r>
              <a:rPr lang="en-US" sz="1600" dirty="0">
                <a:solidFill>
                  <a:srgbClr val="002060"/>
                </a:solidFill>
              </a:rPr>
              <a:t>, Institute for Health Metrics and Evaluation,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  <a:hlinkClick r:id="rId2"/>
              </a:rPr>
              <a:t>http://www.healthdata.org/data-visualization/gbd-compare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6.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Gore </a:t>
            </a:r>
            <a:r>
              <a:rPr lang="en-US" sz="1600" dirty="0">
                <a:solidFill>
                  <a:srgbClr val="002060"/>
                </a:solidFill>
              </a:rPr>
              <a:t>F. et al. </a:t>
            </a:r>
            <a:r>
              <a:rPr lang="en-US" sz="1600" dirty="0" smtClean="0">
                <a:solidFill>
                  <a:srgbClr val="002060"/>
                </a:solidFill>
              </a:rPr>
              <a:t>Global </a:t>
            </a:r>
            <a:r>
              <a:rPr lang="en-US" sz="1600" dirty="0">
                <a:solidFill>
                  <a:srgbClr val="002060"/>
                </a:solidFill>
              </a:rPr>
              <a:t>burden of disease in young people aged 10-24 years: a systematic</a:t>
            </a:r>
          </a:p>
          <a:p>
            <a:pPr>
              <a:lnSpc>
                <a:spcPts val="12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Analysis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The </a:t>
            </a:r>
            <a:r>
              <a:rPr lang="de-DE" sz="1600" dirty="0" smtClean="0">
                <a:solidFill>
                  <a:srgbClr val="002060"/>
                </a:solidFill>
              </a:rPr>
              <a:t>Lancet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smtClean="0">
                <a:solidFill>
                  <a:srgbClr val="002060"/>
                </a:solidFill>
              </a:rPr>
              <a:t>2011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002060"/>
                </a:solidFill>
              </a:rPr>
              <a:t>377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r>
              <a:rPr lang="de-DE" sz="1600" dirty="0" smtClean="0">
                <a:solidFill>
                  <a:srgbClr val="002060"/>
                </a:solidFill>
              </a:rPr>
              <a:t> 2093-2102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51" y="188640"/>
            <a:ext cx="8892480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00"/>
              </a:lnSpc>
            </a:pPr>
            <a:r>
              <a:rPr lang="ru-RU" sz="2400" dirty="0">
                <a:solidFill>
                  <a:srgbClr val="002060"/>
                </a:solidFill>
              </a:rPr>
              <a:t>Тревожные расстройства широко распространены в детском и подростковом возрасте, в то время как депрессивные расстройства и расстройства, связанные с употреблением </a:t>
            </a:r>
            <a:r>
              <a:rPr lang="ru-RU" sz="2400" dirty="0" err="1">
                <a:solidFill>
                  <a:srgbClr val="002060"/>
                </a:solidFill>
              </a:rPr>
              <a:t>психоактивных</a:t>
            </a:r>
            <a:r>
              <a:rPr lang="ru-RU" sz="2400" dirty="0">
                <a:solidFill>
                  <a:srgbClr val="002060"/>
                </a:solidFill>
              </a:rPr>
              <a:t> веществ, чаще встречаются в молодом и среднем </a:t>
            </a:r>
            <a:r>
              <a:rPr lang="ru-RU" sz="2400" dirty="0" smtClean="0">
                <a:solidFill>
                  <a:srgbClr val="002060"/>
                </a:solidFill>
              </a:rPr>
              <a:t>возрасте.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Распространенность </a:t>
            </a:r>
            <a:r>
              <a:rPr lang="ru-RU" sz="2400" dirty="0">
                <a:solidFill>
                  <a:srgbClr val="002060"/>
                </a:solidFill>
              </a:rPr>
              <a:t>шизофрении и биполярного расстройства начинает расти в позднем подростковом и раннем взрослом возрасте, при этом пик заболеваемости шизофренией приходится на возрастную группу </a:t>
            </a:r>
            <a:r>
              <a:rPr lang="ru-RU" sz="2400" dirty="0" smtClean="0">
                <a:solidFill>
                  <a:srgbClr val="002060"/>
                </a:solidFill>
              </a:rPr>
              <a:t>20-24 </a:t>
            </a:r>
            <a:r>
              <a:rPr lang="ru-RU" sz="2400" dirty="0">
                <a:solidFill>
                  <a:srgbClr val="002060"/>
                </a:solidFill>
              </a:rPr>
              <a:t>года.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Это </a:t>
            </a:r>
            <a:r>
              <a:rPr lang="ru-RU" sz="2400" dirty="0">
                <a:solidFill>
                  <a:srgbClr val="002060"/>
                </a:solidFill>
              </a:rPr>
              <a:t>согласуется с представлениями о том, что большинство тяжелых психических заболеваний проявляются в позднем подростковом и раннем взрослом возрасте (хотя некоторые симптомы могут возникать и раньше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Резкий </a:t>
            </a:r>
            <a:r>
              <a:rPr lang="ru-RU" sz="2400" dirty="0">
                <a:solidFill>
                  <a:srgbClr val="002060"/>
                </a:solidFill>
              </a:rPr>
              <a:t>рост числа расстройств пищевого поведения наблюдается в раннем подростковом возрасте (</a:t>
            </a:r>
            <a:r>
              <a:rPr lang="ru-RU" sz="2400" dirty="0" smtClean="0">
                <a:solidFill>
                  <a:srgbClr val="002060"/>
                </a:solidFill>
              </a:rPr>
              <a:t>10-14 </a:t>
            </a:r>
            <a:r>
              <a:rPr lang="ru-RU" sz="2400" dirty="0">
                <a:solidFill>
                  <a:srgbClr val="002060"/>
                </a:solidFill>
              </a:rPr>
              <a:t>лет) и достигает пика в возрастной группе </a:t>
            </a:r>
            <a:r>
              <a:rPr lang="ru-RU" sz="2400" dirty="0" smtClean="0">
                <a:solidFill>
                  <a:srgbClr val="002060"/>
                </a:solidFill>
              </a:rPr>
              <a:t>15-19 </a:t>
            </a:r>
            <a:r>
              <a:rPr lang="ru-RU" sz="2400" dirty="0">
                <a:solidFill>
                  <a:srgbClr val="002060"/>
                </a:solidFill>
              </a:rPr>
              <a:t>лет.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Расстройства</a:t>
            </a:r>
            <a:r>
              <a:rPr lang="ru-RU" sz="2400" dirty="0">
                <a:solidFill>
                  <a:srgbClr val="002060"/>
                </a:solidFill>
              </a:rPr>
              <a:t>, связанные с употреблением </a:t>
            </a:r>
            <a:r>
              <a:rPr lang="ru-RU" sz="2400" dirty="0" err="1">
                <a:solidFill>
                  <a:srgbClr val="002060"/>
                </a:solidFill>
              </a:rPr>
              <a:t>психоактивных</a:t>
            </a:r>
            <a:r>
              <a:rPr lang="ru-RU" sz="2400" dirty="0">
                <a:solidFill>
                  <a:srgbClr val="002060"/>
                </a:solidFill>
              </a:rPr>
              <a:t> веществ, редко встречаются в детском возрасте, но их распространенность увеличивается в позднем подростковом возрасте и достигает пика в раннем взрослом возрасте (</a:t>
            </a:r>
            <a:r>
              <a:rPr lang="ru-RU" sz="2400" dirty="0" smtClean="0">
                <a:solidFill>
                  <a:srgbClr val="002060"/>
                </a:solidFill>
              </a:rPr>
              <a:t>20-24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</a:p>
          <a:p>
            <a:pPr fontAlgn="base">
              <a:lnSpc>
                <a:spcPts val="2000"/>
              </a:lnSpc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1. </a:t>
            </a:r>
            <a:r>
              <a:rPr lang="en-US" sz="1600" dirty="0" smtClean="0">
                <a:solidFill>
                  <a:srgbClr val="002060"/>
                </a:solidFill>
              </a:rPr>
              <a:t>OECD </a:t>
            </a:r>
            <a:r>
              <a:rPr lang="en-US" sz="1600" dirty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2025)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smtClean="0">
                <a:solidFill>
                  <a:srgbClr val="002060"/>
                </a:solidFill>
              </a:rPr>
              <a:t>Promoting </a:t>
            </a:r>
            <a:r>
              <a:rPr lang="en-US" sz="1600" dirty="0">
                <a:solidFill>
                  <a:srgbClr val="002060"/>
                </a:solidFill>
              </a:rPr>
              <a:t>good mental health in children and young adults: Best practices in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public health”, OECD Publishing, Paris, </a:t>
            </a:r>
            <a:r>
              <a:rPr lang="en-US" sz="1600" dirty="0">
                <a:solidFill>
                  <a:srgbClr val="002060"/>
                </a:solidFill>
                <a:hlinkClick r:id="rId2"/>
              </a:rPr>
              <a:t>https://doi.org/10.1787/ebb8aa47-en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>
                <a:solidFill>
                  <a:srgbClr val="002060"/>
                </a:solidFill>
              </a:rPr>
              <a:t>2.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Kessler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R</a:t>
            </a:r>
            <a:r>
              <a:rPr lang="en-US" sz="1600" dirty="0">
                <a:solidFill>
                  <a:srgbClr val="002060"/>
                </a:solidFill>
              </a:rPr>
              <a:t>. et al. </a:t>
            </a:r>
            <a:r>
              <a:rPr lang="en-US" sz="1600" dirty="0" smtClean="0">
                <a:solidFill>
                  <a:srgbClr val="002060"/>
                </a:solidFill>
              </a:rPr>
              <a:t>Lifetime </a:t>
            </a:r>
            <a:r>
              <a:rPr lang="en-US" sz="1600" dirty="0">
                <a:solidFill>
                  <a:srgbClr val="002060"/>
                </a:solidFill>
              </a:rPr>
              <a:t>Prevalence and Age-of-Onset Distributions of DSM-IV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Disorders in the National Comorbidity Survey </a:t>
            </a:r>
            <a:r>
              <a:rPr lang="en-US" sz="1600" dirty="0" smtClean="0">
                <a:solidFill>
                  <a:srgbClr val="002060"/>
                </a:solidFill>
              </a:rPr>
              <a:t>Replication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Archives of General </a:t>
            </a:r>
            <a:r>
              <a:rPr lang="en-US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 smtClean="0">
                <a:solidFill>
                  <a:srgbClr val="002060"/>
                </a:solidFill>
              </a:rPr>
              <a:t>. 2</a:t>
            </a:r>
            <a:r>
              <a:rPr lang="en-US" sz="1600" dirty="0" smtClean="0">
                <a:solidFill>
                  <a:srgbClr val="002060"/>
                </a:solidFill>
              </a:rPr>
              <a:t>005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62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6</a:t>
            </a:r>
            <a:r>
              <a:rPr lang="ru-RU" sz="1600" dirty="0" smtClean="0">
                <a:solidFill>
                  <a:srgbClr val="002060"/>
                </a:solidFill>
              </a:rPr>
              <a:t>): </a:t>
            </a:r>
            <a:r>
              <a:rPr lang="en-US" sz="1600" dirty="0" smtClean="0">
                <a:solidFill>
                  <a:srgbClr val="002060"/>
                </a:solidFill>
              </a:rPr>
              <a:t>593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708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4" y="2924944"/>
            <a:ext cx="89571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400"/>
              </a:lnSpc>
            </a:pPr>
            <a:r>
              <a:rPr lang="ru-RU" sz="2400" dirty="0">
                <a:solidFill>
                  <a:srgbClr val="002060"/>
                </a:solidFill>
              </a:rPr>
              <a:t>Расстройство поведения (в первую очередь характеризующееся деструктивным поведением, неспособностью контролировать импульсы, нарушением социальных норм и в некоторых случаях агрессией), синдром дефицита внимания и </a:t>
            </a:r>
            <a:r>
              <a:rPr lang="ru-RU" sz="2400" dirty="0" err="1">
                <a:solidFill>
                  <a:srgbClr val="002060"/>
                </a:solidFill>
              </a:rPr>
              <a:t>гиперактивности</a:t>
            </a:r>
            <a:r>
              <a:rPr lang="ru-RU" sz="2400" dirty="0">
                <a:solidFill>
                  <a:srgbClr val="002060"/>
                </a:solidFill>
              </a:rPr>
              <a:t> (СДВГ) (характеризующийся невнимательностью и/или </a:t>
            </a:r>
            <a:r>
              <a:rPr lang="ru-RU" sz="2400" dirty="0" err="1">
                <a:solidFill>
                  <a:srgbClr val="002060"/>
                </a:solidFill>
              </a:rPr>
              <a:t>гиперактивностью</a:t>
            </a:r>
            <a:r>
              <a:rPr lang="ru-RU" sz="2400" dirty="0">
                <a:solidFill>
                  <a:srgbClr val="002060"/>
                </a:solidFill>
              </a:rPr>
              <a:t>/импульсивностью, что мешает нормальному функционированию и негативно сказывается на социальной, учебной и профессиональной деятельности), а также аутизм особенно часто </a:t>
            </a:r>
            <a:r>
              <a:rPr lang="ru-RU" sz="2400" dirty="0" smtClean="0">
                <a:solidFill>
                  <a:srgbClr val="002060"/>
                </a:solidFill>
              </a:rPr>
              <a:t>встречаются </a:t>
            </a:r>
            <a:r>
              <a:rPr lang="ru-RU" sz="2400" dirty="0">
                <a:solidFill>
                  <a:srgbClr val="002060"/>
                </a:solidFill>
              </a:rPr>
              <a:t>в раннем </a:t>
            </a:r>
            <a:r>
              <a:rPr lang="ru-RU" sz="2400" dirty="0" smtClean="0">
                <a:solidFill>
                  <a:srgbClr val="002060"/>
                </a:solidFill>
              </a:rPr>
              <a:t>возрасте.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</a:p>
          <a:p>
            <a:pPr fontAlgn="base"/>
            <a:endParaRPr lang="ru-RU" sz="28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1. </a:t>
            </a:r>
            <a:r>
              <a:rPr lang="en-US" sz="1600" dirty="0" smtClean="0">
                <a:solidFill>
                  <a:srgbClr val="002060"/>
                </a:solidFill>
              </a:rPr>
              <a:t>American Psychiatric Association (</a:t>
            </a:r>
            <a:r>
              <a:rPr lang="en-US" sz="1600" dirty="0">
                <a:solidFill>
                  <a:srgbClr val="002060"/>
                </a:solidFill>
              </a:rPr>
              <a:t>2013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i="1" dirty="0">
                <a:solidFill>
                  <a:srgbClr val="002060"/>
                </a:solidFill>
              </a:rPr>
              <a:t>Diagnostic and Statistical Manual of Mental Disorders</a:t>
            </a:r>
            <a:r>
              <a:rPr lang="en-US" sz="1600" dirty="0">
                <a:solidFill>
                  <a:srgbClr val="002060"/>
                </a:solidFill>
              </a:rPr>
              <a:t>,</a:t>
            </a:r>
          </a:p>
          <a:p>
            <a:r>
              <a:rPr lang="de-DE" sz="1600" dirty="0">
                <a:solidFill>
                  <a:srgbClr val="002060"/>
                </a:solidFill>
              </a:rPr>
              <a:t>American </a:t>
            </a:r>
            <a:r>
              <a:rPr lang="de-DE" sz="1600" dirty="0" err="1">
                <a:solidFill>
                  <a:srgbClr val="002060"/>
                </a:solidFill>
              </a:rPr>
              <a:t>Psychiatric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Association</a:t>
            </a:r>
            <a:r>
              <a:rPr lang="de-DE" sz="1600" dirty="0">
                <a:solidFill>
                  <a:srgbClr val="002060"/>
                </a:solidFill>
              </a:rPr>
              <a:t>, https://doi.org/10.1176/appi.books.9780890425596.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AutoShape 2" descr="F:\Users\%D0%9F%D1%80%D0%BE%D1%84%D0%B5%D1%81%D1%81%D0%BE%D1%8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F:\Users\%D0%9F%D1%80%D0%BE%D1%84%D0%B5%D1%81%D1%81%D0%BE%D1%80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F:\Users\%D0%9F%D1%80%D0%BE%D1%84%D0%B5%D1%81%D1%81%D0%BE%D1%80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F:\Users\%D0%9F%D1%80%D0%BE%D1%84%D0%B5%D1%81%D1%81%D0%BE%D1%80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F:\Users\%D0%9F%D1%80%D0%BE%D1%84%D0%B5%D1%81%D1%81%D0%BE%D1%80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F:\Users\Профессор\Downloads\cat-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5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Users\Профессор\Downloads\7-books-to-help-kids-with-their-emotions-fe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"/>
            <a:ext cx="4716016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2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Users\Профессор\Downloads\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0"/>
            <a:ext cx="409651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483" y="0"/>
            <a:ext cx="8820472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В настоящее время выявлены        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некоторые </a:t>
            </a:r>
            <a:r>
              <a:rPr lang="ru-RU" sz="2400" dirty="0">
                <a:solidFill>
                  <a:srgbClr val="002060"/>
                </a:solidFill>
              </a:rPr>
              <a:t>новые психические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расстройства</a:t>
            </a:r>
            <a:r>
              <a:rPr lang="ru-RU" sz="2400" dirty="0">
                <a:solidFill>
                  <a:srgbClr val="002060"/>
                </a:solidFill>
              </a:rPr>
              <a:t>, связанные с новыми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онлайн-рисками</a:t>
            </a:r>
            <a:r>
              <a:rPr lang="ru-RU" sz="2400" dirty="0">
                <a:solidFill>
                  <a:srgbClr val="002060"/>
                </a:solidFill>
              </a:rPr>
              <a:t>, в </a:t>
            </a:r>
            <a:r>
              <a:rPr lang="ru-RU" sz="2400" dirty="0" smtClean="0">
                <a:solidFill>
                  <a:srgbClr val="002060"/>
                </a:solidFill>
              </a:rPr>
              <a:t>частности, 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«</a:t>
            </a:r>
            <a:r>
              <a:rPr lang="ru-RU" sz="2400" dirty="0">
                <a:solidFill>
                  <a:srgbClr val="002060"/>
                </a:solidFill>
              </a:rPr>
              <a:t>расстройство, связанное с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видеоиграми</a:t>
            </a:r>
            <a:r>
              <a:rPr lang="ru-RU" sz="2400" dirty="0">
                <a:solidFill>
                  <a:srgbClr val="002060"/>
                </a:solidFill>
              </a:rPr>
              <a:t>», которое в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одиннадцатом </a:t>
            </a:r>
            <a:r>
              <a:rPr lang="ru-RU" sz="2400" dirty="0">
                <a:solidFill>
                  <a:srgbClr val="002060"/>
                </a:solidFill>
              </a:rPr>
              <a:t>пересмотре Международной классификации болезней (МКБ-11) определяется как устойчивое или повторяющееся игровое поведение («цифровые игры» или «видеоигры»).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Расстройство</a:t>
            </a:r>
            <a:r>
              <a:rPr lang="ru-RU" sz="2400" dirty="0">
                <a:solidFill>
                  <a:srgbClr val="002060"/>
                </a:solidFill>
              </a:rPr>
              <a:t>, связанное с азартными играми, — устойчивое и повторяющееся игровое поведение — также включено в МКБ-11 и может быть связано преимущественно с азартными играми в интернете.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данным исследования «Поведение, связанное со здоровьем, у детей школьного возраста» (</a:t>
            </a:r>
            <a:r>
              <a:rPr lang="ru-RU" sz="2400" dirty="0" err="1">
                <a:solidFill>
                  <a:srgbClr val="002060"/>
                </a:solidFill>
              </a:rPr>
              <a:t>Health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Behaviour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in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School-Aged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Children</a:t>
            </a:r>
            <a:r>
              <a:rPr lang="ru-RU" sz="2400" dirty="0">
                <a:solidFill>
                  <a:srgbClr val="002060"/>
                </a:solidFill>
              </a:rPr>
              <a:t>, HBSC), во всем мире 22% подростков играют в цифровые игры не менее четырех часов </a:t>
            </a:r>
            <a:r>
              <a:rPr lang="ru-RU" sz="2400" dirty="0" smtClean="0">
                <a:solidFill>
                  <a:srgbClr val="002060"/>
                </a:solidFill>
              </a:rPr>
              <a:t>подряд, </a:t>
            </a:r>
            <a:r>
              <a:rPr lang="ru-RU" sz="2400" dirty="0">
                <a:solidFill>
                  <a:srgbClr val="002060"/>
                </a:solidFill>
              </a:rPr>
              <a:t>а 12% подвержены риску игровой зависимости. </a:t>
            </a:r>
          </a:p>
        </p:txBody>
      </p:sp>
    </p:spTree>
    <p:extLst>
      <p:ext uri="{BB962C8B-B14F-4D97-AF65-F5344CB8AC3E}">
        <p14:creationId xmlns:p14="http://schemas.microsoft.com/office/powerpoint/2010/main" val="25429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99" y="476672"/>
            <a:ext cx="88924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400"/>
              </a:lnSpc>
            </a:pPr>
            <a:r>
              <a:rPr lang="ru-RU" sz="2400" dirty="0">
                <a:solidFill>
                  <a:srgbClr val="002060"/>
                </a:solidFill>
              </a:rPr>
              <a:t>Риск игровой зависимости значительно выше у мальчиков (16% против 7% у девочек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</a:p>
          <a:p>
            <a:pPr fontAlgn="base"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Из-за </a:t>
            </a:r>
            <a:r>
              <a:rPr lang="ru-RU" sz="2400" dirty="0">
                <a:solidFill>
                  <a:srgbClr val="002060"/>
                </a:solidFill>
              </a:rPr>
              <a:t>возросшей доступности онлайн-платформ </a:t>
            </a:r>
            <a:r>
              <a:rPr lang="ru-RU" sz="2400" dirty="0" smtClean="0">
                <a:solidFill>
                  <a:srgbClr val="002060"/>
                </a:solidFill>
              </a:rPr>
              <a:t>всё больше </a:t>
            </a:r>
            <a:r>
              <a:rPr lang="ru-RU" sz="2400" dirty="0">
                <a:solidFill>
                  <a:srgbClr val="002060"/>
                </a:solidFill>
              </a:rPr>
              <a:t>молодых людей могут столкнуться с игровой зависимостью.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Данные </a:t>
            </a:r>
            <a:r>
              <a:rPr lang="ru-RU" sz="2400" dirty="0">
                <a:solidFill>
                  <a:srgbClr val="002060"/>
                </a:solidFill>
              </a:rPr>
              <a:t>Европейского проекта по изучению употребления алкоголя и других </a:t>
            </a:r>
            <a:r>
              <a:rPr lang="ru-RU" sz="2400" dirty="0" err="1">
                <a:solidFill>
                  <a:srgbClr val="002060"/>
                </a:solidFill>
              </a:rPr>
              <a:t>психоактивных</a:t>
            </a:r>
            <a:r>
              <a:rPr lang="ru-RU" sz="2400" dirty="0">
                <a:solidFill>
                  <a:srgbClr val="002060"/>
                </a:solidFill>
              </a:rPr>
              <a:t> веществ среди школьников (</a:t>
            </a:r>
            <a:r>
              <a:rPr lang="ru-RU" sz="2400" dirty="0" err="1">
                <a:solidFill>
                  <a:srgbClr val="002060"/>
                </a:solidFill>
              </a:rPr>
              <a:t>European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School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Survey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Project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on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Alcohol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and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Other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Drugs</a:t>
            </a:r>
            <a:r>
              <a:rPr lang="ru-RU" sz="2400" dirty="0">
                <a:solidFill>
                  <a:srgbClr val="002060"/>
                </a:solidFill>
              </a:rPr>
              <a:t>, ESPAD), охватывающие европейскую молодежь, свидетельствуют о росте популярности онлайн-</a:t>
            </a:r>
            <a:r>
              <a:rPr lang="ru-RU" sz="2400" dirty="0" err="1">
                <a:solidFill>
                  <a:srgbClr val="002060"/>
                </a:solidFill>
              </a:rPr>
              <a:t>гемблинга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данным на 2024 год, рискованным </a:t>
            </a:r>
            <a:r>
              <a:rPr lang="ru-RU" sz="2400" dirty="0" err="1">
                <a:solidFill>
                  <a:srgbClr val="002060"/>
                </a:solidFill>
              </a:rPr>
              <a:t>гемблингом</a:t>
            </a:r>
            <a:r>
              <a:rPr lang="ru-RU" sz="2400" dirty="0">
                <a:solidFill>
                  <a:srgbClr val="002060"/>
                </a:solidFill>
              </a:rPr>
              <a:t> увлекались 8,5% школьников, тогда как в 2019 году таких было 4,7%.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Мальчики </a:t>
            </a:r>
            <a:r>
              <a:rPr lang="ru-RU" sz="2400" dirty="0">
                <a:solidFill>
                  <a:srgbClr val="002060"/>
                </a:solidFill>
              </a:rPr>
              <a:t>по-прежнему чаще участвуют в азартных онлайн-играх, чем девочки (30 % в 2024 году по сравнению с 16 % среди девочек), но в период с 2015 по 2024 </a:t>
            </a:r>
            <a:r>
              <a:rPr lang="ru-RU" sz="2400" dirty="0" smtClean="0">
                <a:solidFill>
                  <a:srgbClr val="002060"/>
                </a:solidFill>
              </a:rPr>
              <a:t>годы </a:t>
            </a:r>
            <a:r>
              <a:rPr lang="ru-RU" sz="2400" dirty="0" err="1">
                <a:solidFill>
                  <a:srgbClr val="002060"/>
                </a:solidFill>
              </a:rPr>
              <a:t>вовлечённость</a:t>
            </a:r>
            <a:r>
              <a:rPr lang="ru-RU" sz="2400" dirty="0">
                <a:solidFill>
                  <a:srgbClr val="002060"/>
                </a:solidFill>
              </a:rPr>
              <a:t> девочек в азартные игры выросла, в то время как </a:t>
            </a:r>
            <a:r>
              <a:rPr lang="ru-RU" sz="2400" dirty="0" err="1">
                <a:solidFill>
                  <a:srgbClr val="002060"/>
                </a:solidFill>
              </a:rPr>
              <a:t>вовлечённость</a:t>
            </a:r>
            <a:r>
              <a:rPr lang="ru-RU" sz="2400" dirty="0">
                <a:solidFill>
                  <a:srgbClr val="002060"/>
                </a:solidFill>
              </a:rPr>
              <a:t> мальчиков </a:t>
            </a:r>
            <a:r>
              <a:rPr lang="ru-RU" sz="2400" dirty="0" smtClean="0">
                <a:solidFill>
                  <a:srgbClr val="002060"/>
                </a:solidFill>
              </a:rPr>
              <a:t>несколько снизилась.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Boniel-Nissim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M. et al. (2024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de-DE" sz="1600" dirty="0" smtClean="0">
                <a:solidFill>
                  <a:srgbClr val="002060"/>
                </a:solidFill>
              </a:rPr>
              <a:t>A </a:t>
            </a:r>
            <a:r>
              <a:rPr lang="de-DE" sz="1600" dirty="0" err="1">
                <a:solidFill>
                  <a:srgbClr val="002060"/>
                </a:solidFill>
              </a:rPr>
              <a:t>focus</a:t>
            </a:r>
            <a:r>
              <a:rPr lang="de-DE" sz="1600" dirty="0">
                <a:solidFill>
                  <a:srgbClr val="002060"/>
                </a:solidFill>
              </a:rPr>
              <a:t> on </a:t>
            </a:r>
            <a:r>
              <a:rPr lang="de-DE" sz="1600" dirty="0" err="1">
                <a:solidFill>
                  <a:srgbClr val="002060"/>
                </a:solidFill>
              </a:rPr>
              <a:t>adolescent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social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media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use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and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gaming</a:t>
            </a:r>
            <a:r>
              <a:rPr lang="de-DE" sz="1600" dirty="0">
                <a:solidFill>
                  <a:srgbClr val="002060"/>
                </a:solidFill>
              </a:rPr>
              <a:t> in Europe,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central Asia and Canada: Health </a:t>
            </a:r>
            <a:r>
              <a:rPr lang="en-US" sz="1600" dirty="0" err="1">
                <a:solidFill>
                  <a:srgbClr val="002060"/>
                </a:solidFill>
              </a:rPr>
              <a:t>Behaviour</a:t>
            </a:r>
            <a:r>
              <a:rPr lang="en-US" sz="1600" dirty="0">
                <a:solidFill>
                  <a:srgbClr val="002060"/>
                </a:solidFill>
              </a:rPr>
              <a:t> in School-aged Children international report from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the 2021”, World Health Organization, Regional Office for Europe,</a:t>
            </a:r>
          </a:p>
          <a:p>
            <a:pPr>
              <a:lnSpc>
                <a:spcPts val="1200"/>
              </a:lnSpc>
            </a:pPr>
            <a:r>
              <a:rPr lang="de-DE" sz="1600" dirty="0">
                <a:solidFill>
                  <a:srgbClr val="002060"/>
                </a:solidFill>
                <a:hlinkClick r:id="rId2"/>
              </a:rPr>
              <a:t>https://iris.who.int/handle/10665/378982</a:t>
            </a:r>
            <a:r>
              <a:rPr lang="de-DE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2.</a:t>
            </a:r>
            <a:r>
              <a:rPr lang="de-DE" sz="1600" dirty="0">
                <a:solidFill>
                  <a:srgbClr val="002060"/>
                </a:solidFill>
              </a:rPr>
              <a:t> ESPAD (2025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Gambling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and</a:t>
            </a:r>
            <a:r>
              <a:rPr lang="de-DE" sz="1600" i="1" dirty="0">
                <a:solidFill>
                  <a:srgbClr val="002060"/>
                </a:solidFill>
              </a:rPr>
              <a:t> online </a:t>
            </a:r>
            <a:r>
              <a:rPr lang="de-DE" sz="1600" i="1" dirty="0" err="1">
                <a:solidFill>
                  <a:srgbClr val="002060"/>
                </a:solidFill>
              </a:rPr>
              <a:t>gambling</a:t>
            </a:r>
            <a:r>
              <a:rPr lang="de-DE" sz="1600" i="1" dirty="0">
                <a:solidFill>
                  <a:srgbClr val="002060"/>
                </a:solidFill>
              </a:rPr>
              <a:t> - ESPAD Data </a:t>
            </a:r>
            <a:r>
              <a:rPr lang="de-DE" sz="1600" i="1" dirty="0" err="1">
                <a:solidFill>
                  <a:srgbClr val="002060"/>
                </a:solidFill>
              </a:rPr>
              <a:t>portal</a:t>
            </a:r>
            <a:r>
              <a:rPr lang="de-DE" sz="1600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ts val="1200"/>
              </a:lnSpc>
            </a:pPr>
            <a:r>
              <a:rPr lang="de-DE" sz="1600" dirty="0">
                <a:solidFill>
                  <a:srgbClr val="002060"/>
                </a:solidFill>
              </a:rPr>
              <a:t>https://</a:t>
            </a:r>
            <a:r>
              <a:rPr lang="de-DE" sz="1600" dirty="0" smtClean="0">
                <a:solidFill>
                  <a:srgbClr val="002060"/>
                </a:solidFill>
              </a:rPr>
              <a:t>data.espad.org/gambling-and-online-gambling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0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59" y="332656"/>
            <a:ext cx="8964488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>
                <a:solidFill>
                  <a:srgbClr val="002060"/>
                </a:solidFill>
              </a:rPr>
              <a:t>Ряд недавних международных исследований и комиссий указывают на ухудшение психического здоровья среди молодежи.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Комиссия по психическому здоровью молодежи журнала </a:t>
            </a:r>
            <a:r>
              <a:rPr lang="en-US" sz="2400" dirty="0">
                <a:solidFill>
                  <a:srgbClr val="002060"/>
                </a:solidFill>
              </a:rPr>
              <a:t>Lancet </a:t>
            </a:r>
            <a:r>
              <a:rPr lang="en-US" sz="2400" dirty="0" smtClean="0">
                <a:solidFill>
                  <a:srgbClr val="002060"/>
                </a:solidFill>
              </a:rPr>
              <a:t>Psychiatry</a:t>
            </a:r>
            <a:r>
              <a:rPr lang="ru-RU" sz="2400" dirty="0" smtClean="0">
                <a:solidFill>
                  <a:srgbClr val="002060"/>
                </a:solidFill>
              </a:rPr>
              <a:t> 2024 года подчеркнула</a:t>
            </a:r>
            <a:r>
              <a:rPr lang="ru-RU" sz="2400" dirty="0">
                <a:solidFill>
                  <a:srgbClr val="002060"/>
                </a:solidFill>
              </a:rPr>
              <a:t>, что </a:t>
            </a:r>
            <a:r>
              <a:rPr lang="ru-RU" sz="2400" dirty="0" smtClean="0">
                <a:solidFill>
                  <a:srgbClr val="002060"/>
                </a:solidFill>
              </a:rPr>
              <a:t>накапливающиеся </a:t>
            </a:r>
            <a:r>
              <a:rPr lang="ru-RU" sz="2400" dirty="0">
                <a:solidFill>
                  <a:srgbClr val="002060"/>
                </a:solidFill>
              </a:rPr>
              <a:t>данные исследований указывают на то, что во многих странах психическое здоровье молодых людей неуклонно ухудшалось в течение последних двух </a:t>
            </a:r>
            <a:r>
              <a:rPr lang="ru-RU" sz="2400" dirty="0" smtClean="0">
                <a:solidFill>
                  <a:srgbClr val="002060"/>
                </a:solidFill>
              </a:rPr>
              <a:t>десятилетий,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 а </a:t>
            </a:r>
            <a:r>
              <a:rPr lang="ru-RU" sz="2400" dirty="0">
                <a:solidFill>
                  <a:srgbClr val="002060"/>
                </a:solidFill>
              </a:rPr>
              <a:t>Организация экономического сотрудничества и развития (ОЭСР) 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de-DE" sz="2400" dirty="0" smtClean="0">
                <a:solidFill>
                  <a:srgbClr val="002060"/>
                </a:solidFill>
              </a:rPr>
              <a:t>Organisation </a:t>
            </a:r>
            <a:r>
              <a:rPr lang="de-DE" sz="2400" dirty="0" err="1">
                <a:solidFill>
                  <a:srgbClr val="002060"/>
                </a:solidFill>
              </a:rPr>
              <a:t>for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Economic</a:t>
            </a:r>
            <a:r>
              <a:rPr lang="de-DE" sz="2400" dirty="0">
                <a:solidFill>
                  <a:srgbClr val="002060"/>
                </a:solidFill>
              </a:rPr>
              <a:t> Co-operation </a:t>
            </a:r>
            <a:r>
              <a:rPr lang="de-DE" sz="2400" dirty="0" err="1">
                <a:solidFill>
                  <a:srgbClr val="002060"/>
                </a:solidFill>
              </a:rPr>
              <a:t>and</a:t>
            </a:r>
            <a:r>
              <a:rPr lang="de-DE" sz="2400" dirty="0">
                <a:solidFill>
                  <a:srgbClr val="002060"/>
                </a:solidFill>
              </a:rPr>
              <a:t> Development, OECD) 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указала на </a:t>
            </a:r>
            <a:r>
              <a:rPr lang="ru-RU" sz="2400" dirty="0" smtClean="0">
                <a:solidFill>
                  <a:srgbClr val="002060"/>
                </a:solidFill>
              </a:rPr>
              <a:t>явные </a:t>
            </a:r>
            <a:r>
              <a:rPr lang="ru-RU" sz="2400" dirty="0">
                <a:solidFill>
                  <a:srgbClr val="002060"/>
                </a:solidFill>
              </a:rPr>
              <a:t>признаки того, что психическое благополучие детей и молодежи </a:t>
            </a:r>
            <a:r>
              <a:rPr lang="ru-RU" sz="2400" dirty="0" smtClean="0">
                <a:solidFill>
                  <a:srgbClr val="002060"/>
                </a:solidFill>
              </a:rPr>
              <a:t>ухудшилось.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r>
              <a:rPr lang="ru-RU" sz="2400" baseline="30000" dirty="0">
                <a:solidFill>
                  <a:srgbClr val="002060"/>
                </a:solidFill>
              </a:rPr>
              <a:t> </a:t>
            </a:r>
            <a:endParaRPr lang="ru-RU" sz="2400" baseline="30000" dirty="0" smtClean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2025 году систематический анализ глобального бремени болезней показал, что в период с 1990 по 2021 год среди подростков и молодых людей в возрасте от 10 до 24 лет возросло число проблем с психическим </a:t>
            </a:r>
            <a:r>
              <a:rPr lang="ru-RU" sz="2400" dirty="0" smtClean="0">
                <a:solidFill>
                  <a:srgbClr val="002060"/>
                </a:solidFill>
              </a:rPr>
              <a:t>здоровьем.</a:t>
            </a:r>
            <a:r>
              <a:rPr lang="ru-RU" sz="2400" baseline="30000" dirty="0" smtClean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ts val="12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McGorry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P. et </a:t>
            </a:r>
            <a:r>
              <a:rPr lang="en-US" sz="1600" dirty="0" smtClean="0">
                <a:solidFill>
                  <a:srgbClr val="002060"/>
                </a:solidFill>
              </a:rPr>
              <a:t>al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The </a:t>
            </a:r>
            <a:r>
              <a:rPr lang="en-US" sz="1600" dirty="0">
                <a:solidFill>
                  <a:srgbClr val="002060"/>
                </a:solidFill>
              </a:rPr>
              <a:t>Lancet Psychiatry Commission on youth mental </a:t>
            </a:r>
            <a:r>
              <a:rPr lang="en-US" sz="1600" dirty="0" smtClean="0">
                <a:solidFill>
                  <a:srgbClr val="002060"/>
                </a:solidFill>
              </a:rPr>
              <a:t>health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The</a:t>
            </a:r>
          </a:p>
          <a:p>
            <a:pPr>
              <a:lnSpc>
                <a:spcPts val="1200"/>
              </a:lnSpc>
            </a:pPr>
            <a:r>
              <a:rPr lang="pl-PL" sz="1600" dirty="0">
                <a:solidFill>
                  <a:srgbClr val="002060"/>
                </a:solidFill>
              </a:rPr>
              <a:t>Lancet </a:t>
            </a:r>
            <a:r>
              <a:rPr lang="pl-PL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2024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r>
              <a:rPr lang="pl-PL" sz="1600" dirty="0" smtClean="0">
                <a:solidFill>
                  <a:srgbClr val="002060"/>
                </a:solidFill>
              </a:rPr>
              <a:t>11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pl-PL" sz="1600" dirty="0" smtClean="0">
                <a:solidFill>
                  <a:srgbClr val="002060"/>
                </a:solidFill>
              </a:rPr>
              <a:t>9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r>
              <a:rPr lang="pl-PL" sz="1600" dirty="0" smtClean="0">
                <a:solidFill>
                  <a:srgbClr val="002060"/>
                </a:solidFill>
              </a:rPr>
              <a:t> 731-774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2.</a:t>
            </a:r>
            <a:r>
              <a:rPr lang="en-US" sz="1600" dirty="0">
                <a:solidFill>
                  <a:srgbClr val="002060"/>
                </a:solidFill>
              </a:rPr>
              <a:t> OECD (2025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Promoting </a:t>
            </a:r>
            <a:r>
              <a:rPr lang="en-US" sz="1600" dirty="0">
                <a:solidFill>
                  <a:srgbClr val="002060"/>
                </a:solidFill>
              </a:rPr>
              <a:t>good mental health in children and young adults: Best practices in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public health”, OECD Publishing, Paris, </a:t>
            </a:r>
            <a:r>
              <a:rPr lang="en-US" sz="16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hlinkClick r:id="rId2"/>
              </a:rPr>
              <a:t>doi.org/10.1787/ebb8aa47-en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3.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Wang </a:t>
            </a:r>
            <a:r>
              <a:rPr lang="en-US" sz="1600" dirty="0">
                <a:solidFill>
                  <a:srgbClr val="002060"/>
                </a:solidFill>
              </a:rPr>
              <a:t>Z. et al. </a:t>
            </a:r>
            <a:r>
              <a:rPr lang="en-US" sz="1600" dirty="0" smtClean="0">
                <a:solidFill>
                  <a:srgbClr val="002060"/>
                </a:solidFill>
              </a:rPr>
              <a:t>Global</a:t>
            </a:r>
            <a:r>
              <a:rPr lang="en-US" sz="1600" dirty="0">
                <a:solidFill>
                  <a:srgbClr val="002060"/>
                </a:solidFill>
              </a:rPr>
              <a:t>, regional, and national burden of mental disorders among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adolescents and young adults, 1990–2021: a systematic analysis for the Global Burden of</a:t>
            </a: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rgbClr val="002060"/>
                </a:solidFill>
              </a:rPr>
              <a:t>Disease Study 2021</a:t>
            </a:r>
            <a:r>
              <a:rPr lang="en-US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>
                <a:solidFill>
                  <a:srgbClr val="002060"/>
                </a:solidFill>
              </a:rPr>
              <a:t>Translational </a:t>
            </a:r>
            <a:r>
              <a:rPr lang="en-US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2025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r>
              <a:rPr lang="en-US" sz="1600" dirty="0" smtClean="0">
                <a:solidFill>
                  <a:srgbClr val="002060"/>
                </a:solidFill>
              </a:rPr>
              <a:t>15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397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https://doi.org/10.1038/s41398-</a:t>
            </a:r>
          </a:p>
          <a:p>
            <a:pPr>
              <a:lnSpc>
                <a:spcPts val="1200"/>
              </a:lnSpc>
            </a:pPr>
            <a:r>
              <a:rPr lang="de-DE" sz="1600" dirty="0">
                <a:solidFill>
                  <a:srgbClr val="002060"/>
                </a:solidFill>
              </a:rPr>
              <a:t>025-03623-w.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133"/>
            <a:ext cx="8964488" cy="685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800"/>
              </a:lnSpc>
            </a:pPr>
            <a:r>
              <a:rPr lang="ru-RU" sz="2400" dirty="0">
                <a:solidFill>
                  <a:srgbClr val="002060"/>
                </a:solidFill>
              </a:rPr>
              <a:t>В обзоре, посвященном распространенности психических расстройств и их влиянию на здоровье во всем мире, </a:t>
            </a:r>
            <a:r>
              <a:rPr lang="en-US" sz="2400" dirty="0">
                <a:solidFill>
                  <a:srgbClr val="002060"/>
                </a:solidFill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McGorry</a:t>
            </a:r>
            <a:r>
              <a:rPr lang="en-US" sz="2400" dirty="0" smtClean="0">
                <a:solidFill>
                  <a:srgbClr val="002060"/>
                </a:solidFill>
              </a:rPr>
              <a:t> et </a:t>
            </a:r>
            <a:r>
              <a:rPr lang="en-US" sz="2400" dirty="0">
                <a:solidFill>
                  <a:srgbClr val="002060"/>
                </a:solidFill>
              </a:rPr>
              <a:t>al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(2025)</a:t>
            </a:r>
            <a:r>
              <a:rPr lang="ru-RU" sz="2400" baseline="30000" dirty="0" smtClean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указывают </a:t>
            </a:r>
            <a:r>
              <a:rPr lang="ru-RU" sz="2400" dirty="0">
                <a:solidFill>
                  <a:srgbClr val="002060"/>
                </a:solidFill>
              </a:rPr>
              <a:t>на рост распространенности психических расстройств среди молодых людей в возрасте </a:t>
            </a:r>
            <a:r>
              <a:rPr lang="ru-RU" sz="2400" dirty="0" smtClean="0">
                <a:solidFill>
                  <a:srgbClr val="002060"/>
                </a:solidFill>
              </a:rPr>
              <a:t>15-19 </a:t>
            </a:r>
            <a:r>
              <a:rPr lang="ru-RU" sz="2400" dirty="0">
                <a:solidFill>
                  <a:srgbClr val="002060"/>
                </a:solidFill>
              </a:rPr>
              <a:t>лет с начала 2000-х годов, в то время как среди других групп населения показатели оставались стабильными или снижались. </a:t>
            </a:r>
            <a:r>
              <a:rPr lang="ru-RU" sz="2400" dirty="0" smtClean="0">
                <a:solidFill>
                  <a:srgbClr val="002060"/>
                </a:solidFill>
              </a:rPr>
              <a:t>Также отмечено, </a:t>
            </a:r>
            <a:r>
              <a:rPr lang="ru-RU" sz="2400" dirty="0">
                <a:solidFill>
                  <a:srgbClr val="002060"/>
                </a:solidFill>
              </a:rPr>
              <a:t>что во время пандемии COVID-19 в </a:t>
            </a:r>
            <a:r>
              <a:rPr lang="ru-RU" sz="2400" dirty="0" smtClean="0">
                <a:solidFill>
                  <a:srgbClr val="002060"/>
                </a:solidFill>
              </a:rPr>
              <a:t>2020-2021 </a:t>
            </a:r>
            <a:r>
              <a:rPr lang="ru-RU" sz="2400" dirty="0">
                <a:solidFill>
                  <a:srgbClr val="002060"/>
                </a:solidFill>
              </a:rPr>
              <a:t>годах распространенность психических расстройств выросла во всех возрастных группах, особенно среди людей моложе 29 лет.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>
              <a:lnSpc>
                <a:spcPts val="28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Отчет </a:t>
            </a:r>
            <a:r>
              <a:rPr lang="ru-RU" sz="2400" dirty="0" err="1">
                <a:solidFill>
                  <a:srgbClr val="002060"/>
                </a:solidFill>
              </a:rPr>
              <a:t>Eurofound</a:t>
            </a:r>
            <a:r>
              <a:rPr lang="ru-RU" sz="2400" dirty="0">
                <a:solidFill>
                  <a:srgbClr val="002060"/>
                </a:solidFill>
              </a:rPr>
              <a:t> показал, что в период с 2014 по 2019 </a:t>
            </a:r>
            <a:r>
              <a:rPr lang="ru-RU" sz="2400" dirty="0" smtClean="0">
                <a:solidFill>
                  <a:srgbClr val="002060"/>
                </a:solidFill>
              </a:rPr>
              <a:t>годы </a:t>
            </a:r>
            <a:r>
              <a:rPr lang="ru-RU" sz="2400" dirty="0">
                <a:solidFill>
                  <a:srgbClr val="002060"/>
                </a:solidFill>
              </a:rPr>
              <a:t>количество самооценок хронической депрессии увеличилось более чем на 1 процентный пункт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>
                <a:solidFill>
                  <a:srgbClr val="002060"/>
                </a:solidFill>
              </a:rPr>
              <a:t>с 4,4% до 5,7% среди подростков и молодых людей в возрасте 15-34 </a:t>
            </a:r>
            <a:r>
              <a:rPr lang="ru-RU" sz="2400" dirty="0" smtClean="0">
                <a:solidFill>
                  <a:srgbClr val="002060"/>
                </a:solidFill>
              </a:rPr>
              <a:t>лет.</a:t>
            </a:r>
            <a:r>
              <a:rPr lang="ru-RU" sz="2400" baseline="30000" dirty="0" smtClean="0">
                <a:solidFill>
                  <a:srgbClr val="002060"/>
                </a:solidFill>
              </a:rPr>
              <a:t>2</a:t>
            </a:r>
            <a:endParaRPr lang="ru-RU" sz="2400" baseline="30000" dirty="0">
              <a:solidFill>
                <a:srgbClr val="002060"/>
              </a:solidFill>
            </a:endParaRPr>
          </a:p>
          <a:p>
            <a:pPr>
              <a:lnSpc>
                <a:spcPts val="28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1.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McGorry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P. et al. </a:t>
            </a:r>
            <a:r>
              <a:rPr lang="en-US" sz="1600" dirty="0" smtClean="0">
                <a:solidFill>
                  <a:srgbClr val="002060"/>
                </a:solidFill>
              </a:rPr>
              <a:t>The </a:t>
            </a:r>
            <a:r>
              <a:rPr lang="en-US" sz="1600" dirty="0">
                <a:solidFill>
                  <a:srgbClr val="002060"/>
                </a:solidFill>
              </a:rPr>
              <a:t>youth mental health crisis: analysis and </a:t>
            </a:r>
            <a:r>
              <a:rPr lang="en-US" sz="1600" dirty="0" smtClean="0">
                <a:solidFill>
                  <a:srgbClr val="002060"/>
                </a:solidFill>
              </a:rPr>
              <a:t>solutions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Frontiers in</a:t>
            </a:r>
          </a:p>
          <a:p>
            <a:r>
              <a:rPr lang="pl-PL" sz="1600" dirty="0" smtClean="0">
                <a:solidFill>
                  <a:srgbClr val="002060"/>
                </a:solidFill>
              </a:rPr>
              <a:t>Psychiatry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2025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pl-PL" sz="1600" dirty="0" smtClean="0">
                <a:solidFill>
                  <a:srgbClr val="002060"/>
                </a:solidFill>
              </a:rPr>
              <a:t>15</a:t>
            </a:r>
            <a:r>
              <a:rPr lang="pl-PL" sz="1600" dirty="0">
                <a:solidFill>
                  <a:srgbClr val="002060"/>
                </a:solidFill>
              </a:rPr>
              <a:t>, </a:t>
            </a:r>
            <a:r>
              <a:rPr lang="pl-PL" sz="1600" dirty="0">
                <a:solidFill>
                  <a:srgbClr val="002060"/>
                </a:solidFill>
                <a:hlinkClick r:id="rId2"/>
              </a:rPr>
              <a:t>https://doi.org/10.3389/fpsyt.2024.1517533</a:t>
            </a:r>
            <a:r>
              <a:rPr lang="pl-PL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2.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Eurofound</a:t>
            </a:r>
            <a:r>
              <a:rPr lang="en-US" sz="1600" dirty="0">
                <a:solidFill>
                  <a:srgbClr val="002060"/>
                </a:solidFill>
              </a:rPr>
              <a:t> (2025), Mental health: Risk groups, trends, services and </a:t>
            </a:r>
            <a:r>
              <a:rPr lang="en-US" sz="1600" dirty="0" smtClean="0">
                <a:solidFill>
                  <a:srgbClr val="002060"/>
                </a:solidFill>
              </a:rPr>
              <a:t>policies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Publications Office</a:t>
            </a:r>
          </a:p>
          <a:p>
            <a:r>
              <a:rPr lang="en-US" sz="1600" dirty="0">
                <a:solidFill>
                  <a:srgbClr val="002060"/>
                </a:solidFill>
              </a:rPr>
              <a:t>of the European Union, Luxembourg,</a:t>
            </a:r>
          </a:p>
          <a:p>
            <a:r>
              <a:rPr lang="de-DE" sz="1600" dirty="0">
                <a:solidFill>
                  <a:srgbClr val="002060"/>
                </a:solidFill>
              </a:rPr>
              <a:t>https://www.eurofound.europa.eu/en/publications/all/mental-health-risk-groups-trendsservices-</a:t>
            </a:r>
          </a:p>
          <a:p>
            <a:r>
              <a:rPr lang="de-DE" sz="1600" dirty="0" err="1" smtClean="0">
                <a:solidFill>
                  <a:srgbClr val="002060"/>
                </a:solidFill>
              </a:rPr>
              <a:t>and-policies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976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Users\Профессор\Desktop\19457303_1217305_1f28e571e6ba517b14dc5afcfe26f936_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4572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347" y="332656"/>
            <a:ext cx="8892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В </a:t>
            </a:r>
            <a:r>
              <a:rPr lang="ru-RU" sz="2800" dirty="0">
                <a:solidFill>
                  <a:srgbClr val="002060"/>
                </a:solidFill>
              </a:rPr>
              <a:t>целом, у подростков в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возрасте </a:t>
            </a:r>
            <a:r>
              <a:rPr lang="ru-RU" sz="2800" dirty="0">
                <a:solidFill>
                  <a:srgbClr val="002060"/>
                </a:solidFill>
              </a:rPr>
              <a:t>от 15 до 19 лет,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девочек </a:t>
            </a:r>
            <a:r>
              <a:rPr lang="ru-RU" sz="2800" dirty="0">
                <a:solidFill>
                  <a:srgbClr val="002060"/>
                </a:solidFill>
              </a:rPr>
              <a:t>и молодых женщин,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а </a:t>
            </a:r>
            <a:r>
              <a:rPr lang="ru-RU" sz="2800" dirty="0">
                <a:solidFill>
                  <a:srgbClr val="002060"/>
                </a:solidFill>
              </a:rPr>
              <a:t>также у молодых людей с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более </a:t>
            </a:r>
            <a:r>
              <a:rPr lang="ru-RU" sz="2800" dirty="0">
                <a:solidFill>
                  <a:srgbClr val="002060"/>
                </a:solidFill>
              </a:rPr>
              <a:t>низким </a:t>
            </a:r>
            <a:r>
              <a:rPr lang="ru-RU" sz="2800" dirty="0" smtClean="0">
                <a:solidFill>
                  <a:srgbClr val="002060"/>
                </a:solidFill>
              </a:rPr>
              <a:t>социально-</a:t>
            </a: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экономическим </a:t>
            </a:r>
            <a:r>
              <a:rPr lang="ru-RU" sz="2800" dirty="0">
                <a:solidFill>
                  <a:srgbClr val="002060"/>
                </a:solidFill>
              </a:rPr>
              <a:t>статусом психическое здоровье хуже, чем у других групп детей, подростков и молодых людей. </a:t>
            </a:r>
          </a:p>
          <a:p>
            <a:pPr fontAlgn="base">
              <a:lnSpc>
                <a:spcPts val="3000"/>
              </a:lnSpc>
            </a:pPr>
            <a:r>
              <a:rPr lang="ru-RU" sz="2800" dirty="0">
                <a:solidFill>
                  <a:srgbClr val="002060"/>
                </a:solidFill>
              </a:rPr>
              <a:t>Некоторые из этих данных очевидны, учитывая давно существующие представления о закономерностях развития психики и факторах риска нарушений психического здоровья.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Однако </a:t>
            </a:r>
            <a:r>
              <a:rPr lang="ru-RU" sz="2800" dirty="0">
                <a:solidFill>
                  <a:srgbClr val="002060"/>
                </a:solidFill>
              </a:rPr>
              <a:t>другие проявления, например, более быстрое ухудшение психического здоровья у девочек-подростков и молодых женщин по сравнению с мальчиками, рассматриваются как относительно новые тенденции.</a:t>
            </a:r>
          </a:p>
        </p:txBody>
      </p:sp>
    </p:spTree>
    <p:extLst>
      <p:ext uri="{BB962C8B-B14F-4D97-AF65-F5344CB8AC3E}">
        <p14:creationId xmlns:p14="http://schemas.microsoft.com/office/powerpoint/2010/main" val="1941196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523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Профессор</cp:lastModifiedBy>
  <cp:revision>32</cp:revision>
  <dcterms:created xsi:type="dcterms:W3CDTF">2026-05-27T06:49:41Z</dcterms:created>
  <dcterms:modified xsi:type="dcterms:W3CDTF">2026-05-27T16:07:57Z</dcterms:modified>
</cp:coreProperties>
</file>