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1058" r:id="rId2"/>
    <p:sldId id="1081" r:id="rId3"/>
    <p:sldId id="1060" r:id="rId4"/>
    <p:sldId id="1082" r:id="rId5"/>
    <p:sldId id="1135" r:id="rId6"/>
    <p:sldId id="1109" r:id="rId7"/>
    <p:sldId id="1136" r:id="rId8"/>
    <p:sldId id="1017" r:id="rId9"/>
    <p:sldId id="1018" r:id="rId10"/>
    <p:sldId id="1116" r:id="rId11"/>
    <p:sldId id="1129" r:id="rId12"/>
    <p:sldId id="1112" r:id="rId13"/>
    <p:sldId id="1111" r:id="rId14"/>
    <p:sldId id="1137" r:id="rId15"/>
    <p:sldId id="1038" r:id="rId16"/>
    <p:sldId id="1091" r:id="rId17"/>
    <p:sldId id="1110" r:id="rId18"/>
    <p:sldId id="1020" r:id="rId19"/>
    <p:sldId id="1025" r:id="rId20"/>
    <p:sldId id="1139" r:id="rId21"/>
    <p:sldId id="1138" r:id="rId22"/>
    <p:sldId id="1140" r:id="rId23"/>
    <p:sldId id="1141" r:id="rId24"/>
    <p:sldId id="1113" r:id="rId25"/>
    <p:sldId id="1118" r:id="rId26"/>
    <p:sldId id="1095" r:id="rId27"/>
    <p:sldId id="1119" r:id="rId28"/>
    <p:sldId id="1122" r:id="rId29"/>
    <p:sldId id="1123" r:id="rId30"/>
    <p:sldId id="1114" r:id="rId31"/>
    <p:sldId id="1124" r:id="rId32"/>
    <p:sldId id="1125" r:id="rId33"/>
    <p:sldId id="1065" r:id="rId34"/>
    <p:sldId id="1126" r:id="rId35"/>
    <p:sldId id="1127" r:id="rId36"/>
    <p:sldId id="1133" r:id="rId37"/>
    <p:sldId id="1134" r:id="rId38"/>
    <p:sldId id="1130" r:id="rId39"/>
    <p:sldId id="1103" r:id="rId40"/>
    <p:sldId id="1104" r:id="rId41"/>
    <p:sldId id="1131" r:id="rId42"/>
    <p:sldId id="355" r:id="rId43"/>
  </p:sldIdLst>
  <p:sldSz cx="9144000" cy="6858000" type="screen4x3"/>
  <p:notesSz cx="6797675" cy="9926638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00436D"/>
    <a:srgbClr val="E9FEDE"/>
    <a:srgbClr val="FFCCCC"/>
    <a:srgbClr val="66FFFF"/>
    <a:srgbClr val="99FF33"/>
    <a:srgbClr val="85CBFF"/>
    <a:srgbClr val="F4F7E5"/>
    <a:srgbClr val="FFCCFF"/>
    <a:srgbClr val="00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76" autoAdjust="0"/>
    <p:restoredTop sz="94973" autoAdjust="0"/>
  </p:normalViewPr>
  <p:slideViewPr>
    <p:cSldViewPr>
      <p:cViewPr>
        <p:scale>
          <a:sx n="60" d="100"/>
          <a:sy n="60" d="100"/>
        </p:scale>
        <p:origin x="-1344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0DF21D8-9C37-4436-BCCA-820A90D31E5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8FF69FD-ADF1-4A27-8343-FB4B5EF00DB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A181C-310C-4813-A696-0EFAC52A6DB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34EC6-53CD-417E-B2B3-EC83DA001FB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A3A84-EA9D-4008-A2F0-39801EF13D8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CB5F2-23AB-4F18-9574-1CAED0862F1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3CECD-5E1B-4788-8C5F-23B6659AC09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3A328F-8BD7-413A-8A48-22123A787F4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ADF1E-87B7-49A0-B28D-815D76343FD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3924A-785F-40DD-8A44-09F716AED61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D986D-348B-4670-83AE-1652C748EA9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54BD9-DB72-46DC-82F8-424E5CAF4BB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32A75-EA64-4F22-9AB6-8F6AB357174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113" y="274638"/>
            <a:ext cx="5627687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F99AB-3237-49A0-BE84-8D4F7EA2E93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4"/>
          <p:cNvGrpSpPr>
            <a:grpSpLocks/>
          </p:cNvGrpSpPr>
          <p:nvPr userDrawn="1"/>
        </p:nvGrpSpPr>
        <p:grpSpPr bwMode="auto">
          <a:xfrm rot="-5400000">
            <a:off x="611187" y="-314324"/>
            <a:ext cx="7921625" cy="9144000"/>
            <a:chOff x="158" y="1043"/>
            <a:chExt cx="4990" cy="3277"/>
          </a:xfrm>
        </p:grpSpPr>
        <p:sp>
          <p:nvSpPr>
            <p:cNvPr id="1036" name="Line 12"/>
            <p:cNvSpPr>
              <a:spLocks noChangeShapeType="1"/>
            </p:cNvSpPr>
            <p:nvPr userDrawn="1"/>
          </p:nvSpPr>
          <p:spPr bwMode="auto">
            <a:xfrm>
              <a:off x="158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37" name="Line 13"/>
            <p:cNvSpPr>
              <a:spLocks noChangeShapeType="1"/>
            </p:cNvSpPr>
            <p:nvPr userDrawn="1"/>
          </p:nvSpPr>
          <p:spPr bwMode="auto">
            <a:xfrm>
              <a:off x="612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38" name="Line 14"/>
            <p:cNvSpPr>
              <a:spLocks noChangeShapeType="1"/>
            </p:cNvSpPr>
            <p:nvPr userDrawn="1"/>
          </p:nvSpPr>
          <p:spPr bwMode="auto">
            <a:xfrm>
              <a:off x="3742" y="1043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39" name="Line 15"/>
            <p:cNvSpPr>
              <a:spLocks noChangeShapeType="1"/>
            </p:cNvSpPr>
            <p:nvPr userDrawn="1"/>
          </p:nvSpPr>
          <p:spPr bwMode="auto">
            <a:xfrm>
              <a:off x="4195" y="1043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0" name="Line 16"/>
            <p:cNvSpPr>
              <a:spLocks noChangeShapeType="1"/>
            </p:cNvSpPr>
            <p:nvPr userDrawn="1"/>
          </p:nvSpPr>
          <p:spPr bwMode="auto">
            <a:xfrm>
              <a:off x="4694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1" name="Line 17"/>
            <p:cNvSpPr>
              <a:spLocks noChangeShapeType="1"/>
            </p:cNvSpPr>
            <p:nvPr userDrawn="1"/>
          </p:nvSpPr>
          <p:spPr bwMode="auto">
            <a:xfrm>
              <a:off x="5148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2" name="Line 18"/>
            <p:cNvSpPr>
              <a:spLocks noChangeShapeType="1"/>
            </p:cNvSpPr>
            <p:nvPr userDrawn="1"/>
          </p:nvSpPr>
          <p:spPr bwMode="auto">
            <a:xfrm>
              <a:off x="2381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3" name="Line 19"/>
            <p:cNvSpPr>
              <a:spLocks noChangeShapeType="1"/>
            </p:cNvSpPr>
            <p:nvPr userDrawn="1"/>
          </p:nvSpPr>
          <p:spPr bwMode="auto">
            <a:xfrm>
              <a:off x="2835" y="1043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4" name="Line 20"/>
            <p:cNvSpPr>
              <a:spLocks noChangeShapeType="1"/>
            </p:cNvSpPr>
            <p:nvPr userDrawn="1"/>
          </p:nvSpPr>
          <p:spPr bwMode="auto">
            <a:xfrm>
              <a:off x="3288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5" name="Line 21"/>
            <p:cNvSpPr>
              <a:spLocks noChangeShapeType="1"/>
            </p:cNvSpPr>
            <p:nvPr userDrawn="1"/>
          </p:nvSpPr>
          <p:spPr bwMode="auto">
            <a:xfrm>
              <a:off x="1474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6" name="Line 22"/>
            <p:cNvSpPr>
              <a:spLocks noChangeShapeType="1"/>
            </p:cNvSpPr>
            <p:nvPr userDrawn="1"/>
          </p:nvSpPr>
          <p:spPr bwMode="auto">
            <a:xfrm>
              <a:off x="1973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7" name="Line 23"/>
            <p:cNvSpPr>
              <a:spLocks noChangeShapeType="1"/>
            </p:cNvSpPr>
            <p:nvPr userDrawn="1"/>
          </p:nvSpPr>
          <p:spPr bwMode="auto">
            <a:xfrm>
              <a:off x="1066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</p:grpSp>
      <p:grpSp>
        <p:nvGrpSpPr>
          <p:cNvPr id="1027" name="Group 25"/>
          <p:cNvGrpSpPr>
            <a:grpSpLocks/>
          </p:cNvGrpSpPr>
          <p:nvPr userDrawn="1"/>
        </p:nvGrpSpPr>
        <p:grpSpPr bwMode="auto">
          <a:xfrm rot="10800000">
            <a:off x="682625" y="0"/>
            <a:ext cx="8210550" cy="6858000"/>
            <a:chOff x="158" y="1043"/>
            <a:chExt cx="4990" cy="3277"/>
          </a:xfrm>
        </p:grpSpPr>
        <p:sp>
          <p:nvSpPr>
            <p:cNvPr id="1050" name="Line 26"/>
            <p:cNvSpPr>
              <a:spLocks noChangeShapeType="1"/>
            </p:cNvSpPr>
            <p:nvPr userDrawn="1"/>
          </p:nvSpPr>
          <p:spPr bwMode="auto">
            <a:xfrm>
              <a:off x="158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1" name="Line 27"/>
            <p:cNvSpPr>
              <a:spLocks noChangeShapeType="1"/>
            </p:cNvSpPr>
            <p:nvPr userDrawn="1"/>
          </p:nvSpPr>
          <p:spPr bwMode="auto">
            <a:xfrm>
              <a:off x="612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2" name="Line 28"/>
            <p:cNvSpPr>
              <a:spLocks noChangeShapeType="1"/>
            </p:cNvSpPr>
            <p:nvPr userDrawn="1"/>
          </p:nvSpPr>
          <p:spPr bwMode="auto">
            <a:xfrm>
              <a:off x="3751" y="1052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3" name="Line 29"/>
            <p:cNvSpPr>
              <a:spLocks noChangeShapeType="1"/>
            </p:cNvSpPr>
            <p:nvPr userDrawn="1"/>
          </p:nvSpPr>
          <p:spPr bwMode="auto">
            <a:xfrm>
              <a:off x="4202" y="1052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4" name="Line 30"/>
            <p:cNvSpPr>
              <a:spLocks noChangeShapeType="1"/>
            </p:cNvSpPr>
            <p:nvPr userDrawn="1"/>
          </p:nvSpPr>
          <p:spPr bwMode="auto">
            <a:xfrm>
              <a:off x="4703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5" name="Line 31"/>
            <p:cNvSpPr>
              <a:spLocks noChangeShapeType="1"/>
            </p:cNvSpPr>
            <p:nvPr userDrawn="1"/>
          </p:nvSpPr>
          <p:spPr bwMode="auto">
            <a:xfrm>
              <a:off x="5157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6" name="Line 32"/>
            <p:cNvSpPr>
              <a:spLocks noChangeShapeType="1"/>
            </p:cNvSpPr>
            <p:nvPr userDrawn="1"/>
          </p:nvSpPr>
          <p:spPr bwMode="auto">
            <a:xfrm>
              <a:off x="2390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7" name="Line 33"/>
            <p:cNvSpPr>
              <a:spLocks noChangeShapeType="1"/>
            </p:cNvSpPr>
            <p:nvPr userDrawn="1"/>
          </p:nvSpPr>
          <p:spPr bwMode="auto">
            <a:xfrm>
              <a:off x="2844" y="1052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8" name="Line 34"/>
            <p:cNvSpPr>
              <a:spLocks noChangeShapeType="1"/>
            </p:cNvSpPr>
            <p:nvPr userDrawn="1"/>
          </p:nvSpPr>
          <p:spPr bwMode="auto">
            <a:xfrm>
              <a:off x="3297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9" name="Line 35"/>
            <p:cNvSpPr>
              <a:spLocks noChangeShapeType="1"/>
            </p:cNvSpPr>
            <p:nvPr userDrawn="1"/>
          </p:nvSpPr>
          <p:spPr bwMode="auto">
            <a:xfrm>
              <a:off x="1474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60" name="Line 36"/>
            <p:cNvSpPr>
              <a:spLocks noChangeShapeType="1"/>
            </p:cNvSpPr>
            <p:nvPr userDrawn="1"/>
          </p:nvSpPr>
          <p:spPr bwMode="auto">
            <a:xfrm>
              <a:off x="1981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61" name="Line 37"/>
            <p:cNvSpPr>
              <a:spLocks noChangeShapeType="1"/>
            </p:cNvSpPr>
            <p:nvPr userDrawn="1"/>
          </p:nvSpPr>
          <p:spPr bwMode="auto">
            <a:xfrm>
              <a:off x="1066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</p:grp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59113" y="274638"/>
            <a:ext cx="5627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1731C50-19C5-4A1B-BE4D-DB48A4EA8BB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1033" name="Picture 8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2195513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split orient="vert"/>
  </p:transition>
  <p:txStyles>
    <p:titleStyle>
      <a:lvl1pPr algn="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bg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bg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bg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bg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ovarianresearch.biomedcentral.com/" TargetMode="External"/><Relationship Id="rId2" Type="http://schemas.openxmlformats.org/officeDocument/2006/relationships/hyperlink" Target="https://ovarianresearch.biomedcentral.com/articles/10.1186/s13048-023-01296-x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5877272"/>
            <a:ext cx="3168351" cy="720080"/>
          </a:xfrm>
        </p:spPr>
        <p:txBody>
          <a:bodyPr/>
          <a:lstStyle/>
          <a:p>
            <a:pPr algn="ctr"/>
            <a:r>
              <a:rPr lang="ru-RU" sz="18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Луганск  2026</a:t>
            </a:r>
            <a:endParaRPr lang="ru-RU" sz="1800" kern="12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404665"/>
            <a:ext cx="8229600" cy="1800199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CC3300"/>
            </a:solidFill>
          </a:ln>
        </p:spPr>
        <p:txBody>
          <a:bodyPr/>
          <a:lstStyle/>
          <a:p>
            <a:pPr algn="ctr">
              <a:buNone/>
            </a:pPr>
            <a:r>
              <a:rPr lang="ru-RU" sz="5400" dirty="0" smtClean="0"/>
              <a:t> </a:t>
            </a:r>
            <a:r>
              <a:rPr lang="ru-RU" dirty="0" smtClean="0">
                <a:solidFill>
                  <a:srgbClr val="FF0000"/>
                </a:solidFill>
              </a:rPr>
              <a:t>НЕКОТОРЫЕ КЛИНИКО-ИММУНОЛОГИЧЕСКИЕ ПОКАЗАТЕЛИ У ДЕВОЧЕК-ПОДРОСТКОВ С  ДИСМЕНОРЕЕЙ </a:t>
            </a:r>
          </a:p>
          <a:p>
            <a:pPr algn="ctr">
              <a:buNone/>
            </a:pPr>
            <a:endParaRPr lang="ru-RU" sz="3000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>
              <a:buNone/>
            </a:pPr>
            <a:endParaRPr lang="ru-RU" sz="3000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>
              <a:buNone/>
            </a:pPr>
            <a:endParaRPr lang="ru-RU" sz="3000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>
              <a:buNone/>
            </a:pPr>
            <a:endParaRPr lang="ru-RU" sz="30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ru-RU" sz="3300" b="1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9938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9940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9942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9944" name="AutoShape 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9946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39948" name="Picture 12" descr="https://avatars.mds.yandex.net/i?id=3029cd6fe05c19a5ab57c146c602a41154c4aaa6-10289644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365104"/>
            <a:ext cx="2016224" cy="20882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467544" y="2996952"/>
            <a:ext cx="820891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buNone/>
            </a:pPr>
            <a:r>
              <a:rPr lang="ru-RU" sz="3000" dirty="0" smtClean="0">
                <a:solidFill>
                  <a:srgbClr val="FF0000"/>
                </a:solidFill>
                <a:latin typeface="+mn-lt"/>
              </a:rPr>
              <a:t>Удовика   Наталья  Алексеевна</a:t>
            </a:r>
          </a:p>
          <a:p>
            <a:pPr lvl="0" algn="r">
              <a:buNone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Заведующая  кафедрой акушерства и гинекологии                                            ФГБОУ ВО ЛНР им. </a:t>
            </a:r>
            <a:r>
              <a:rPr lang="ru-RU" sz="20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Свт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Луки Минздрава России,   </a:t>
            </a:r>
            <a:r>
              <a:rPr lang="ru-RU" sz="20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к.мед.н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.,  доцент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2304256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uk-UA" sz="3600" b="1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основа</a:t>
            </a:r>
            <a:r>
              <a:rPr lang="uk-UA" sz="36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kern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национальной</a:t>
            </a:r>
            <a:r>
              <a:rPr lang="uk-UA" sz="3600" b="1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b="1" kern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безопасности</a:t>
            </a:r>
            <a:r>
              <a:rPr lang="en-US" sz="3600" b="1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государства </a:t>
            </a:r>
            <a:r>
              <a:rPr lang="uk-UA" sz="36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br>
              <a:rPr lang="uk-UA" sz="36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kern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kern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uk-UA" sz="3600" kern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kern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хорошая</a:t>
            </a:r>
            <a:r>
              <a:rPr lang="uk-UA" sz="3600" b="1" kern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kern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демография</a:t>
            </a:r>
            <a:r>
              <a:rPr lang="uk-UA" sz="3600" b="1" kern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kern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                    </a:t>
            </a:r>
            <a:r>
              <a:rPr lang="ru-RU" sz="3600" b="1" kern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здоровые дети и подростки</a:t>
            </a:r>
            <a:endParaRPr lang="ru-RU" sz="3600" b="1" kern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383686"/>
            <a:ext cx="8208913" cy="6771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436D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Общеизвестно: </a:t>
            </a:r>
          </a:p>
        </p:txBody>
      </p:sp>
      <p:pic>
        <p:nvPicPr>
          <p:cNvPr id="4505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717032"/>
            <a:ext cx="5184576" cy="28811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683568" y="404664"/>
            <a:ext cx="7992888" cy="16561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/>
            </a:r>
            <a:b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</a:br>
            <a:endParaRPr kumimoji="0" lang="uk-UA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eaLnBrk="0" hangingPunct="0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 данным ряда авторов,                                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доля здоровых девочек и девушек                      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сегодня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не превышает 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6% </a:t>
            </a:r>
          </a:p>
          <a:p>
            <a:pPr eaLnBrk="0" hangingPunct="0">
              <a:defRPr/>
            </a:pPr>
            <a:endParaRPr kumimoji="0" lang="ru-RU" sz="360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4276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204864"/>
            <a:ext cx="4176464" cy="27653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4" name="Прямоугольник 3"/>
          <p:cNvSpPr/>
          <p:nvPr/>
        </p:nvSpPr>
        <p:spPr>
          <a:xfrm rot="10800000" flipV="1">
            <a:off x="899592" y="5239761"/>
            <a:ext cx="7776864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Сегодняшние девочки –                                              это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будущие мамы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нашей страны!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04664"/>
            <a:ext cx="8424936" cy="6120680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Наше внимание привлекла </a:t>
            </a:r>
            <a:r>
              <a:rPr lang="ru-RU" dirty="0" smtClean="0">
                <a:solidFill>
                  <a:srgbClr val="FF0000"/>
                </a:solidFill>
              </a:rPr>
              <a:t>проблема </a:t>
            </a:r>
            <a:r>
              <a:rPr lang="ru-RU" b="1" dirty="0" smtClean="0">
                <a:solidFill>
                  <a:srgbClr val="FF0000"/>
                </a:solidFill>
              </a:rPr>
              <a:t>дисменореи</a:t>
            </a:r>
            <a:r>
              <a:rPr lang="ru-RU" dirty="0" smtClean="0">
                <a:solidFill>
                  <a:srgbClr val="FF0000"/>
                </a:solidFill>
              </a:rPr>
              <a:t>  у девочек-подростков</a:t>
            </a:r>
            <a:r>
              <a:rPr lang="ru-RU" dirty="0" smtClean="0">
                <a:solidFill>
                  <a:schemeClr val="tx1"/>
                </a:solidFill>
              </a:rPr>
              <a:t>.  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Дисменорея</a:t>
            </a:r>
            <a:r>
              <a:rPr lang="ru-RU" dirty="0" smtClean="0">
                <a:solidFill>
                  <a:schemeClr val="tx1"/>
                </a:solidFill>
              </a:rPr>
              <a:t> (</a:t>
            </a:r>
            <a:r>
              <a:rPr lang="ru-RU" dirty="0" err="1" smtClean="0">
                <a:solidFill>
                  <a:schemeClr val="tx1"/>
                </a:solidFill>
              </a:rPr>
              <a:t>альгодисменорея</a:t>
            </a:r>
            <a:r>
              <a:rPr lang="ru-RU" dirty="0" smtClean="0">
                <a:solidFill>
                  <a:schemeClr val="tx1"/>
                </a:solidFill>
              </a:rPr>
              <a:t>) — </a:t>
            </a:r>
            <a:r>
              <a:rPr lang="ru-RU" i="1" dirty="0" smtClean="0">
                <a:solidFill>
                  <a:srgbClr val="FF0000"/>
                </a:solidFill>
              </a:rPr>
              <a:t>циклические боли в области малого таза, связанные с менструацией,</a:t>
            </a:r>
            <a:r>
              <a:rPr lang="ru-RU" i="1" dirty="0" smtClean="0">
                <a:solidFill>
                  <a:schemeClr val="tx1"/>
                </a:solidFill>
              </a:rPr>
              <a:t> которые могут являться как самостоятельным гинекологическим состоянием (</a:t>
            </a:r>
            <a:r>
              <a:rPr lang="ru-RU" i="1" u="sng" dirty="0" smtClean="0">
                <a:solidFill>
                  <a:srgbClr val="FF0000"/>
                </a:solidFill>
              </a:rPr>
              <a:t>первичная дисменорея</a:t>
            </a:r>
            <a:r>
              <a:rPr lang="ru-RU" i="1" dirty="0" smtClean="0">
                <a:solidFill>
                  <a:schemeClr val="tx1"/>
                </a:solidFill>
              </a:rPr>
              <a:t>), так и симптомом сопутствующей органической патологии (</a:t>
            </a:r>
            <a:r>
              <a:rPr lang="ru-RU" i="1" u="sng" dirty="0" smtClean="0">
                <a:solidFill>
                  <a:srgbClr val="FF0000"/>
                </a:solidFill>
              </a:rPr>
              <a:t>вторичная дисменорея</a:t>
            </a:r>
            <a:r>
              <a:rPr lang="ru-RU" i="1" dirty="0" smtClean="0">
                <a:solidFill>
                  <a:schemeClr val="tx1"/>
                </a:solidFill>
              </a:rPr>
              <a:t>)</a:t>
            </a:r>
          </a:p>
          <a:p>
            <a:pPr algn="just">
              <a:buNone/>
            </a:pPr>
            <a:r>
              <a:rPr lang="ru-RU" sz="3200" b="1" dirty="0" err="1" smtClean="0">
                <a:solidFill>
                  <a:srgbClr val="FF0000"/>
                </a:solidFill>
              </a:rPr>
              <a:t>Альгоменорея</a:t>
            </a:r>
            <a:r>
              <a:rPr lang="ru-RU" sz="3200" dirty="0" smtClean="0">
                <a:solidFill>
                  <a:schemeClr val="tx1"/>
                </a:solidFill>
              </a:rPr>
              <a:t> - одно из самых распространённых гинекологических состояний у девочек-подростков. 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ctr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Данные доступной литературы                             </a:t>
            </a:r>
            <a:r>
              <a:rPr lang="ru-RU" sz="3200" b="1" dirty="0" smtClean="0">
                <a:solidFill>
                  <a:srgbClr val="C00000"/>
                </a:solidFill>
              </a:rPr>
              <a:t>не позволяют заключить </a:t>
            </a:r>
            <a:r>
              <a:rPr lang="ru-RU" sz="3200" dirty="0" smtClean="0">
                <a:solidFill>
                  <a:schemeClr val="tx1"/>
                </a:solidFill>
              </a:rPr>
              <a:t>–                                растет ли частота данного синдрома у современных девочек-подростков.    </a:t>
            </a:r>
          </a:p>
          <a:p>
            <a:pPr algn="ctr">
              <a:buNone/>
            </a:pPr>
            <a:endParaRPr lang="ru-RU" sz="32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Но большинство авторов единогласны, что 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88640"/>
            <a:ext cx="8280920" cy="6336704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just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Частота </a:t>
            </a:r>
            <a:r>
              <a:rPr lang="ru-RU" sz="3200" i="1" dirty="0" smtClean="0">
                <a:solidFill>
                  <a:srgbClr val="C00000"/>
                </a:solidFill>
              </a:rPr>
              <a:t>болевого синдрома во время менструации </a:t>
            </a:r>
            <a:r>
              <a:rPr lang="ru-RU" sz="3200" dirty="0" smtClean="0">
                <a:solidFill>
                  <a:schemeClr val="tx1"/>
                </a:solidFill>
              </a:rPr>
              <a:t>среди подростков высока и порой достигает </a:t>
            </a:r>
            <a:r>
              <a:rPr lang="ru-RU" sz="3200" b="1" dirty="0" smtClean="0">
                <a:solidFill>
                  <a:srgbClr val="FF0000"/>
                </a:solidFill>
              </a:rPr>
              <a:t>63% - 90%</a:t>
            </a:r>
            <a:r>
              <a:rPr lang="ru-RU" sz="3200" dirty="0" smtClean="0">
                <a:solidFill>
                  <a:srgbClr val="FF0000"/>
                </a:solidFill>
              </a:rPr>
              <a:t>. </a:t>
            </a:r>
          </a:p>
          <a:p>
            <a:pPr algn="just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у</a:t>
            </a:r>
            <a:r>
              <a:rPr lang="ru-RU" sz="3200" b="1" dirty="0" smtClean="0">
                <a:solidFill>
                  <a:srgbClr val="FF0000"/>
                </a:solidFill>
              </a:rPr>
              <a:t> 9 из 10 девочек-подростков</a:t>
            </a:r>
            <a:r>
              <a:rPr lang="ru-RU" sz="3200" dirty="0" smtClean="0">
                <a:solidFill>
                  <a:schemeClr val="tx1"/>
                </a:solidFill>
              </a:rPr>
              <a:t> перед и/или во время месячных состояние ухудшается; </a:t>
            </a:r>
          </a:p>
          <a:p>
            <a:pPr algn="just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У </a:t>
            </a:r>
            <a:r>
              <a:rPr lang="ru-RU" sz="3200" b="1" dirty="0" smtClean="0">
                <a:solidFill>
                  <a:srgbClr val="FF0000"/>
                </a:solidFill>
              </a:rPr>
              <a:t>каждой второй </a:t>
            </a:r>
            <a:r>
              <a:rPr lang="ru-RU" sz="3200" dirty="0" smtClean="0">
                <a:solidFill>
                  <a:schemeClr val="tx1"/>
                </a:solidFill>
              </a:rPr>
              <a:t>дисменорея приобретает черты </a:t>
            </a:r>
            <a:r>
              <a:rPr lang="ru-RU" sz="3200" i="1" dirty="0" smtClean="0">
                <a:solidFill>
                  <a:srgbClr val="C00000"/>
                </a:solidFill>
              </a:rPr>
              <a:t>тяжёлого недуга </a:t>
            </a:r>
            <a:r>
              <a:rPr lang="ru-RU" sz="3200" dirty="0" smtClean="0">
                <a:solidFill>
                  <a:schemeClr val="tx1"/>
                </a:solidFill>
              </a:rPr>
              <a:t>с потерей трудоспособности и социальной адаптации: </a:t>
            </a:r>
          </a:p>
          <a:p>
            <a:pPr algn="just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Это </a:t>
            </a:r>
            <a:r>
              <a:rPr lang="ru-RU" sz="3200" b="1" dirty="0" smtClean="0">
                <a:solidFill>
                  <a:srgbClr val="FF0000"/>
                </a:solidFill>
              </a:rPr>
              <a:t>первое место </a:t>
            </a:r>
            <a:r>
              <a:rPr lang="ru-RU" sz="3200" dirty="0" smtClean="0">
                <a:solidFill>
                  <a:schemeClr val="tx1"/>
                </a:solidFill>
              </a:rPr>
              <a:t>среди причин отсутствия на уроках. 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8474929" cy="5640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1"/>
          <p:cNvSpPr>
            <a:spLocks noGrp="1"/>
          </p:cNvSpPr>
          <p:nvPr>
            <p:ph idx="1"/>
          </p:nvPr>
        </p:nvSpPr>
        <p:spPr>
          <a:xfrm>
            <a:off x="228601" y="332656"/>
            <a:ext cx="8447855" cy="4032448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2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/>
          <a:lstStyle/>
          <a:p>
            <a:pPr indent="22225" eaLnBrk="1" hangingPunct="1">
              <a:buNone/>
              <a:defRPr/>
            </a:pPr>
            <a:r>
              <a:rPr lang="ru-RU" sz="3600" b="1" kern="1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</a:t>
            </a:r>
            <a:r>
              <a:rPr lang="ru-RU" sz="36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исследования: </a:t>
            </a:r>
          </a:p>
          <a:p>
            <a:pPr indent="22225">
              <a:buNone/>
              <a:defRPr/>
            </a:pP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обобщение опыта ведения                                      девочек – подростков с дисменореей, рожденных после 2007 года  и  проживающих в Луганской  Народной Республике.</a:t>
            </a:r>
          </a:p>
          <a:p>
            <a:pPr eaLnBrk="1" hangingPunct="1">
              <a:defRPr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 descr="Глава ЛНР наградил почетными знаками организаторов референдума 2014 года  (ФОТО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581128"/>
            <a:ext cx="3552394" cy="1998223"/>
          </a:xfrm>
          <a:prstGeom prst="rect">
            <a:avLst/>
          </a:prstGeom>
          <a:noFill/>
          <a:ln>
            <a:solidFill>
              <a:srgbClr val="00206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0450" y="332656"/>
            <a:ext cx="694057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и материалы:</a:t>
            </a: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323528" y="1268760"/>
            <a:ext cx="3888432" cy="5112568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 нашим наблюдением находились                            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57 девочек-подростков,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учащихся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колледжей, в возрасте от                       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  до 17 лет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(пубертатный период),                  с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дисменореей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Девочки-подростки  родились после 2007 года и  проживают  в ЛНР с момента рождения. </a:t>
            </a:r>
            <a:endParaRPr lang="ru-RU" sz="2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Дом\Downloads\2026-04-13_17-41-2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4797152"/>
            <a:ext cx="3795067" cy="1844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027" name="Picture 3" descr="C:\Users\Дом\Downloads\2026-04-13_17-41-1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0"/>
            <a:ext cx="2555776" cy="49382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60648"/>
            <a:ext cx="8363272" cy="6336704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Легкая степень дисменореи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менструальная боль слабо выражена, наличие болевого синдрома не нарушает повседневную активность, </a:t>
            </a:r>
            <a:r>
              <a:rPr lang="ru-RU" sz="26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иногда требуется прием анальгетиков;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системные симптомы отсутствуют – в 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31,6% случаях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средняя степень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менструации умеренно     болезненные, повседневная активность нарушена, </a:t>
            </a:r>
            <a:r>
              <a:rPr lang="ru-RU" sz="26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анальгетики эффективно купируют боль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наблюдаются единичные системные симптомы – 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38,6% случаев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тяжелая степень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выраженная боль, вплоть до потери сознания, резкое нарушение повседневной активности, наблюдаются вегетативные симптомы: головная боль, слабость, тошнота, рвота, диарея и др.; </a:t>
            </a:r>
            <a:r>
              <a:rPr lang="ru-RU" sz="26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низкий эффект анальгетиков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29,8%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Дом\Downloads\2026-04-13_19-22-1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144000" cy="338194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0450" y="332656"/>
            <a:ext cx="694057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и материалы:</a:t>
            </a: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323528" y="1457400"/>
            <a:ext cx="8496944" cy="4779912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 время консультирования – по возможности -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проводились беседы с мамами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наблюдаемых девочек -подростков  о течении их беременностей и родов, о состоянии их новорожденных девочек и первых месяцах их жизни, в целом об их дальнейшем развитии.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0450" y="332656"/>
            <a:ext cx="694057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и материалы:</a:t>
            </a: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395536" y="1196752"/>
            <a:ext cx="8352928" cy="5112568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девочек–подростков изучали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(данные медицинских карт):</a:t>
            </a:r>
          </a:p>
          <a:p>
            <a:pPr>
              <a:spcBef>
                <a:spcPts val="200"/>
              </a:spcBef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демографические данные (анамнез; ИМТ); </a:t>
            </a:r>
          </a:p>
          <a:p>
            <a:pPr>
              <a:spcBef>
                <a:spcPts val="200"/>
              </a:spcBef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данные о менструальной функции;  </a:t>
            </a:r>
          </a:p>
          <a:p>
            <a:pPr>
              <a:spcBef>
                <a:spcPts val="200"/>
              </a:spcBef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гинекологических заболеваниях; </a:t>
            </a:r>
          </a:p>
          <a:p>
            <a:pPr>
              <a:spcBef>
                <a:spcPts val="200"/>
              </a:spcBef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сексуальном здоровье и поведении; </a:t>
            </a:r>
          </a:p>
          <a:p>
            <a:pPr>
              <a:spcBef>
                <a:spcPts val="200"/>
              </a:spcBef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информацию об инфекциях;</a:t>
            </a:r>
          </a:p>
          <a:p>
            <a:pPr>
              <a:spcBef>
                <a:spcPts val="200"/>
              </a:spcBef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методах контрацепции;</a:t>
            </a:r>
          </a:p>
          <a:p>
            <a:pPr>
              <a:spcBef>
                <a:spcPts val="200"/>
              </a:spcBef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вредных привычках. 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Анализировали  уровень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гормонов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пролактина, прогестерона и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эстрадиола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в ряде случаев - АМГ, ФСГ, ЛГ, ТТГ и антител к ТПО в сыворотке крови.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Выполняли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УЗИ щитовидной железы и органов малого таза.</a:t>
            </a:r>
          </a:p>
          <a:p>
            <a:endParaRPr lang="ru-RU" sz="33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3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  <a:defRPr/>
            </a:pPr>
            <a:endParaRPr lang="ru-RU" sz="33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332656"/>
            <a:ext cx="6912768" cy="6120680"/>
          </a:xfr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marL="0" indent="449263" algn="just">
              <a:buNone/>
            </a:pPr>
            <a:r>
              <a:rPr lang="ru-RU" sz="2300" dirty="0" smtClean="0">
                <a:solidFill>
                  <a:schemeClr val="tx1"/>
                </a:solidFill>
              </a:rPr>
              <a:t>Для оценки иммунного статуса </a:t>
            </a:r>
            <a:r>
              <a:rPr lang="ru-RU" sz="2300" dirty="0" smtClean="0">
                <a:solidFill>
                  <a:srgbClr val="FF0000"/>
                </a:solidFill>
              </a:rPr>
              <a:t>проводилось</a:t>
            </a:r>
            <a:r>
              <a:rPr lang="ru-RU" sz="2300" dirty="0" smtClean="0">
                <a:solidFill>
                  <a:schemeClr val="tx1"/>
                </a:solidFill>
              </a:rPr>
              <a:t> определение </a:t>
            </a:r>
            <a:r>
              <a:rPr lang="ru-RU" sz="2300" dirty="0" err="1" smtClean="0">
                <a:solidFill>
                  <a:schemeClr val="tx1"/>
                </a:solidFill>
              </a:rPr>
              <a:t>р</a:t>
            </a:r>
            <a:r>
              <a:rPr lang="uk-UA" sz="2300" dirty="0" err="1" smtClean="0">
                <a:solidFill>
                  <a:schemeClr val="tx1"/>
                </a:solidFill>
              </a:rPr>
              <a:t>яда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количественных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показателей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клеточного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иммунитета</a:t>
            </a:r>
            <a:r>
              <a:rPr lang="uk-UA" sz="2300" dirty="0" smtClean="0">
                <a:solidFill>
                  <a:schemeClr val="tx1"/>
                </a:solidFill>
              </a:rPr>
              <a:t> в </a:t>
            </a:r>
            <a:r>
              <a:rPr lang="uk-UA" sz="2300" dirty="0" err="1" smtClean="0">
                <a:solidFill>
                  <a:schemeClr val="tx1"/>
                </a:solidFill>
              </a:rPr>
              <a:t>цитотоксическом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тесте</a:t>
            </a:r>
            <a:r>
              <a:rPr lang="uk-UA" sz="2300" dirty="0" smtClean="0">
                <a:solidFill>
                  <a:schemeClr val="tx1"/>
                </a:solidFill>
              </a:rPr>
              <a:t> с </a:t>
            </a:r>
            <a:r>
              <a:rPr lang="uk-UA" sz="2300" dirty="0" err="1" smtClean="0">
                <a:solidFill>
                  <a:schemeClr val="tx1"/>
                </a:solidFill>
              </a:rPr>
              <a:t>моноклональными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антителами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классов</a:t>
            </a:r>
            <a:r>
              <a:rPr lang="uk-UA" sz="2300" dirty="0" smtClean="0">
                <a:solidFill>
                  <a:schemeClr val="tx1"/>
                </a:solidFill>
              </a:rPr>
              <a:t> CD3+ (к </a:t>
            </a:r>
            <a:r>
              <a:rPr lang="uk-UA" sz="2300" dirty="0" err="1" smtClean="0">
                <a:solidFill>
                  <a:schemeClr val="tx1"/>
                </a:solidFill>
              </a:rPr>
              <a:t>тотальной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популяции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Т‑лимфоцитов</a:t>
            </a:r>
            <a:r>
              <a:rPr lang="uk-UA" sz="2300" dirty="0" smtClean="0">
                <a:solidFill>
                  <a:schemeClr val="tx1"/>
                </a:solidFill>
              </a:rPr>
              <a:t>), CD4+ (</a:t>
            </a:r>
            <a:r>
              <a:rPr lang="uk-UA" sz="2300" dirty="0" err="1" smtClean="0">
                <a:solidFill>
                  <a:schemeClr val="tx1"/>
                </a:solidFill>
              </a:rPr>
              <a:t>субпопуляции</a:t>
            </a:r>
            <a:r>
              <a:rPr lang="uk-UA" sz="2300" dirty="0" smtClean="0">
                <a:solidFill>
                  <a:schemeClr val="tx1"/>
                </a:solidFill>
              </a:rPr>
              <a:t> Т</a:t>
            </a:r>
            <a:r>
              <a:rPr lang="ru-RU" sz="2300" dirty="0" smtClean="0">
                <a:solidFill>
                  <a:schemeClr val="tx1"/>
                </a:solidFill>
              </a:rPr>
              <a:t>‑</a:t>
            </a:r>
            <a:r>
              <a:rPr lang="uk-UA" sz="2300" dirty="0" err="1" smtClean="0">
                <a:solidFill>
                  <a:schemeClr val="tx1"/>
                </a:solidFill>
              </a:rPr>
              <a:t>хелперов</a:t>
            </a:r>
            <a:r>
              <a:rPr lang="uk-UA" sz="2300" dirty="0" smtClean="0">
                <a:solidFill>
                  <a:schemeClr val="tx1"/>
                </a:solidFill>
              </a:rPr>
              <a:t>/</a:t>
            </a:r>
            <a:r>
              <a:rPr lang="uk-UA" sz="2300" dirty="0" err="1" smtClean="0">
                <a:solidFill>
                  <a:schemeClr val="tx1"/>
                </a:solidFill>
              </a:rPr>
              <a:t>индукторов</a:t>
            </a:r>
            <a:r>
              <a:rPr lang="uk-UA" sz="2300" dirty="0" smtClean="0">
                <a:solidFill>
                  <a:schemeClr val="tx1"/>
                </a:solidFill>
              </a:rPr>
              <a:t>) и CD8+ (</a:t>
            </a:r>
            <a:r>
              <a:rPr lang="uk-UA" sz="2300" dirty="0" err="1" smtClean="0">
                <a:solidFill>
                  <a:schemeClr val="tx1"/>
                </a:solidFill>
              </a:rPr>
              <a:t>субпопуляции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Т‑супрессоров</a:t>
            </a:r>
            <a:r>
              <a:rPr lang="uk-UA" sz="2300" dirty="0" smtClean="0">
                <a:solidFill>
                  <a:schemeClr val="tx1"/>
                </a:solidFill>
              </a:rPr>
              <a:t>/</a:t>
            </a:r>
            <a:r>
              <a:rPr lang="uk-UA" sz="2300" dirty="0" err="1" smtClean="0">
                <a:solidFill>
                  <a:schemeClr val="tx1"/>
                </a:solidFill>
              </a:rPr>
              <a:t>киллеров</a:t>
            </a:r>
            <a:r>
              <a:rPr lang="uk-UA" sz="2300" dirty="0" smtClean="0">
                <a:solidFill>
                  <a:schemeClr val="tx1"/>
                </a:solidFill>
              </a:rPr>
              <a:t>);</a:t>
            </a:r>
          </a:p>
          <a:p>
            <a:pPr marL="0" indent="449263" algn="just">
              <a:buNone/>
            </a:pPr>
            <a:r>
              <a:rPr lang="uk-UA" sz="2300" dirty="0" err="1" smtClean="0">
                <a:solidFill>
                  <a:schemeClr val="tx1"/>
                </a:solidFill>
              </a:rPr>
              <a:t>концентрация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циркулирующих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иммунных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комплексов</a:t>
            </a:r>
            <a:r>
              <a:rPr lang="uk-UA" sz="2300" dirty="0" smtClean="0">
                <a:solidFill>
                  <a:schemeClr val="tx1"/>
                </a:solidFill>
              </a:rPr>
              <a:t> (ЦИК) и </a:t>
            </a:r>
            <a:r>
              <a:rPr lang="uk-UA" sz="2300" dirty="0" err="1" smtClean="0">
                <a:solidFill>
                  <a:schemeClr val="tx1"/>
                </a:solidFill>
              </a:rPr>
              <a:t>их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разномолекулярный</a:t>
            </a:r>
            <a:r>
              <a:rPr lang="uk-UA" sz="2300" dirty="0" smtClean="0">
                <a:solidFill>
                  <a:schemeClr val="tx1"/>
                </a:solidFill>
              </a:rPr>
              <a:t> состав (</a:t>
            </a:r>
            <a:r>
              <a:rPr lang="uk-UA" sz="2300" dirty="0" err="1" smtClean="0">
                <a:solidFill>
                  <a:schemeClr val="tx1"/>
                </a:solidFill>
              </a:rPr>
              <a:t>крупно-</a:t>
            </a:r>
            <a:r>
              <a:rPr lang="uk-UA" sz="2300" dirty="0" smtClean="0">
                <a:solidFill>
                  <a:schemeClr val="tx1"/>
                </a:solidFill>
              </a:rPr>
              <a:t> (&gt;19S), </a:t>
            </a:r>
            <a:r>
              <a:rPr lang="uk-UA" sz="2300" dirty="0" err="1" smtClean="0">
                <a:solidFill>
                  <a:schemeClr val="tx1"/>
                </a:solidFill>
              </a:rPr>
              <a:t>средне‑</a:t>
            </a:r>
            <a:r>
              <a:rPr lang="uk-UA" sz="2300" dirty="0" smtClean="0">
                <a:solidFill>
                  <a:schemeClr val="tx1"/>
                </a:solidFill>
              </a:rPr>
              <a:t> (11S-19S) и </a:t>
            </a:r>
            <a:r>
              <a:rPr lang="uk-UA" sz="2300" dirty="0" err="1" smtClean="0">
                <a:solidFill>
                  <a:schemeClr val="tx1"/>
                </a:solidFill>
              </a:rPr>
              <a:t>мелкомолекулярные</a:t>
            </a:r>
            <a:r>
              <a:rPr lang="uk-UA" sz="2300" dirty="0" smtClean="0">
                <a:solidFill>
                  <a:schemeClr val="tx1"/>
                </a:solidFill>
              </a:rPr>
              <a:t> (&lt;11S) </a:t>
            </a:r>
            <a:r>
              <a:rPr lang="uk-UA" sz="2300" dirty="0" err="1" smtClean="0">
                <a:solidFill>
                  <a:schemeClr val="tx1"/>
                </a:solidFill>
              </a:rPr>
              <a:t>фрак­ции</a:t>
            </a:r>
            <a:r>
              <a:rPr lang="uk-UA" sz="2300" dirty="0" smtClean="0">
                <a:solidFill>
                  <a:schemeClr val="tx1"/>
                </a:solidFill>
              </a:rPr>
              <a:t>) в 2%, 3,5% и 6% </a:t>
            </a:r>
            <a:r>
              <a:rPr lang="uk-UA" sz="2300" dirty="0" err="1" smtClean="0">
                <a:solidFill>
                  <a:schemeClr val="tx1"/>
                </a:solidFill>
              </a:rPr>
              <a:t>растворах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полиэтилегликоля</a:t>
            </a:r>
            <a:r>
              <a:rPr lang="uk-UA" sz="2300" dirty="0" smtClean="0">
                <a:solidFill>
                  <a:schemeClr val="tx1"/>
                </a:solidFill>
              </a:rPr>
              <a:t> с </a:t>
            </a:r>
            <a:r>
              <a:rPr lang="uk-UA" sz="2300" dirty="0" err="1" smtClean="0">
                <a:solidFill>
                  <a:schemeClr val="tx1"/>
                </a:solidFill>
              </a:rPr>
              <a:t>молекулярной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массой</a:t>
            </a:r>
            <a:r>
              <a:rPr lang="uk-UA" sz="2300" dirty="0" smtClean="0">
                <a:solidFill>
                  <a:schemeClr val="tx1"/>
                </a:solidFill>
              </a:rPr>
              <a:t> 6000 </a:t>
            </a:r>
            <a:r>
              <a:rPr lang="uk-UA" sz="2300" dirty="0" err="1" smtClean="0">
                <a:solidFill>
                  <a:schemeClr val="tx1"/>
                </a:solidFill>
              </a:rPr>
              <a:t>дальтон</a:t>
            </a:r>
            <a:r>
              <a:rPr lang="uk-UA" sz="2300" dirty="0" smtClean="0">
                <a:solidFill>
                  <a:schemeClr val="tx1"/>
                </a:solidFill>
              </a:rPr>
              <a:t>.</a:t>
            </a:r>
          </a:p>
          <a:p>
            <a:pPr marL="0" indent="449263" algn="just">
              <a:buNone/>
            </a:pPr>
            <a:r>
              <a:rPr lang="uk-UA" sz="2300" dirty="0" err="1" smtClean="0">
                <a:solidFill>
                  <a:schemeClr val="tx1"/>
                </a:solidFill>
              </a:rPr>
              <a:t>Обследование</a:t>
            </a:r>
            <a:r>
              <a:rPr lang="uk-UA" sz="2300" dirty="0" smtClean="0">
                <a:solidFill>
                  <a:schemeClr val="tx1"/>
                </a:solidFill>
              </a:rPr>
              <a:t> проводили в </a:t>
            </a:r>
            <a:r>
              <a:rPr lang="uk-UA" sz="2300" dirty="0" err="1" smtClean="0">
                <a:solidFill>
                  <a:schemeClr val="tx1"/>
                </a:solidFill>
              </a:rPr>
              <a:t>динамике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наблюдения</a:t>
            </a:r>
            <a:r>
              <a:rPr lang="uk-UA" sz="2300" dirty="0" smtClean="0">
                <a:solidFill>
                  <a:schemeClr val="tx1"/>
                </a:solidFill>
              </a:rPr>
              <a:t> (в </a:t>
            </a:r>
            <a:r>
              <a:rPr lang="uk-UA" sz="2300" dirty="0" err="1" smtClean="0">
                <a:solidFill>
                  <a:schemeClr val="tx1"/>
                </a:solidFill>
              </a:rPr>
              <a:t>течение</a:t>
            </a:r>
            <a:r>
              <a:rPr lang="uk-UA" sz="2300" dirty="0" smtClean="0">
                <a:solidFill>
                  <a:schemeClr val="tx1"/>
                </a:solidFill>
              </a:rPr>
              <a:t> 1-2‑х лет). </a:t>
            </a:r>
            <a:r>
              <a:rPr lang="uk-UA" sz="2300" dirty="0" err="1" smtClean="0">
                <a:solidFill>
                  <a:schemeClr val="tx1"/>
                </a:solidFill>
              </a:rPr>
              <a:t>Полученные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данные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обработаны</a:t>
            </a:r>
            <a:r>
              <a:rPr lang="uk-UA" sz="2300" dirty="0" smtClean="0">
                <a:solidFill>
                  <a:schemeClr val="tx1"/>
                </a:solidFill>
              </a:rPr>
              <a:t> методами </a:t>
            </a:r>
            <a:r>
              <a:rPr lang="uk-UA" sz="2300" dirty="0" err="1" smtClean="0">
                <a:solidFill>
                  <a:schemeClr val="tx1"/>
                </a:solidFill>
              </a:rPr>
              <a:t>вариационной</a:t>
            </a:r>
            <a:r>
              <a:rPr lang="uk-UA" sz="2300" dirty="0" smtClean="0">
                <a:solidFill>
                  <a:schemeClr val="tx1"/>
                </a:solidFill>
              </a:rPr>
              <a:t> статистики</a:t>
            </a:r>
            <a:r>
              <a:rPr lang="uk-UA" sz="2400" dirty="0" smtClean="0"/>
              <a:t>.  </a:t>
            </a:r>
            <a:endParaRPr lang="ru-RU" sz="2300" dirty="0"/>
          </a:p>
        </p:txBody>
      </p:sp>
      <p:pic>
        <p:nvPicPr>
          <p:cNvPr id="35842" name="Picture 2" descr="White microscope isolated on white background Фото со стока - 310708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2420888"/>
            <a:ext cx="1584176" cy="1512168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  <p:pic>
        <p:nvPicPr>
          <p:cNvPr id="35844" name="Picture 4" descr="http://st2.depositphotos.com/5891300/8756/v/950/depositphotos_87566068-stock-illustration-medical-chemistry-vial-test-tu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76672"/>
            <a:ext cx="1584176" cy="1656185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  <p:pic>
        <p:nvPicPr>
          <p:cNvPr id="35846" name="Picture 6" descr="https://st3.depositphotos.com/1232814/16232/v/450/depositphotos_162328704-stock-illustration-cytokine-vector-concep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4437112"/>
            <a:ext cx="1512168" cy="1512168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412776"/>
            <a:ext cx="8147249" cy="2952328"/>
          </a:xfrm>
        </p:spPr>
        <p:txBody>
          <a:bodyPr/>
          <a:lstStyle/>
          <a:p>
            <a:pPr algn="ctr"/>
            <a:r>
              <a:rPr lang="uk-UA" sz="5400" b="1" dirty="0" smtClean="0">
                <a:latin typeface="Times New Roman" pitchFamily="18" charset="0"/>
                <a:cs typeface="Times New Roman" pitchFamily="18" charset="0"/>
              </a:rPr>
              <a:t>ПОЛУЧЕННЫЕ РЕЗУЛЬТАТЫ                              И ИХ ОБСУЖДЕНИЕ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797152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323528" y="188640"/>
            <a:ext cx="8496944" cy="6408712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Основными жалобами у них явились: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Боли во время менструации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(100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%),  причем у 33,3% - с потерей сознания;</a:t>
            </a:r>
          </a:p>
          <a:p>
            <a:pPr>
              <a:spcBef>
                <a:spcPts val="200"/>
              </a:spcBef>
            </a:pP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Первые эпизоды боли через 6-12 </a:t>
            </a:r>
            <a:r>
              <a:rPr lang="ru-RU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</a:t>
            </a: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после начала менструаций  появились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(40,3%).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Обильные менструации (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80,7%),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Нерегулярный менструальный цикл                                    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(&gt;  45 дней – 43,9%)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Эмоциональная нестабильность –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61,4%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случаев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Выраженные срединные боли (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35%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>
              <a:spcBef>
                <a:spcPts val="200"/>
              </a:spcBef>
            </a:pP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Повышенная усталость,</a:t>
            </a:r>
          </a:p>
          <a:p>
            <a:pPr>
              <a:spcBef>
                <a:spcPts val="200"/>
              </a:spcBef>
            </a:pP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Выпадение волос,</a:t>
            </a:r>
          </a:p>
          <a:p>
            <a:pPr>
              <a:spcBef>
                <a:spcPts val="200"/>
              </a:spcBef>
            </a:pP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Ломкость ногтей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что указывало на наличие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ЖДА. </a:t>
            </a:r>
          </a:p>
          <a:p>
            <a:pPr>
              <a:spcBef>
                <a:spcPts val="200"/>
              </a:spcBef>
            </a:pPr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 </a:t>
            </a:r>
            <a:endParaRPr lang="ru-RU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323528" y="260648"/>
            <a:ext cx="8136904" cy="6264696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Имели место также: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Генитальный инфантилизм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(70,2%) (УЗИ)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Явления страха, фобий, неуверенности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(66,7%)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Интенсивные физические нагрузки (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52%),</a:t>
            </a:r>
          </a:p>
          <a:p>
            <a:pPr>
              <a:spcBef>
                <a:spcPts val="200"/>
              </a:spcBef>
            </a:pP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Вегетососудистая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дистония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(57,9%)  </a:t>
            </a:r>
          </a:p>
          <a:p>
            <a:pPr>
              <a:spcBef>
                <a:spcPts val="200"/>
              </a:spcBef>
            </a:pP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Билиарная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дискинезия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43,9%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Сколиоз  (21,7%);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Миопия (18,9%).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Пролапс митрального клапана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Курение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(50%) (со слов!)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Наследственность.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Страх наступления беременности, </a:t>
            </a:r>
          </a:p>
          <a:p>
            <a:pPr>
              <a:spcBef>
                <a:spcPts val="20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Периодический кандидоз влагалища.</a:t>
            </a:r>
            <a:endParaRPr lang="ru-RU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98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6" name="Picture 10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1434" y="2420888"/>
            <a:ext cx="2453053" cy="36724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332656"/>
            <a:ext cx="5832648" cy="6192688"/>
          </a:xfrm>
          <a:solidFill>
            <a:schemeClr val="accent1">
              <a:lumMod val="20000"/>
              <a:lumOff val="80000"/>
            </a:schemeClr>
          </a:solidFill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Возраст </a:t>
            </a:r>
            <a:r>
              <a:rPr lang="ru-RU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менархе</a:t>
            </a:r>
            <a:r>
              <a:rPr lang="ru-RU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 </a:t>
            </a:r>
          </a:p>
          <a:p>
            <a:pPr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</a:t>
            </a: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70,2%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– до 13 лет</a:t>
            </a:r>
          </a:p>
          <a:p>
            <a:pPr>
              <a:buNone/>
            </a:pPr>
            <a:endParaRPr lang="ru-RU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Индекс массы тела: </a:t>
            </a:r>
          </a:p>
          <a:p>
            <a:pPr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Недовес (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˂ 1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8)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27,0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%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</a:t>
            </a:r>
            <a:endParaRPr lang="en-US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Норма (20-24) (</a:t>
            </a: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43,8%)</a:t>
            </a:r>
          </a:p>
          <a:p>
            <a:pPr>
              <a:buNone/>
            </a:pPr>
            <a:endParaRPr lang="ru-RU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Половая жизнь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– 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54,1% 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не имели сексуального опыта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>
              <a:buNone/>
            </a:pPr>
            <a:r>
              <a:rPr lang="ru-RU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Основной вид отдыха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               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гаджеты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75,6% </a:t>
            </a:r>
          </a:p>
          <a:p>
            <a:pPr>
              <a:buNone/>
            </a:pPr>
            <a:endParaRPr lang="ru-RU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0" name="Picture 2" descr="Беседа о месячных. Как поговорить с дочкой о первой менструации. Видео:  когда и как лучше начать с дочкой разговор о месячны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60648"/>
            <a:ext cx="2539482" cy="1656184"/>
          </a:xfrm>
          <a:prstGeom prst="rect">
            <a:avLst/>
          </a:prstGeom>
          <a:noFill/>
          <a:ln>
            <a:solidFill>
              <a:srgbClr val="002060"/>
            </a:solidFill>
          </a:ln>
          <a:effectLst/>
        </p:spPr>
      </p:pic>
      <p:pic>
        <p:nvPicPr>
          <p:cNvPr id="4" name="Picture 2" descr="8 вещей, в которых худые девушки выглядят ужасно | Glamiss | Яндекс Дзе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908720"/>
            <a:ext cx="2088232" cy="2088232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</p:pic>
      <p:pic>
        <p:nvPicPr>
          <p:cNvPr id="5" name="Picture 4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501008"/>
            <a:ext cx="1944216" cy="29186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332656"/>
            <a:ext cx="8568952" cy="4608512"/>
          </a:xfrm>
          <a:solidFill>
            <a:schemeClr val="accent1">
              <a:lumMod val="20000"/>
              <a:lumOff val="80000"/>
            </a:schemeClr>
          </a:solidFill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На регулярное </a:t>
            </a:r>
            <a:r>
              <a:rPr lang="ru-RU" b="1" dirty="0" smtClean="0">
                <a:solidFill>
                  <a:schemeClr val="tx1"/>
                </a:solidFill>
              </a:rPr>
              <a:t>посещение гинеколога </a:t>
            </a:r>
            <a:r>
              <a:rPr lang="ru-RU" dirty="0" smtClean="0">
                <a:solidFill>
                  <a:schemeClr val="tx1"/>
                </a:solidFill>
              </a:rPr>
              <a:t>указала более </a:t>
            </a:r>
            <a:r>
              <a:rPr lang="ru-RU" dirty="0" smtClean="0">
                <a:solidFill>
                  <a:srgbClr val="FF0000"/>
                </a:solidFill>
              </a:rPr>
              <a:t>половины девочек</a:t>
            </a:r>
            <a:r>
              <a:rPr lang="ru-RU" dirty="0" smtClean="0">
                <a:solidFill>
                  <a:schemeClr val="tx1"/>
                </a:solidFill>
              </a:rPr>
              <a:t>, по причине болей внизу живота, нарушений менструального цикла (обильные  менструации).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ЖДА выявлена в 67,6%, причем у  </a:t>
            </a:r>
            <a:r>
              <a:rPr lang="ru-RU" i="1" dirty="0" smtClean="0">
                <a:solidFill>
                  <a:schemeClr val="tx1"/>
                </a:solidFill>
              </a:rPr>
              <a:t>каждой третьей</a:t>
            </a:r>
            <a:r>
              <a:rPr lang="ru-RU" dirty="0" smtClean="0">
                <a:solidFill>
                  <a:schemeClr val="tx1"/>
                </a:solidFill>
              </a:rPr>
              <a:t> уровень </a:t>
            </a:r>
            <a:r>
              <a:rPr lang="ru-RU" i="1" u="sng" dirty="0" smtClean="0">
                <a:solidFill>
                  <a:schemeClr val="tx1"/>
                </a:solidFill>
              </a:rPr>
              <a:t>гемоглобина</a:t>
            </a:r>
            <a:r>
              <a:rPr lang="ru-RU" dirty="0" smtClean="0">
                <a:solidFill>
                  <a:schemeClr val="tx1"/>
                </a:solidFill>
              </a:rPr>
              <a:t> был в норме, а </a:t>
            </a:r>
            <a:r>
              <a:rPr lang="ru-RU" i="1" u="sng" dirty="0" err="1" smtClean="0">
                <a:solidFill>
                  <a:schemeClr val="tx1"/>
                </a:solidFill>
              </a:rPr>
              <a:t>ферритина</a:t>
            </a:r>
            <a:r>
              <a:rPr lang="ru-RU" dirty="0" smtClean="0">
                <a:solidFill>
                  <a:schemeClr val="tx1"/>
                </a:solidFill>
              </a:rPr>
              <a:t> – ниже нормы. 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Почти все девушки-подростки явления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ЖДА</a:t>
            </a:r>
            <a:r>
              <a:rPr lang="ru-RU" dirty="0" smtClean="0">
                <a:solidFill>
                  <a:srgbClr val="FF0000"/>
                </a:solidFill>
              </a:rPr>
              <a:t> корректировали только </a:t>
            </a:r>
            <a:r>
              <a:rPr lang="ru-RU" b="1" dirty="0" smtClean="0">
                <a:solidFill>
                  <a:schemeClr val="tx1"/>
                </a:solidFill>
              </a:rPr>
              <a:t>железосодержащими препаратами, 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мяса кушали мало.     </a:t>
            </a:r>
          </a:p>
          <a:p>
            <a:pPr>
              <a:spcBef>
                <a:spcPts val="0"/>
              </a:spcBef>
              <a:buNone/>
            </a:pPr>
            <a:endParaRPr lang="ru-RU" sz="2800" i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794" name="Picture 2" descr="Распространённые вопросы перед первым походом к гинекологу: / Акушерство- гинекология, репрудоктология / Статьи о здоровье / Статьи и энциклопедия /  madez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869160"/>
            <a:ext cx="3096344" cy="1800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7" y="274638"/>
            <a:ext cx="6491064" cy="1143000"/>
          </a:xfrm>
        </p:spPr>
        <p:txBody>
          <a:bodyPr/>
          <a:lstStyle/>
          <a:p>
            <a:r>
              <a:rPr lang="ru-RU" b="1" dirty="0" smtClean="0"/>
              <a:t>Результаты гормонального обследования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У каждой третьей девочки мы определяли сниженный уровень </a:t>
            </a:r>
            <a:r>
              <a:rPr lang="ru-RU" i="1" u="sng" dirty="0" smtClean="0">
                <a:solidFill>
                  <a:schemeClr val="tx1"/>
                </a:solidFill>
              </a:rPr>
              <a:t>прогестерона</a:t>
            </a:r>
            <a:r>
              <a:rPr lang="ru-RU" dirty="0" smtClean="0">
                <a:solidFill>
                  <a:schemeClr val="tx1"/>
                </a:solidFill>
              </a:rPr>
              <a:t>,  а у каждой пятой – сниженный уровень </a:t>
            </a:r>
            <a:r>
              <a:rPr lang="ru-RU" i="1" u="sng" dirty="0" err="1" smtClean="0">
                <a:solidFill>
                  <a:schemeClr val="tx1"/>
                </a:solidFill>
              </a:rPr>
              <a:t>эстрадиола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</a:rPr>
              <a:t>У 22 (38,6%) уровень изученных гормонов был в пределах нормы.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</a:rPr>
              <a:t>В 28,1% случаях уровень </a:t>
            </a:r>
            <a:r>
              <a:rPr lang="ru-RU" i="1" u="sng" dirty="0" err="1" smtClean="0">
                <a:solidFill>
                  <a:schemeClr val="tx1"/>
                </a:solidFill>
              </a:rPr>
              <a:t>пролактика</a:t>
            </a:r>
            <a:r>
              <a:rPr lang="ru-RU" dirty="0" smtClean="0">
                <a:solidFill>
                  <a:schemeClr val="tx1"/>
                </a:solidFill>
              </a:rPr>
              <a:t> превышал норму, что могло быть причиной нарушений менструального цикла по типу задержки менструаций.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7" y="274638"/>
            <a:ext cx="6491064" cy="1143000"/>
          </a:xfrm>
        </p:spPr>
        <p:txBody>
          <a:bodyPr/>
          <a:lstStyle/>
          <a:p>
            <a:r>
              <a:rPr lang="ru-RU" b="1" dirty="0" smtClean="0"/>
              <a:t>Результаты иммунологического обследования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В 38,6% случаев  отмечено возрастание общей </a:t>
            </a:r>
            <a:r>
              <a:rPr lang="ru-RU" b="1" dirty="0" smtClean="0">
                <a:solidFill>
                  <a:schemeClr val="tx1"/>
                </a:solidFill>
              </a:rPr>
              <a:t>концентрации ЦИК </a:t>
            </a:r>
            <a:r>
              <a:rPr lang="ru-RU" dirty="0" smtClean="0">
                <a:solidFill>
                  <a:schemeClr val="tx1"/>
                </a:solidFill>
              </a:rPr>
              <a:t>в сыворотке крови, преимущественно за счет </a:t>
            </a:r>
            <a:r>
              <a:rPr lang="ru-RU" b="1" dirty="0" smtClean="0">
                <a:solidFill>
                  <a:schemeClr val="tx1"/>
                </a:solidFill>
              </a:rPr>
              <a:t>наиболее патогенных </a:t>
            </a:r>
            <a:r>
              <a:rPr lang="ru-RU" i="1" u="sng" dirty="0" smtClean="0">
                <a:solidFill>
                  <a:schemeClr val="tx1"/>
                </a:solidFill>
              </a:rPr>
              <a:t>средне‑ (11</a:t>
            </a:r>
            <a:r>
              <a:rPr lang="en-US" i="1" u="sng" dirty="0" smtClean="0">
                <a:solidFill>
                  <a:schemeClr val="tx1"/>
                </a:solidFill>
              </a:rPr>
              <a:t>S</a:t>
            </a:r>
            <a:r>
              <a:rPr lang="ru-RU" i="1" u="sng" dirty="0" smtClean="0">
                <a:solidFill>
                  <a:schemeClr val="tx1"/>
                </a:solidFill>
              </a:rPr>
              <a:t>-19</a:t>
            </a:r>
            <a:r>
              <a:rPr lang="en-US" i="1" u="sng" dirty="0" smtClean="0">
                <a:solidFill>
                  <a:schemeClr val="tx1"/>
                </a:solidFill>
              </a:rPr>
              <a:t>S</a:t>
            </a:r>
            <a:r>
              <a:rPr lang="ru-RU" i="1" u="sng" dirty="0" smtClean="0">
                <a:solidFill>
                  <a:schemeClr val="tx1"/>
                </a:solidFill>
              </a:rPr>
              <a:t>) и мелкомолекулярных (&lt;11</a:t>
            </a:r>
            <a:r>
              <a:rPr lang="en-US" i="1" u="sng" dirty="0" smtClean="0">
                <a:solidFill>
                  <a:schemeClr val="tx1"/>
                </a:solidFill>
              </a:rPr>
              <a:t>S</a:t>
            </a:r>
            <a:r>
              <a:rPr lang="ru-RU" i="1" u="sng" dirty="0" smtClean="0">
                <a:solidFill>
                  <a:schemeClr val="tx1"/>
                </a:solidFill>
              </a:rPr>
              <a:t>) </a:t>
            </a:r>
            <a:r>
              <a:rPr lang="ru-RU" dirty="0" smtClean="0">
                <a:solidFill>
                  <a:schemeClr val="tx1"/>
                </a:solidFill>
              </a:rPr>
              <a:t>их фракций. Выявленные иммунологические сдвиги </a:t>
            </a:r>
            <a:r>
              <a:rPr lang="ru-RU" dirty="0" err="1" smtClean="0">
                <a:solidFill>
                  <a:schemeClr val="tx1"/>
                </a:solidFill>
              </a:rPr>
              <a:t>коррелировали</a:t>
            </a:r>
            <a:r>
              <a:rPr lang="ru-RU" dirty="0" smtClean="0">
                <a:solidFill>
                  <a:schemeClr val="tx1"/>
                </a:solidFill>
              </a:rPr>
              <a:t> с выраженностью болевого синдрома.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7" y="274638"/>
            <a:ext cx="6491064" cy="1143000"/>
          </a:xfrm>
        </p:spPr>
        <p:txBody>
          <a:bodyPr/>
          <a:lstStyle/>
          <a:p>
            <a:r>
              <a:rPr lang="ru-RU" b="1" dirty="0" smtClean="0"/>
              <a:t>Результаты иммунологического обследования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У 38,6% выявлялась тенденция к снижению общего уровня Т-клеток с фенотипом </a:t>
            </a:r>
            <a:r>
              <a:rPr lang="ru-RU" sz="2400" b="1" dirty="0" smtClean="0">
                <a:solidFill>
                  <a:schemeClr val="tx1"/>
                </a:solidFill>
              </a:rPr>
              <a:t>СD‑3+</a:t>
            </a:r>
            <a:r>
              <a:rPr lang="ru-RU" sz="2400" dirty="0" smtClean="0">
                <a:solidFill>
                  <a:schemeClr val="tx1"/>
                </a:solidFill>
              </a:rPr>
              <a:t> в среднем до 65,8±2,5% (при норме  72,2±2,4%; P&lt;0,05), </a:t>
            </a:r>
            <a:r>
              <a:rPr lang="ru-RU" sz="2400" b="1" dirty="0" smtClean="0">
                <a:solidFill>
                  <a:schemeClr val="tx1"/>
                </a:solidFill>
              </a:rPr>
              <a:t>дисбалансом </a:t>
            </a:r>
            <a:r>
              <a:rPr lang="ru-RU" sz="2400" b="1" dirty="0" err="1" smtClean="0">
                <a:solidFill>
                  <a:schemeClr val="tx1"/>
                </a:solidFill>
              </a:rPr>
              <a:t>субпопуляционного</a:t>
            </a:r>
            <a:r>
              <a:rPr lang="ru-RU" sz="2400" b="1" dirty="0" smtClean="0">
                <a:solidFill>
                  <a:schemeClr val="tx1"/>
                </a:solidFill>
              </a:rPr>
              <a:t> состава                              Т-лимфоцитов </a:t>
            </a:r>
            <a:r>
              <a:rPr lang="ru-RU" sz="2400" dirty="0" smtClean="0">
                <a:solidFill>
                  <a:schemeClr val="tx1"/>
                </a:solidFill>
              </a:rPr>
              <a:t>преимущественно </a:t>
            </a:r>
            <a:r>
              <a:rPr lang="ru-RU" sz="2400" b="1" dirty="0" smtClean="0">
                <a:solidFill>
                  <a:schemeClr val="tx1"/>
                </a:solidFill>
              </a:rPr>
              <a:t>за счет снижения числа Т-хелперов/индукторов </a:t>
            </a:r>
            <a:r>
              <a:rPr lang="ru-RU" sz="2400" dirty="0" smtClean="0">
                <a:solidFill>
                  <a:schemeClr val="tx1"/>
                </a:solidFill>
              </a:rPr>
              <a:t>(СD‑4+) в среднем до 34,6±1,7% (при норме 45,8±2,2%; P&lt;0,05), в результате чего </a:t>
            </a:r>
            <a:r>
              <a:rPr lang="ru-RU" sz="2400" dirty="0" err="1" smtClean="0">
                <a:solidFill>
                  <a:schemeClr val="tx1"/>
                </a:solidFill>
              </a:rPr>
              <a:t>иммунорегуляторный</a:t>
            </a:r>
            <a:r>
              <a:rPr lang="ru-RU" sz="2400" dirty="0" smtClean="0">
                <a:solidFill>
                  <a:schemeClr val="tx1"/>
                </a:solidFill>
              </a:rPr>
              <a:t> индекс СD4/СD8 имел четкую тенденцию к уменьшению (в среднем до 1,69±0,5 при норме 1,99±0,4; P&lt;0,05). Это нами трактовалось как </a:t>
            </a:r>
            <a:r>
              <a:rPr lang="ru-RU" sz="2400" i="1" u="sng" dirty="0" smtClean="0">
                <a:solidFill>
                  <a:schemeClr val="tx1"/>
                </a:solidFill>
              </a:rPr>
              <a:t>вторичный иммунодефицит по относительному </a:t>
            </a:r>
            <a:r>
              <a:rPr lang="ru-RU" sz="2400" i="1" u="sng" dirty="0" err="1" smtClean="0">
                <a:solidFill>
                  <a:schemeClr val="tx1"/>
                </a:solidFill>
              </a:rPr>
              <a:t>супрессорному</a:t>
            </a:r>
            <a:r>
              <a:rPr lang="ru-RU" sz="2400" i="1" u="sng" dirty="0" smtClean="0">
                <a:solidFill>
                  <a:schemeClr val="tx1"/>
                </a:solidFill>
              </a:rPr>
              <a:t> варианту. </a:t>
            </a:r>
          </a:p>
          <a:p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7" y="274638"/>
            <a:ext cx="6491064" cy="1143000"/>
          </a:xfrm>
        </p:spPr>
        <p:txBody>
          <a:bodyPr/>
          <a:lstStyle/>
          <a:p>
            <a:r>
              <a:rPr lang="ru-RU" b="1" dirty="0" smtClean="0"/>
              <a:t>Результаты иммунологического обследования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В 17,5% случаев имело место </a:t>
            </a:r>
            <a:r>
              <a:rPr lang="ru-RU" b="1" dirty="0" smtClean="0">
                <a:solidFill>
                  <a:schemeClr val="tx1"/>
                </a:solidFill>
              </a:rPr>
              <a:t>снижение числа </a:t>
            </a:r>
            <a:r>
              <a:rPr lang="ru-RU" b="1" dirty="0" err="1" smtClean="0">
                <a:solidFill>
                  <a:schemeClr val="tx1"/>
                </a:solidFill>
              </a:rPr>
              <a:t>Т‑клеток</a:t>
            </a:r>
            <a:r>
              <a:rPr lang="ru-RU" b="1" dirty="0" smtClean="0">
                <a:solidFill>
                  <a:schemeClr val="tx1"/>
                </a:solidFill>
              </a:rPr>
              <a:t> с фенотипом СD8+                                                 </a:t>
            </a:r>
            <a:r>
              <a:rPr lang="ru-RU" dirty="0" smtClean="0">
                <a:solidFill>
                  <a:schemeClr val="tx1"/>
                </a:solidFill>
              </a:rPr>
              <a:t>(Т-киллеров/</a:t>
            </a:r>
            <a:r>
              <a:rPr lang="ru-RU" dirty="0" err="1" smtClean="0">
                <a:solidFill>
                  <a:schemeClr val="tx1"/>
                </a:solidFill>
              </a:rPr>
              <a:t>супрессоров</a:t>
            </a:r>
            <a:r>
              <a:rPr lang="ru-RU" dirty="0" smtClean="0">
                <a:solidFill>
                  <a:schemeClr val="tx1"/>
                </a:solidFill>
              </a:rPr>
              <a:t>), в результате чего коэффициент СD4/СD8 имел тенденцию к </a:t>
            </a:r>
            <a:r>
              <a:rPr lang="ru-RU" b="1" dirty="0" smtClean="0">
                <a:solidFill>
                  <a:schemeClr val="tx1"/>
                </a:solidFill>
              </a:rPr>
              <a:t>возрастанию</a:t>
            </a:r>
            <a:r>
              <a:rPr lang="ru-RU" dirty="0" smtClean="0">
                <a:solidFill>
                  <a:schemeClr val="tx1"/>
                </a:solidFill>
              </a:rPr>
              <a:t>, что можно было характеризовать как </a:t>
            </a:r>
            <a:r>
              <a:rPr lang="ru-RU" i="1" u="sng" dirty="0" err="1" smtClean="0">
                <a:solidFill>
                  <a:schemeClr val="tx1"/>
                </a:solidFill>
              </a:rPr>
              <a:t>гипосупрессорный</a:t>
            </a:r>
            <a:r>
              <a:rPr lang="ru-RU" i="1" u="sng" dirty="0" smtClean="0">
                <a:solidFill>
                  <a:schemeClr val="tx1"/>
                </a:solidFill>
              </a:rPr>
              <a:t> вариант иммунодефицита. </a:t>
            </a:r>
            <a:endParaRPr lang="ru-RU" i="1" u="sng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24936" cy="115212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Л Е Ч Е Н И Е     Д И С М Е Н О Р Е И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84784"/>
            <a:ext cx="8496944" cy="5112568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Учитывая запрос на улучшение качества жизни, рекомендуется </a:t>
            </a:r>
            <a:r>
              <a:rPr lang="ru-RU" sz="2400" dirty="0" smtClean="0">
                <a:solidFill>
                  <a:srgbClr val="FF0000"/>
                </a:solidFill>
              </a:rPr>
              <a:t>модификация образа жизни пациенток</a:t>
            </a:r>
            <a:r>
              <a:rPr lang="ru-RU" sz="2400" dirty="0" smtClean="0">
                <a:solidFill>
                  <a:schemeClr val="tx1"/>
                </a:solidFill>
              </a:rPr>
              <a:t>  </a:t>
            </a:r>
            <a:r>
              <a:rPr lang="ru-RU" sz="2400" i="1" dirty="0" smtClean="0">
                <a:solidFill>
                  <a:schemeClr val="tx1"/>
                </a:solidFill>
              </a:rPr>
              <a:t>(правильный режим дня, рациональное питание, пересмотр собственного отношения на определенные вещи и др.).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При первичной дисменорее первый этап лечения – НПВП  </a:t>
            </a:r>
            <a:r>
              <a:rPr lang="ru-RU" sz="2400" dirty="0" smtClean="0"/>
              <a:t>Принимать за 1–2 дня до предполагаемого начала менструации и продолжать в первые дни кровотечения. </a:t>
            </a:r>
          </a:p>
          <a:p>
            <a:pPr algn="ctr">
              <a:buNone/>
            </a:pPr>
            <a:r>
              <a:rPr lang="ru-RU" sz="2000" dirty="0" smtClean="0"/>
              <a:t>Уровень убедительности рекомендаций </a:t>
            </a:r>
            <a:r>
              <a:rPr lang="ru-RU" sz="2000" b="1" dirty="0" smtClean="0">
                <a:solidFill>
                  <a:srgbClr val="FF0000"/>
                </a:solidFill>
              </a:rPr>
              <a:t>A</a:t>
            </a:r>
            <a:r>
              <a:rPr lang="ru-RU" sz="2000" dirty="0" smtClean="0"/>
              <a:t>                                                            (уровень достоверности доказательств – 1)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Эффект имел место  в  </a:t>
            </a:r>
            <a:r>
              <a:rPr lang="ru-RU" sz="2400" b="1" dirty="0" smtClean="0">
                <a:solidFill>
                  <a:srgbClr val="FF0000"/>
                </a:solidFill>
              </a:rPr>
              <a:t>35,1% случаев (20 девочек-подростков)</a:t>
            </a:r>
            <a:r>
              <a:rPr lang="ru-RU" sz="2400" dirty="0" smtClean="0">
                <a:solidFill>
                  <a:schemeClr val="tx1"/>
                </a:solidFill>
              </a:rPr>
              <a:t>, что позволяло им заметно улучшить качество жизни (</a:t>
            </a:r>
            <a:r>
              <a:rPr lang="ru-RU" sz="2400" i="1" u="sng" dirty="0" smtClean="0">
                <a:solidFill>
                  <a:schemeClr val="tx1"/>
                </a:solidFill>
              </a:rPr>
              <a:t>первая группа</a:t>
            </a:r>
            <a:r>
              <a:rPr lang="ru-RU" sz="2400" dirty="0" smtClean="0">
                <a:solidFill>
                  <a:schemeClr val="tx1"/>
                </a:solidFill>
              </a:rPr>
              <a:t>).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0" name="Picture 6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926804"/>
            <a:ext cx="4464496" cy="446449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endParaRPr lang="ru-RU" dirty="0"/>
          </a:p>
        </p:txBody>
      </p:sp>
      <p:pic>
        <p:nvPicPr>
          <p:cNvPr id="4710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8640"/>
            <a:ext cx="4495428" cy="2996952"/>
          </a:xfrm>
          <a:prstGeom prst="rect">
            <a:avLst/>
          </a:prstGeom>
          <a:noFill/>
        </p:spPr>
      </p:pic>
      <p:pic>
        <p:nvPicPr>
          <p:cNvPr id="47108" name="Picture 4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573016"/>
            <a:ext cx="3923928" cy="2484017"/>
          </a:xfrm>
          <a:prstGeom prst="rect">
            <a:avLst/>
          </a:prstGeom>
          <a:noFill/>
        </p:spPr>
      </p:pic>
      <p:pic>
        <p:nvPicPr>
          <p:cNvPr id="47112" name="Picture 8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88640"/>
            <a:ext cx="3240360" cy="3240360"/>
          </a:xfrm>
          <a:prstGeom prst="rect">
            <a:avLst/>
          </a:prstGeom>
          <a:noFill/>
        </p:spPr>
      </p:pic>
      <p:pic>
        <p:nvPicPr>
          <p:cNvPr id="47114" name="Picture 10" descr="Picture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0994" y="4869160"/>
            <a:ext cx="3677470" cy="18002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24936" cy="115212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Цель  назначаемого лечения,                                        исходя из жалоб наших пациенток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8496944" cy="6480720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sz="2600" i="1" u="sng" dirty="0" smtClean="0">
                <a:solidFill>
                  <a:schemeClr val="tx1"/>
                </a:solidFill>
              </a:rPr>
              <a:t>Вторая группа </a:t>
            </a:r>
            <a:r>
              <a:rPr lang="ru-RU" sz="2600" dirty="0" smtClean="0">
                <a:solidFill>
                  <a:schemeClr val="tx1"/>
                </a:solidFill>
              </a:rPr>
              <a:t>:  другие 18 пациенток </a:t>
            </a:r>
            <a:r>
              <a:rPr lang="ru-RU" sz="2600" b="1" dirty="0" smtClean="0">
                <a:solidFill>
                  <a:srgbClr val="FF0000"/>
                </a:solidFill>
              </a:rPr>
              <a:t>(31,6%)  </a:t>
            </a:r>
            <a:r>
              <a:rPr lang="ru-RU" sz="2600" dirty="0" smtClean="0">
                <a:solidFill>
                  <a:srgbClr val="FF0000"/>
                </a:solidFill>
              </a:rPr>
              <a:t>для купирования дисменореи </a:t>
            </a:r>
            <a:r>
              <a:rPr lang="ru-RU" sz="2600" dirty="0" smtClean="0">
                <a:solidFill>
                  <a:schemeClr val="tx1"/>
                </a:solidFill>
              </a:rPr>
              <a:t>принимали </a:t>
            </a:r>
            <a:r>
              <a:rPr lang="ru-RU" sz="2600" b="1" dirty="0" smtClean="0">
                <a:solidFill>
                  <a:srgbClr val="FF0000"/>
                </a:solidFill>
              </a:rPr>
              <a:t>КОК </a:t>
            </a:r>
            <a:r>
              <a:rPr lang="ru-RU" sz="2600" dirty="0" smtClean="0">
                <a:solidFill>
                  <a:schemeClr val="tx1"/>
                </a:solidFill>
              </a:rPr>
              <a:t>- </a:t>
            </a:r>
            <a:r>
              <a:rPr lang="ru-RU" sz="2600" dirty="0" smtClean="0">
                <a:solidFill>
                  <a:srgbClr val="FF0000"/>
                </a:solidFill>
              </a:rPr>
              <a:t>                                        </a:t>
            </a:r>
            <a:r>
              <a:rPr lang="ru-RU" sz="2600" dirty="0" err="1" smtClean="0">
                <a:solidFill>
                  <a:srgbClr val="FF0000"/>
                </a:solidFill>
              </a:rPr>
              <a:t>эстрадиол</a:t>
            </a:r>
            <a:r>
              <a:rPr lang="ru-RU" sz="2600" dirty="0" smtClean="0">
                <a:solidFill>
                  <a:srgbClr val="FF0000"/>
                </a:solidFill>
              </a:rPr>
              <a:t>  + </a:t>
            </a:r>
            <a:r>
              <a:rPr lang="ru-RU" sz="2600" dirty="0" err="1" smtClean="0">
                <a:solidFill>
                  <a:srgbClr val="FF0000"/>
                </a:solidFill>
              </a:rPr>
              <a:t>гестагены</a:t>
            </a:r>
            <a:r>
              <a:rPr lang="ru-RU" sz="2600" dirty="0" smtClean="0">
                <a:solidFill>
                  <a:srgbClr val="FF0000"/>
                </a:solidFill>
              </a:rPr>
              <a:t> </a:t>
            </a:r>
            <a:r>
              <a:rPr lang="ru-RU" sz="2600" dirty="0" smtClean="0">
                <a:solidFill>
                  <a:schemeClr val="tx1"/>
                </a:solidFill>
              </a:rPr>
              <a:t>(все они имели сексуальные отношения и боялись беременности) </a:t>
            </a:r>
            <a:r>
              <a:rPr lang="ru-RU" sz="2600" dirty="0" smtClean="0">
                <a:solidFill>
                  <a:srgbClr val="FF0000"/>
                </a:solidFill>
              </a:rPr>
              <a:t>.</a:t>
            </a:r>
          </a:p>
          <a:p>
            <a:pPr algn="just">
              <a:buNone/>
            </a:pPr>
            <a:r>
              <a:rPr lang="ru-RU" sz="2600" dirty="0" smtClean="0">
                <a:solidFill>
                  <a:schemeClr val="tx1"/>
                </a:solidFill>
              </a:rPr>
              <a:t>Однако,  большая часть таких пациенток                                     </a:t>
            </a:r>
            <a:r>
              <a:rPr lang="ru-RU" sz="2600" dirty="0" smtClean="0">
                <a:solidFill>
                  <a:srgbClr val="FF0000"/>
                </a:solidFill>
              </a:rPr>
              <a:t>на протяжении 3-4 месяцев приема КОК                               не отметили желаемого результата по купированию  болевого синдрома</a:t>
            </a:r>
            <a:r>
              <a:rPr lang="ru-RU" sz="2600" dirty="0" smtClean="0">
                <a:solidFill>
                  <a:schemeClr val="tx1"/>
                </a:solidFill>
              </a:rPr>
              <a:t>.  К тому же появились тошнота, мигрень, </a:t>
            </a:r>
            <a:r>
              <a:rPr lang="ru-RU" sz="2600" dirty="0" err="1" smtClean="0">
                <a:solidFill>
                  <a:schemeClr val="tx1"/>
                </a:solidFill>
              </a:rPr>
              <a:t>мастодиния</a:t>
            </a:r>
            <a:r>
              <a:rPr lang="ru-RU" sz="2600" dirty="0" smtClean="0">
                <a:solidFill>
                  <a:schemeClr val="tx1"/>
                </a:solidFill>
              </a:rPr>
              <a:t>. </a:t>
            </a:r>
          </a:p>
          <a:p>
            <a:pPr algn="just">
              <a:buNone/>
            </a:pPr>
            <a:r>
              <a:rPr lang="ru-RU" sz="2600" dirty="0" smtClean="0">
                <a:solidFill>
                  <a:schemeClr val="tx1"/>
                </a:solidFill>
              </a:rPr>
              <a:t>Но при наличии </a:t>
            </a:r>
            <a:r>
              <a:rPr lang="ru-RU" sz="2600" dirty="0" smtClean="0">
                <a:solidFill>
                  <a:srgbClr val="FF0000"/>
                </a:solidFill>
              </a:rPr>
              <a:t>обильных менструаций </a:t>
            </a:r>
            <a:r>
              <a:rPr lang="ru-RU" sz="2600" dirty="0" smtClean="0">
                <a:solidFill>
                  <a:schemeClr val="tx1"/>
                </a:solidFill>
              </a:rPr>
              <a:t>был эффект. </a:t>
            </a:r>
          </a:p>
          <a:p>
            <a:pPr algn="just">
              <a:buNone/>
            </a:pPr>
            <a:r>
              <a:rPr lang="ru-RU" sz="2600" dirty="0" smtClean="0">
                <a:solidFill>
                  <a:schemeClr val="tx1"/>
                </a:solidFill>
              </a:rPr>
              <a:t>Обращает внимание, что эти пациентки были </a:t>
            </a:r>
            <a:r>
              <a:rPr lang="ru-RU" sz="2600" dirty="0" err="1" smtClean="0">
                <a:solidFill>
                  <a:schemeClr val="tx1"/>
                </a:solidFill>
              </a:rPr>
              <a:t>астеничные</a:t>
            </a:r>
            <a:r>
              <a:rPr lang="ru-RU" sz="2600" dirty="0" smtClean="0">
                <a:solidFill>
                  <a:schemeClr val="tx1"/>
                </a:solidFill>
              </a:rPr>
              <a:t>, худенькие, с явлениями </a:t>
            </a:r>
            <a:r>
              <a:rPr lang="ru-RU" sz="2600" dirty="0" err="1" smtClean="0">
                <a:solidFill>
                  <a:schemeClr val="tx1"/>
                </a:solidFill>
              </a:rPr>
              <a:t>хрониостресса</a:t>
            </a:r>
            <a:r>
              <a:rPr lang="ru-RU" sz="2600" dirty="0" smtClean="0">
                <a:solidFill>
                  <a:schemeClr val="tx1"/>
                </a:solidFill>
              </a:rPr>
              <a:t> или другого психологического </a:t>
            </a:r>
            <a:r>
              <a:rPr lang="ru-RU" sz="2600" dirty="0" err="1" smtClean="0">
                <a:solidFill>
                  <a:schemeClr val="tx1"/>
                </a:solidFill>
              </a:rPr>
              <a:t>тригерра</a:t>
            </a:r>
            <a:r>
              <a:rPr lang="ru-RU" sz="2600" dirty="0" smtClean="0">
                <a:solidFill>
                  <a:schemeClr val="tx1"/>
                </a:solidFill>
              </a:rPr>
              <a:t>, что позволяет думать о </a:t>
            </a:r>
            <a:r>
              <a:rPr lang="ru-RU" sz="2600" dirty="0" err="1" smtClean="0">
                <a:solidFill>
                  <a:schemeClr val="tx1"/>
                </a:solidFill>
              </a:rPr>
              <a:t>гипоэстрогении</a:t>
            </a:r>
            <a:r>
              <a:rPr lang="ru-RU" sz="2600" dirty="0" smtClean="0">
                <a:solidFill>
                  <a:schemeClr val="tx1"/>
                </a:solidFill>
              </a:rPr>
              <a:t>. </a:t>
            </a:r>
          </a:p>
          <a:p>
            <a:pPr>
              <a:buNone/>
            </a:pPr>
            <a:r>
              <a:rPr lang="ru-RU" sz="2600" dirty="0" smtClean="0">
                <a:solidFill>
                  <a:schemeClr val="tx1"/>
                </a:solidFill>
              </a:rPr>
              <a:t>Поэтому они все обратились за </a:t>
            </a:r>
            <a:r>
              <a:rPr lang="ru-RU" sz="2600" b="1" dirty="0" smtClean="0">
                <a:solidFill>
                  <a:srgbClr val="FF0000"/>
                </a:solidFill>
              </a:rPr>
              <a:t>новым лечением</a:t>
            </a:r>
            <a:r>
              <a:rPr lang="ru-RU" sz="2600" dirty="0" smtClean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22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2228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136904" cy="604867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4" name="Picture 1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068960"/>
            <a:ext cx="2952328" cy="2952328"/>
          </a:xfrm>
          <a:prstGeom prst="rect">
            <a:avLst/>
          </a:prstGeom>
          <a:noFill/>
        </p:spPr>
      </p:pic>
      <p:pic>
        <p:nvPicPr>
          <p:cNvPr id="54282" name="Picture 10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284984"/>
            <a:ext cx="3240360" cy="324036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24936" cy="115212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Цель  назначаемого лечения,                                        исходя из жалоб наших пациенток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8496944" cy="6480720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sz="2400" i="1" u="sng" dirty="0" smtClean="0">
                <a:solidFill>
                  <a:schemeClr val="tx1"/>
                </a:solidFill>
              </a:rPr>
              <a:t>Третья группа </a:t>
            </a:r>
            <a:r>
              <a:rPr lang="ru-RU" sz="2400" dirty="0" smtClean="0">
                <a:solidFill>
                  <a:schemeClr val="tx1"/>
                </a:solidFill>
              </a:rPr>
              <a:t>:  все остальные пациентки </a:t>
            </a:r>
            <a:r>
              <a:rPr lang="ru-RU" sz="2400" b="1" dirty="0" smtClean="0">
                <a:solidFill>
                  <a:srgbClr val="FF0000"/>
                </a:solidFill>
              </a:rPr>
              <a:t>(31,3 %)  </a:t>
            </a:r>
            <a:r>
              <a:rPr lang="ru-RU" sz="2400" dirty="0" smtClean="0">
                <a:solidFill>
                  <a:srgbClr val="FF0000"/>
                </a:solidFill>
              </a:rPr>
              <a:t>для купирования дисменореи </a:t>
            </a:r>
            <a:r>
              <a:rPr lang="ru-RU" sz="2400" dirty="0" smtClean="0">
                <a:solidFill>
                  <a:schemeClr val="tx1"/>
                </a:solidFill>
              </a:rPr>
              <a:t>принимали </a:t>
            </a:r>
            <a:r>
              <a:rPr lang="ru-RU" sz="2400" b="1" dirty="0" err="1" smtClean="0">
                <a:solidFill>
                  <a:srgbClr val="FF0000"/>
                </a:solidFill>
              </a:rPr>
              <a:t>диеногест</a:t>
            </a:r>
            <a:r>
              <a:rPr lang="ru-RU" sz="2400" b="1" dirty="0" smtClean="0">
                <a:solidFill>
                  <a:srgbClr val="FF0000"/>
                </a:solidFill>
              </a:rPr>
              <a:t> в непрерывном режиме  6-12 месяцев,  </a:t>
            </a:r>
            <a:r>
              <a:rPr lang="ru-RU" sz="2400" dirty="0" smtClean="0">
                <a:solidFill>
                  <a:schemeClr val="tx1"/>
                </a:solidFill>
              </a:rPr>
              <a:t>так как все что они не принимали ранее эффекта не приносило. 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  </a:t>
            </a:r>
            <a:r>
              <a:rPr lang="ru-RU" sz="2400" dirty="0" smtClean="0">
                <a:solidFill>
                  <a:schemeClr val="tx1"/>
                </a:solidFill>
              </a:rPr>
              <a:t>В эту же группу вошли девочки-подростки, которые отказались от КОК.</a:t>
            </a:r>
          </a:p>
        </p:txBody>
      </p:sp>
      <p:sp>
        <p:nvSpPr>
          <p:cNvPr id="54278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4280" name="Picture 8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708920"/>
            <a:ext cx="3312368" cy="2439585"/>
          </a:xfrm>
          <a:prstGeom prst="rect">
            <a:avLst/>
          </a:prstGeom>
          <a:noFill/>
        </p:spPr>
      </p:pic>
      <p:pic>
        <p:nvPicPr>
          <p:cNvPr id="54286" name="Picture 14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509120"/>
            <a:ext cx="2915816" cy="1823815"/>
          </a:xfrm>
          <a:prstGeom prst="rect">
            <a:avLst/>
          </a:prstGeom>
          <a:noFill/>
        </p:spPr>
      </p:pic>
      <p:sp>
        <p:nvSpPr>
          <p:cNvPr id="54288" name="AutoShape 1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90" name="AutoShape 1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92" name="AutoShape 2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4294" name="Picture 22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869667"/>
            <a:ext cx="3240360" cy="2988333"/>
          </a:xfrm>
          <a:prstGeom prst="rect">
            <a:avLst/>
          </a:prstGeom>
          <a:noFill/>
        </p:spPr>
      </p:pic>
      <p:pic>
        <p:nvPicPr>
          <p:cNvPr id="54274" name="Picture 2" descr="Picture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7" y="2996952"/>
            <a:ext cx="3492149" cy="155321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24936" cy="86409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Цель  назначаемого лечения,                                        исходя из жалоб наших пациенток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8496944" cy="6480720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500" dirty="0" smtClean="0">
                <a:solidFill>
                  <a:srgbClr val="FF0000"/>
                </a:solidFill>
              </a:rPr>
              <a:t>Девочки-подростки, которые принимали </a:t>
            </a:r>
            <a:r>
              <a:rPr lang="ru-RU" sz="2500" b="1" dirty="0" err="1" smtClean="0">
                <a:solidFill>
                  <a:srgbClr val="FF0000"/>
                </a:solidFill>
              </a:rPr>
              <a:t>диеногест</a:t>
            </a:r>
            <a:r>
              <a:rPr lang="ru-RU" sz="2500" dirty="0" smtClean="0">
                <a:solidFill>
                  <a:srgbClr val="FF0000"/>
                </a:solidFill>
              </a:rPr>
              <a:t>, </a:t>
            </a:r>
            <a:r>
              <a:rPr lang="ru-RU" sz="2500" dirty="0" smtClean="0">
                <a:solidFill>
                  <a:schemeClr val="tx1"/>
                </a:solidFill>
              </a:rPr>
              <a:t>в отметили </a:t>
            </a:r>
            <a:r>
              <a:rPr lang="ru-RU" sz="2500" u="sng" dirty="0" smtClean="0">
                <a:solidFill>
                  <a:schemeClr val="tx1"/>
                </a:solidFill>
              </a:rPr>
              <a:t>хороший эффект  по купированию боли </a:t>
            </a:r>
            <a:r>
              <a:rPr lang="ru-RU" sz="2500" dirty="0" smtClean="0">
                <a:solidFill>
                  <a:schemeClr val="tx1"/>
                </a:solidFill>
              </a:rPr>
              <a:t>и </a:t>
            </a:r>
            <a:r>
              <a:rPr lang="ru-RU" sz="2500" u="sng" dirty="0" smtClean="0">
                <a:solidFill>
                  <a:schemeClr val="tx1"/>
                </a:solidFill>
              </a:rPr>
              <a:t>достижение аменореи</a:t>
            </a:r>
            <a:r>
              <a:rPr lang="ru-RU" sz="2500" dirty="0" smtClean="0">
                <a:solidFill>
                  <a:schemeClr val="tx1"/>
                </a:solidFill>
              </a:rPr>
              <a:t>, приводило к повышению уровня гемоглобина и </a:t>
            </a:r>
            <a:r>
              <a:rPr lang="ru-RU" sz="2500" dirty="0" err="1" smtClean="0">
                <a:solidFill>
                  <a:schemeClr val="tx1"/>
                </a:solidFill>
              </a:rPr>
              <a:t>ферритина</a:t>
            </a:r>
            <a:r>
              <a:rPr lang="ru-RU" sz="2500" dirty="0" smtClean="0">
                <a:solidFill>
                  <a:schemeClr val="tx1"/>
                </a:solidFill>
              </a:rPr>
              <a:t>, </a:t>
            </a:r>
            <a:r>
              <a:rPr lang="ru-RU" sz="2500" dirty="0" err="1" smtClean="0">
                <a:solidFill>
                  <a:schemeClr val="tx1"/>
                </a:solidFill>
              </a:rPr>
              <a:t>и</a:t>
            </a:r>
            <a:r>
              <a:rPr lang="ru-RU" sz="2500" dirty="0" smtClean="0">
                <a:solidFill>
                  <a:schemeClr val="tx1"/>
                </a:solidFill>
              </a:rPr>
              <a:t> как результат – улучшению качества жизни.  </a:t>
            </a:r>
          </a:p>
          <a:p>
            <a:r>
              <a:rPr lang="ru-RU" sz="2500" dirty="0" smtClean="0">
                <a:solidFill>
                  <a:schemeClr val="tx1"/>
                </a:solidFill>
              </a:rPr>
              <a:t>Можно полагать,  что причиной болей именно у них был  </a:t>
            </a:r>
            <a:r>
              <a:rPr lang="ru-RU" sz="2500" b="1" dirty="0" err="1" smtClean="0">
                <a:solidFill>
                  <a:srgbClr val="FF0000"/>
                </a:solidFill>
              </a:rPr>
              <a:t>эндометриоз</a:t>
            </a:r>
            <a:r>
              <a:rPr lang="ru-RU" sz="2500" b="1" dirty="0" smtClean="0">
                <a:solidFill>
                  <a:srgbClr val="FF0000"/>
                </a:solidFill>
              </a:rPr>
              <a:t>,  </a:t>
            </a:r>
            <a:r>
              <a:rPr lang="ru-RU" sz="2500" dirty="0" smtClean="0">
                <a:solidFill>
                  <a:srgbClr val="FF0000"/>
                </a:solidFill>
              </a:rPr>
              <a:t>хотя по данным УЗИ типичные изменения </a:t>
            </a:r>
            <a:r>
              <a:rPr lang="ru-RU" sz="2500" dirty="0" err="1" smtClean="0">
                <a:solidFill>
                  <a:srgbClr val="FF0000"/>
                </a:solidFill>
              </a:rPr>
              <a:t>миометрия</a:t>
            </a:r>
            <a:r>
              <a:rPr lang="ru-RU" sz="2500" dirty="0" smtClean="0">
                <a:solidFill>
                  <a:srgbClr val="FF0000"/>
                </a:solidFill>
              </a:rPr>
              <a:t> отсутствовали. </a:t>
            </a:r>
          </a:p>
          <a:p>
            <a:r>
              <a:rPr lang="ru-RU" sz="2500" dirty="0" smtClean="0">
                <a:solidFill>
                  <a:schemeClr val="tx1"/>
                </a:solidFill>
              </a:rPr>
              <a:t>Общеизвестно сегодня, что механизмы </a:t>
            </a:r>
            <a:r>
              <a:rPr lang="ru-RU" sz="2500" dirty="0" err="1" smtClean="0">
                <a:solidFill>
                  <a:schemeClr val="tx1"/>
                </a:solidFill>
              </a:rPr>
              <a:t>эндометриоз-ассоциированной</a:t>
            </a:r>
            <a:r>
              <a:rPr lang="ru-RU" sz="2500" dirty="0" smtClean="0">
                <a:solidFill>
                  <a:schemeClr val="tx1"/>
                </a:solidFill>
              </a:rPr>
              <a:t> боли включают в себя </a:t>
            </a:r>
            <a:r>
              <a:rPr lang="ru-RU" sz="2500" b="1" dirty="0" err="1" smtClean="0">
                <a:solidFill>
                  <a:schemeClr val="tx1"/>
                </a:solidFill>
              </a:rPr>
              <a:t>ноцицепцию</a:t>
            </a:r>
            <a:r>
              <a:rPr lang="ru-RU" sz="2500" dirty="0" smtClean="0">
                <a:solidFill>
                  <a:schemeClr val="tx1"/>
                </a:solidFill>
              </a:rPr>
              <a:t>, воспаление и изменения в периферической и центральной нервной системах. </a:t>
            </a:r>
          </a:p>
          <a:p>
            <a:r>
              <a:rPr lang="ru-RU" sz="2500" dirty="0" smtClean="0">
                <a:solidFill>
                  <a:schemeClr val="tx1"/>
                </a:solidFill>
              </a:rPr>
              <a:t>И </a:t>
            </a:r>
            <a:r>
              <a:rPr lang="ru-RU" sz="2500" dirty="0" err="1" smtClean="0">
                <a:solidFill>
                  <a:schemeClr val="tx1"/>
                </a:solidFill>
              </a:rPr>
              <a:t>диеногест</a:t>
            </a:r>
            <a:r>
              <a:rPr lang="ru-RU" sz="2500" dirty="0" smtClean="0">
                <a:solidFill>
                  <a:schemeClr val="tx1"/>
                </a:solidFill>
              </a:rPr>
              <a:t> в этом случае </a:t>
            </a:r>
            <a:r>
              <a:rPr lang="ru-RU" sz="2500" b="1" dirty="0" smtClean="0">
                <a:solidFill>
                  <a:schemeClr val="tx1"/>
                </a:solidFill>
              </a:rPr>
              <a:t>предпочтителен</a:t>
            </a:r>
            <a:r>
              <a:rPr lang="ru-RU" sz="2500" dirty="0" smtClean="0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24936" cy="115212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Цель  назначаемого лечения,                                        исходя из жалоб наших пациенток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8496944" cy="6669360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600" dirty="0" smtClean="0">
                <a:solidFill>
                  <a:srgbClr val="FF0000"/>
                </a:solidFill>
              </a:rPr>
              <a:t>ЖДА</a:t>
            </a:r>
            <a:r>
              <a:rPr lang="ru-RU" sz="2600" dirty="0" smtClean="0">
                <a:solidFill>
                  <a:schemeClr val="tx1"/>
                </a:solidFill>
              </a:rPr>
              <a:t> корректировали </a:t>
            </a:r>
            <a:r>
              <a:rPr lang="ru-RU" sz="2600" i="1" dirty="0" smtClean="0">
                <a:solidFill>
                  <a:srgbClr val="FF0000"/>
                </a:solidFill>
              </a:rPr>
              <a:t>изменением питания </a:t>
            </a:r>
            <a:r>
              <a:rPr lang="ru-RU" sz="2600" dirty="0" smtClean="0">
                <a:solidFill>
                  <a:schemeClr val="tx1"/>
                </a:solidFill>
              </a:rPr>
              <a:t>в случае превалирования алиментарного фактора, назначением  </a:t>
            </a:r>
            <a:r>
              <a:rPr lang="ru-RU" sz="2600" i="1" dirty="0" smtClean="0">
                <a:solidFill>
                  <a:srgbClr val="FF0000"/>
                </a:solidFill>
              </a:rPr>
              <a:t>железосодержащих препаратов </a:t>
            </a:r>
            <a:r>
              <a:rPr lang="ru-RU" sz="2600" dirty="0" smtClean="0">
                <a:solidFill>
                  <a:schemeClr val="tx1"/>
                </a:solidFill>
              </a:rPr>
              <a:t>и </a:t>
            </a:r>
            <a:r>
              <a:rPr lang="ru-RU" sz="2600" i="1" dirty="0" smtClean="0">
                <a:solidFill>
                  <a:srgbClr val="FF0000"/>
                </a:solidFill>
              </a:rPr>
              <a:t>снижения объема кровопотери</a:t>
            </a:r>
            <a:r>
              <a:rPr lang="ru-RU" sz="2600" dirty="0" smtClean="0">
                <a:solidFill>
                  <a:schemeClr val="tx1"/>
                </a:solidFill>
              </a:rPr>
              <a:t>. </a:t>
            </a:r>
          </a:p>
          <a:p>
            <a:r>
              <a:rPr lang="ru-RU" sz="2600" dirty="0" smtClean="0">
                <a:solidFill>
                  <a:schemeClr val="tx1"/>
                </a:solidFill>
              </a:rPr>
              <a:t>Назначение </a:t>
            </a:r>
            <a:r>
              <a:rPr lang="ru-RU" sz="2600" b="1" dirty="0" err="1" smtClean="0">
                <a:solidFill>
                  <a:srgbClr val="FF0000"/>
                </a:solidFill>
              </a:rPr>
              <a:t>транексамовой</a:t>
            </a:r>
            <a:r>
              <a:rPr lang="ru-RU" sz="2600" dirty="0" smtClean="0">
                <a:solidFill>
                  <a:schemeClr val="tx1"/>
                </a:solidFill>
              </a:rPr>
              <a:t> </a:t>
            </a:r>
            <a:r>
              <a:rPr lang="ru-RU" sz="2600" b="1" dirty="0" smtClean="0">
                <a:solidFill>
                  <a:srgbClr val="FF0000"/>
                </a:solidFill>
              </a:rPr>
              <a:t>кислоты</a:t>
            </a:r>
            <a:r>
              <a:rPr lang="ru-RU" sz="2600" dirty="0" smtClean="0">
                <a:solidFill>
                  <a:schemeClr val="tx1"/>
                </a:solidFill>
              </a:rPr>
              <a:t> за 2-4 дня до и во время менструации.</a:t>
            </a:r>
          </a:p>
          <a:p>
            <a:endParaRPr lang="ru-RU" sz="3000" dirty="0" smtClean="0">
              <a:solidFill>
                <a:schemeClr val="tx1"/>
              </a:solidFill>
            </a:endParaRPr>
          </a:p>
        </p:txBody>
      </p:sp>
      <p:sp>
        <p:nvSpPr>
          <p:cNvPr id="50178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80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0184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708920"/>
            <a:ext cx="3816424" cy="3541642"/>
          </a:xfrm>
          <a:prstGeom prst="rect">
            <a:avLst/>
          </a:prstGeom>
          <a:noFill/>
        </p:spPr>
      </p:pic>
      <p:pic>
        <p:nvPicPr>
          <p:cNvPr id="50186" name="Picture 10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84984"/>
            <a:ext cx="3960440" cy="396044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24936" cy="115212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Цель  назначаемого лечения,                                        исходя из жалоб наших пациенток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8496944" cy="6408712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sz="2600" dirty="0" smtClean="0">
                <a:solidFill>
                  <a:schemeClr val="tx1"/>
                </a:solidFill>
              </a:rPr>
              <a:t>Эффект был достигнут лишь в </a:t>
            </a:r>
            <a:r>
              <a:rPr lang="ru-RU" sz="2600" dirty="0" smtClean="0">
                <a:solidFill>
                  <a:srgbClr val="FF0000"/>
                </a:solidFill>
              </a:rPr>
              <a:t>23,5% пациенток на протяжении трех циклов, но уже через 3-4 месяца количество менструальной кровопотери увеличилось</a:t>
            </a:r>
            <a:r>
              <a:rPr lang="ru-RU" sz="2600" dirty="0" smtClean="0">
                <a:solidFill>
                  <a:schemeClr val="tx1"/>
                </a:solidFill>
              </a:rPr>
              <a:t>. К тому же в этих случаях не купировалась дисменорея, что заставляло пациенток вновь обращаться за медицинской помощью.    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</a:rPr>
              <a:t>Наилучший эффект и в плане борьбы с выключением обильных менструаций вызывал </a:t>
            </a:r>
            <a:r>
              <a:rPr lang="ru-RU" sz="2600" dirty="0" err="1" smtClean="0">
                <a:solidFill>
                  <a:srgbClr val="FF0000"/>
                </a:solidFill>
              </a:rPr>
              <a:t>диеногест</a:t>
            </a:r>
            <a:r>
              <a:rPr lang="ru-RU" sz="2600" dirty="0" smtClean="0">
                <a:solidFill>
                  <a:schemeClr val="tx1"/>
                </a:solidFill>
              </a:rPr>
              <a:t>. 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</a:rPr>
              <a:t>Из препаратов железа предпочтение отдавали </a:t>
            </a:r>
            <a:r>
              <a:rPr lang="ru-RU" sz="2600" dirty="0" err="1" smtClean="0">
                <a:solidFill>
                  <a:schemeClr val="tx1"/>
                </a:solidFill>
              </a:rPr>
              <a:t>сорбиферу</a:t>
            </a:r>
            <a:r>
              <a:rPr lang="ru-RU" sz="2600" dirty="0" smtClean="0">
                <a:solidFill>
                  <a:schemeClr val="tx1"/>
                </a:solidFill>
              </a:rPr>
              <a:t>, </a:t>
            </a:r>
            <a:r>
              <a:rPr lang="ru-RU" sz="2600" dirty="0" err="1" smtClean="0">
                <a:solidFill>
                  <a:schemeClr val="tx1"/>
                </a:solidFill>
              </a:rPr>
              <a:t>мальтоферу</a:t>
            </a:r>
            <a:r>
              <a:rPr lang="ru-RU" sz="2600" dirty="0" smtClean="0">
                <a:solidFill>
                  <a:schemeClr val="tx1"/>
                </a:solidFill>
              </a:rPr>
              <a:t>, тотема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837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4000" cy="475252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8000" b="1" dirty="0" smtClean="0">
                <a:solidFill>
                  <a:schemeClr val="tx1"/>
                </a:solidFill>
              </a:rPr>
              <a:t>В Ы В О Д Ы </a:t>
            </a:r>
            <a:endParaRPr lang="ru-RU" sz="8000" b="1" dirty="0">
              <a:solidFill>
                <a:schemeClr val="tx1"/>
              </a:solidFill>
            </a:endParaRPr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4581128"/>
            <a:ext cx="1728192" cy="172819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24936" cy="50405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Анализ показал, что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692696"/>
            <a:ext cx="8496944" cy="5904656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Первичная дисменорея </a:t>
            </a:r>
            <a:r>
              <a:rPr lang="ru-RU" sz="2400" dirty="0" smtClean="0">
                <a:solidFill>
                  <a:srgbClr val="FF0000"/>
                </a:solidFill>
              </a:rPr>
              <a:t>(функциональная) имела место  у  каждой третьей, которым </a:t>
            </a:r>
            <a:r>
              <a:rPr lang="ru-RU" sz="2400" b="1" dirty="0" smtClean="0">
                <a:solidFill>
                  <a:srgbClr val="FF0000"/>
                </a:solidFill>
              </a:rPr>
              <a:t>хватало</a:t>
            </a: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анальгетиков</a:t>
            </a:r>
            <a:r>
              <a:rPr lang="ru-RU" sz="2400" dirty="0" smtClean="0">
                <a:solidFill>
                  <a:srgbClr val="FF0000"/>
                </a:solidFill>
              </a:rPr>
              <a:t> и </a:t>
            </a:r>
            <a:r>
              <a:rPr lang="ru-RU" sz="2400" b="1" dirty="0" smtClean="0">
                <a:solidFill>
                  <a:srgbClr val="FF0000"/>
                </a:solidFill>
              </a:rPr>
              <a:t>НПВП</a:t>
            </a:r>
            <a:r>
              <a:rPr lang="ru-RU" sz="2400" dirty="0" smtClean="0">
                <a:solidFill>
                  <a:srgbClr val="FF0000"/>
                </a:solidFill>
              </a:rPr>
              <a:t> для купирования боли</a:t>
            </a:r>
            <a:r>
              <a:rPr lang="ru-RU" sz="2400" b="1" dirty="0" smtClean="0">
                <a:solidFill>
                  <a:srgbClr val="FF0000"/>
                </a:solidFill>
              </a:rPr>
              <a:t>;</a:t>
            </a:r>
          </a:p>
          <a:p>
            <a:pPr>
              <a:buNone/>
            </a:pPr>
            <a:r>
              <a:rPr lang="ru-RU" sz="2400" dirty="0" smtClean="0"/>
              <a:t>(Спазматические тазовые боли перед и/или во время менструации и длящихся – 72 часа; иррадиация в поясницу, нижние конечности, рвота, диарея, тошнота, вздутием живота, усталость, </a:t>
            </a:r>
            <a:r>
              <a:rPr lang="ru-RU" sz="2400" dirty="0" err="1" smtClean="0"/>
              <a:t>потерея</a:t>
            </a:r>
            <a:r>
              <a:rPr lang="ru-RU" sz="2400" dirty="0" smtClean="0"/>
              <a:t> сознания при выраженном болевом синдроме).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Механизм формирования боли</a:t>
            </a:r>
            <a:r>
              <a:rPr lang="ru-RU" sz="2400" dirty="0" smtClean="0"/>
              <a:t>: </a:t>
            </a:r>
            <a:r>
              <a:rPr lang="ru-RU" sz="2000" dirty="0" err="1" smtClean="0"/>
              <a:t>гиперконтрактильность</a:t>
            </a:r>
            <a:endParaRPr lang="ru-RU" sz="2000" dirty="0" smtClean="0"/>
          </a:p>
          <a:p>
            <a:pPr>
              <a:buNone/>
            </a:pPr>
            <a:r>
              <a:rPr lang="ru-RU" sz="2000" dirty="0" err="1" smtClean="0"/>
              <a:t>Миометрия</a:t>
            </a:r>
            <a:r>
              <a:rPr lang="ru-RU" sz="2000" dirty="0" smtClean="0"/>
              <a:t> и спазм сосудов в результате повышения уровня </a:t>
            </a:r>
            <a:r>
              <a:rPr lang="ru-RU" sz="2000" b="1" dirty="0" smtClean="0">
                <a:solidFill>
                  <a:schemeClr val="tx1"/>
                </a:solidFill>
              </a:rPr>
              <a:t>простагландинов</a:t>
            </a:r>
            <a:r>
              <a:rPr lang="ru-RU" sz="2000" dirty="0" smtClean="0"/>
              <a:t>, высвобождающихся при отторжении функционального слоя эндометрия </a:t>
            </a:r>
            <a:r>
              <a:rPr lang="ru-RU" sz="2400" dirty="0" smtClean="0"/>
              <a:t>( PGF2α , PGE2).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Факторы риска первичной дисменореи</a:t>
            </a:r>
            <a:r>
              <a:rPr lang="ru-RU" sz="2400" dirty="0" smtClean="0"/>
              <a:t>: </a:t>
            </a:r>
            <a:r>
              <a:rPr lang="ru-RU" sz="2000" dirty="0" smtClean="0"/>
              <a:t>Курение, возраст </a:t>
            </a:r>
            <a:r>
              <a:rPr lang="ru-RU" sz="2000" dirty="0" err="1" smtClean="0"/>
              <a:t>менархе</a:t>
            </a:r>
            <a:r>
              <a:rPr lang="ru-RU" sz="2000" dirty="0" smtClean="0"/>
              <a:t> &lt; 12 лет, обильные менструальные кровотечения,                                ИМТ &lt; 18,5 кг/м2); </a:t>
            </a:r>
            <a:r>
              <a:rPr lang="ru-RU" sz="2000" dirty="0" smtClean="0">
                <a:solidFill>
                  <a:srgbClr val="FF0000"/>
                </a:solidFill>
              </a:rPr>
              <a:t>семейная отягощенность (в том числе – по </a:t>
            </a:r>
            <a:r>
              <a:rPr lang="ru-RU" sz="2000" dirty="0" err="1" smtClean="0">
                <a:solidFill>
                  <a:srgbClr val="FF0000"/>
                </a:solidFill>
              </a:rPr>
              <a:t>эндометриозу</a:t>
            </a:r>
            <a:r>
              <a:rPr lang="ru-RU" sz="2000" dirty="0" smtClean="0">
                <a:solidFill>
                  <a:srgbClr val="FF0000"/>
                </a:solidFill>
              </a:rPr>
              <a:t>)</a:t>
            </a:r>
            <a:r>
              <a:rPr lang="ru-RU" sz="2000" dirty="0" smtClean="0"/>
              <a:t>; </a:t>
            </a:r>
            <a:r>
              <a:rPr lang="ru-RU" sz="2000" dirty="0" err="1" smtClean="0"/>
              <a:t>психоэмоциональные</a:t>
            </a:r>
            <a:r>
              <a:rPr lang="ru-RU" sz="2000" dirty="0" smtClean="0"/>
              <a:t> триггеры (стресс, сексуальное насилие, психологические расстройства и другое).</a:t>
            </a: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3000" dirty="0" smtClean="0">
                <a:solidFill>
                  <a:schemeClr val="tx1"/>
                </a:solidFill>
              </a:rPr>
              <a:t>. </a:t>
            </a:r>
            <a:endParaRPr lang="ru-RU" sz="3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24936" cy="50405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Анализ показал, что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692696"/>
            <a:ext cx="8496944" cy="5904656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sz="2400" dirty="0" smtClean="0">
                <a:solidFill>
                  <a:srgbClr val="FF0000"/>
                </a:solidFill>
              </a:rPr>
              <a:t>Вторичная дисменорея </a:t>
            </a:r>
            <a:r>
              <a:rPr lang="ru-RU" sz="2400" dirty="0" smtClean="0">
                <a:solidFill>
                  <a:schemeClr val="tx1"/>
                </a:solidFill>
              </a:rPr>
              <a:t>имела место -  </a:t>
            </a:r>
            <a:r>
              <a:rPr lang="ru-RU" sz="2400" dirty="0" smtClean="0"/>
              <a:t>у остальных: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/>
              <a:t>менструальные боли связаны с патологией органов малого таза. </a:t>
            </a:r>
          </a:p>
          <a:p>
            <a:pPr algn="just"/>
            <a:r>
              <a:rPr lang="ru-RU" sz="2400" dirty="0" smtClean="0">
                <a:solidFill>
                  <a:srgbClr val="FF0000"/>
                </a:solidFill>
              </a:rPr>
              <a:t>Основная причина</a:t>
            </a:r>
            <a:r>
              <a:rPr lang="ru-RU" sz="2400" dirty="0" smtClean="0"/>
              <a:t>: </a:t>
            </a:r>
            <a:r>
              <a:rPr lang="ru-RU" sz="2400" b="1" dirty="0" err="1" smtClean="0"/>
              <a:t>эндометриоз</a:t>
            </a:r>
            <a:r>
              <a:rPr lang="ru-RU" sz="2400" dirty="0" smtClean="0"/>
              <a:t>, хотя по данным УЗИ ОМТ патологии со стороны органов малого таза не выявлено. Учитывая, что эффект по купированию боли был получен на фоне приема </a:t>
            </a:r>
            <a:r>
              <a:rPr lang="ru-RU" sz="2400" b="1" dirty="0" err="1" smtClean="0"/>
              <a:t>диеногеста</a:t>
            </a:r>
            <a:r>
              <a:rPr lang="ru-RU" sz="2400" b="1" dirty="0" smtClean="0"/>
              <a:t> – оснований для проведения МРТ нет.</a:t>
            </a:r>
          </a:p>
          <a:p>
            <a:pPr algn="just"/>
            <a:r>
              <a:rPr lang="ru-RU" sz="2400" dirty="0" smtClean="0">
                <a:solidFill>
                  <a:srgbClr val="FF0000"/>
                </a:solidFill>
              </a:rPr>
              <a:t>Механизм формирования боли</a:t>
            </a:r>
            <a:r>
              <a:rPr lang="ru-RU" sz="2400" dirty="0" smtClean="0"/>
              <a:t>: токсичный инфильтрат, который ползет вдоль нервов и вызывает боль во вторую фазу цикла и во время менструации.  </a:t>
            </a:r>
          </a:p>
          <a:p>
            <a:pPr algn="just">
              <a:buNone/>
            </a:pPr>
            <a:r>
              <a:rPr lang="ru-RU" sz="2400" dirty="0" smtClean="0"/>
              <a:t> </a:t>
            </a:r>
          </a:p>
          <a:p>
            <a:pPr algn="just">
              <a:buNone/>
            </a:pPr>
            <a:r>
              <a:rPr lang="ru-RU" sz="2000" i="1" dirty="0" smtClean="0"/>
              <a:t>Воспалительный процесс как причина дисменореи у наших девочек-подростков все-таки был исключен ввиду отсутствия явных жалоб на бели и короткого периода сексуальных отношений</a:t>
            </a:r>
            <a:r>
              <a:rPr lang="ru-RU" sz="2400" i="1" dirty="0" smtClean="0"/>
              <a:t>. </a:t>
            </a:r>
          </a:p>
          <a:p>
            <a:pPr algn="just"/>
            <a:endParaRPr lang="ru-RU" sz="3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2"/>
            <a:ext cx="8208912" cy="5832648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just"/>
            <a:r>
              <a:rPr lang="ru-RU" sz="2600" dirty="0" smtClean="0">
                <a:solidFill>
                  <a:schemeClr val="tx1"/>
                </a:solidFill>
              </a:rPr>
              <a:t>Именно у этих девочек-подростков                                  </a:t>
            </a:r>
            <a:r>
              <a:rPr lang="ru-RU" sz="2600" u="sng" dirty="0" smtClean="0">
                <a:solidFill>
                  <a:schemeClr val="tx1"/>
                </a:solidFill>
              </a:rPr>
              <a:t>не оказывали эффекта НПВП и анальгетики</a:t>
            </a:r>
            <a:r>
              <a:rPr lang="ru-RU" sz="2600" dirty="0" smtClean="0">
                <a:solidFill>
                  <a:schemeClr val="tx1"/>
                </a:solidFill>
              </a:rPr>
              <a:t>.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</a:rPr>
              <a:t>Они плохо себя чувствовали при приеме КОК.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</a:rPr>
              <a:t>Лучше всего болевой синдром купировался на фоне приеме </a:t>
            </a:r>
            <a:r>
              <a:rPr lang="ru-RU" sz="2600" b="1" dirty="0" err="1" smtClean="0">
                <a:solidFill>
                  <a:srgbClr val="FF0000"/>
                </a:solidFill>
              </a:rPr>
              <a:t>диеногеста</a:t>
            </a:r>
            <a:r>
              <a:rPr lang="ru-RU" sz="26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</a:rPr>
              <a:t>Но некоторые мамы девочек боялись этого препарата и рекомендовали своим дочерям отменять препараты.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</a:rPr>
              <a:t>5 из 12 после отмены </a:t>
            </a:r>
            <a:r>
              <a:rPr lang="ru-RU" sz="2600" dirty="0" err="1" smtClean="0">
                <a:solidFill>
                  <a:schemeClr val="tx1"/>
                </a:solidFill>
              </a:rPr>
              <a:t>диеногеста</a:t>
            </a:r>
            <a:r>
              <a:rPr lang="ru-RU" sz="2600" dirty="0" smtClean="0">
                <a:solidFill>
                  <a:schemeClr val="tx1"/>
                </a:solidFill>
              </a:rPr>
              <a:t> уже в первом цикле ощутили возвращение болей и депрессивности в результате этого. 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</a:rPr>
              <a:t>Все это требует обсуждения.   </a:t>
            </a:r>
            <a:endParaRPr lang="ru-RU" sz="2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2664295"/>
          </a:xfrm>
        </p:spPr>
        <p:txBody>
          <a:bodyPr/>
          <a:lstStyle/>
          <a:p>
            <a:pPr algn="ctr"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>Клинические рекомендации – Дисменорея – 2024-2025-2026 (28.11.2024) –                         Утверждены Минздравом РФ</a:t>
            </a:r>
          </a:p>
          <a:p>
            <a:pPr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041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640"/>
            <a:ext cx="8136904" cy="648072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332656"/>
            <a:ext cx="8496944" cy="3672408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ctr">
              <a:buNone/>
            </a:pPr>
            <a:r>
              <a:rPr lang="ru-RU" sz="4800" dirty="0" smtClean="0">
                <a:solidFill>
                  <a:srgbClr val="FF0000"/>
                </a:solidFill>
              </a:rPr>
              <a:t>Влияют ли КОК </a:t>
            </a:r>
          </a:p>
          <a:p>
            <a:pPr algn="ctr">
              <a:buNone/>
            </a:pPr>
            <a:r>
              <a:rPr lang="ru-RU" sz="4800" dirty="0" smtClean="0">
                <a:solidFill>
                  <a:srgbClr val="FF0000"/>
                </a:solidFill>
              </a:rPr>
              <a:t>на функцию яичника</a:t>
            </a:r>
            <a:r>
              <a:rPr lang="en-US" sz="4800" dirty="0" smtClean="0">
                <a:solidFill>
                  <a:srgbClr val="FF0000"/>
                </a:solidFill>
              </a:rPr>
              <a:t>?</a:t>
            </a:r>
            <a:endParaRPr lang="ru-RU" sz="4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4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72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72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7200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https://avatars.mds.yandex.net/get-goods_pic/10098141/hatec687b8bcafa53846e1144767383e34f/600x6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3717032"/>
            <a:ext cx="4167664" cy="216024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77280"/>
            <a:ext cx="8496944" cy="6148064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pPr>
              <a:buNone/>
            </a:pPr>
            <a:endParaRPr lang="ru-RU" sz="1400" dirty="0" smtClean="0">
              <a:solidFill>
                <a:schemeClr val="tx1"/>
              </a:solidFill>
              <a:hlinkClick r:id="rId2"/>
            </a:endParaRPr>
          </a:p>
          <a:p>
            <a:pPr>
              <a:buNone/>
            </a:pPr>
            <a:endParaRPr lang="ru-RU" sz="1400" dirty="0" smtClean="0">
              <a:solidFill>
                <a:schemeClr val="tx1"/>
              </a:solidFill>
              <a:hlinkClick r:id="rId2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У </a:t>
            </a:r>
            <a:r>
              <a:rPr lang="ru-RU" b="1" dirty="0" smtClean="0">
                <a:solidFill>
                  <a:srgbClr val="FF0000"/>
                </a:solidFill>
              </a:rPr>
              <a:t>принимающих КОК </a:t>
            </a:r>
            <a:r>
              <a:rPr lang="ru-RU" dirty="0" smtClean="0">
                <a:solidFill>
                  <a:schemeClr val="tx1"/>
                </a:solidFill>
              </a:rPr>
              <a:t> средний уровень </a:t>
            </a:r>
            <a:r>
              <a:rPr lang="ru-RU" dirty="0" smtClean="0">
                <a:solidFill>
                  <a:srgbClr val="FF0000"/>
                </a:solidFill>
              </a:rPr>
              <a:t>АМГ ниже</a:t>
            </a:r>
            <a:r>
              <a:rPr lang="ru-RU" dirty="0" smtClean="0">
                <a:solidFill>
                  <a:schemeClr val="tx1"/>
                </a:solidFill>
              </a:rPr>
              <a:t>, чем у не принимающих </a:t>
            </a:r>
            <a:r>
              <a:rPr lang="ru-RU" dirty="0" err="1" smtClean="0">
                <a:solidFill>
                  <a:schemeClr val="tx1"/>
                </a:solidFill>
              </a:rPr>
              <a:t>контрацептивы</a:t>
            </a:r>
            <a:r>
              <a:rPr lang="ru-RU" dirty="0" smtClean="0">
                <a:solidFill>
                  <a:schemeClr val="tx1"/>
                </a:solidFill>
              </a:rPr>
              <a:t>; 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кроме того, гормональная контрацепция может </a:t>
            </a:r>
            <a:r>
              <a:rPr lang="ru-RU" dirty="0" smtClean="0">
                <a:solidFill>
                  <a:srgbClr val="FF0000"/>
                </a:solidFill>
              </a:rPr>
              <a:t>ухудшить состояние AFC (количество </a:t>
            </a:r>
            <a:r>
              <a:rPr lang="ru-RU" dirty="0" err="1" smtClean="0">
                <a:solidFill>
                  <a:srgbClr val="FF0000"/>
                </a:solidFill>
              </a:rPr>
              <a:t>антральных</a:t>
            </a:r>
            <a:r>
              <a:rPr lang="ru-RU" dirty="0" smtClean="0">
                <a:solidFill>
                  <a:srgbClr val="FF0000"/>
                </a:solidFill>
              </a:rPr>
              <a:t> фолликулов), 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уменьшить объём яичников и показатели сосудов яичников</a:t>
            </a:r>
            <a:r>
              <a:rPr lang="ru-RU" dirty="0" smtClean="0">
                <a:solidFill>
                  <a:schemeClr val="tx1"/>
                </a:solidFill>
              </a:rPr>
              <a:t>,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Снижает уровень </a:t>
            </a:r>
            <a:r>
              <a:rPr lang="ru-RU" dirty="0" smtClean="0">
                <a:solidFill>
                  <a:srgbClr val="FF0000"/>
                </a:solidFill>
              </a:rPr>
              <a:t>ФСГ, ЛГ и E</a:t>
            </a:r>
            <a:r>
              <a:rPr lang="ru-RU" baseline="-25000" dirty="0" smtClean="0">
                <a:solidFill>
                  <a:srgbClr val="FF0000"/>
                </a:solidFill>
              </a:rPr>
              <a:t>2</a:t>
            </a:r>
            <a:r>
              <a:rPr lang="ru-RU" dirty="0" smtClean="0">
                <a:solidFill>
                  <a:srgbClr val="FF0000"/>
                </a:solidFill>
              </a:rPr>
              <a:t> в сыворотке.</a:t>
            </a:r>
            <a:endParaRPr lang="ru-RU" dirty="0" smtClean="0">
              <a:solidFill>
                <a:srgbClr val="FF0000"/>
              </a:solidFill>
              <a:hlinkClick r:id="rId2"/>
            </a:endParaRPr>
          </a:p>
          <a:p>
            <a:pPr>
              <a:buNone/>
            </a:pPr>
            <a:endParaRPr lang="ru-RU" sz="1400" dirty="0" smtClean="0">
              <a:solidFill>
                <a:schemeClr val="tx1"/>
              </a:solidFill>
              <a:hlinkClick r:id="rId2"/>
            </a:endParaRPr>
          </a:p>
          <a:p>
            <a:pPr>
              <a:buNone/>
            </a:pPr>
            <a:endParaRPr lang="ru-RU" sz="1400" dirty="0" smtClean="0">
              <a:solidFill>
                <a:schemeClr val="tx1"/>
              </a:solidFill>
              <a:hlinkClick r:id="rId2"/>
            </a:endParaRPr>
          </a:p>
          <a:p>
            <a:pPr>
              <a:buNone/>
            </a:pPr>
            <a:endParaRPr lang="ru-RU" sz="1400" dirty="0" smtClean="0">
              <a:solidFill>
                <a:schemeClr val="tx1"/>
              </a:solidFill>
              <a:hlinkClick r:id="rId2"/>
            </a:endParaRPr>
          </a:p>
          <a:p>
            <a:pPr>
              <a:buNone/>
            </a:pPr>
            <a:r>
              <a:rPr lang="ru-RU" sz="1400" dirty="0" err="1" smtClean="0">
                <a:solidFill>
                  <a:schemeClr val="tx1"/>
                </a:solidFill>
                <a:hlinkClick r:id="rId2"/>
              </a:rPr>
              <a:t>Циньин</a:t>
            </a:r>
            <a:r>
              <a:rPr lang="ru-RU" sz="1400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hlinkClick r:id="rId2"/>
              </a:rPr>
              <a:t>Чжу</a:t>
            </a:r>
            <a:r>
              <a:rPr lang="ru-RU" sz="1400" dirty="0" smtClean="0">
                <a:solidFill>
                  <a:schemeClr val="tx1"/>
                </a:solidFill>
              </a:rPr>
              <a:t>,  </a:t>
            </a:r>
            <a:r>
              <a:rPr lang="ru-RU" sz="1400" dirty="0" err="1" smtClean="0">
                <a:solidFill>
                  <a:schemeClr val="tx1"/>
                </a:solidFill>
                <a:hlinkClick r:id="rId2"/>
              </a:rPr>
              <a:t>Йи</a:t>
            </a:r>
            <a:r>
              <a:rPr lang="ru-RU" sz="1400" dirty="0" smtClean="0">
                <a:solidFill>
                  <a:schemeClr val="tx1"/>
                </a:solidFill>
                <a:hlinkClick r:id="rId2"/>
              </a:rPr>
              <a:t> Ли</a:t>
            </a:r>
            <a:r>
              <a:rPr lang="ru-RU" sz="1400" dirty="0" smtClean="0">
                <a:solidFill>
                  <a:schemeClr val="tx1"/>
                </a:solidFill>
              </a:rPr>
              <a:t>, </a:t>
            </a:r>
            <a:r>
              <a:rPr lang="ru-RU" sz="1400" dirty="0" err="1" smtClean="0">
                <a:solidFill>
                  <a:schemeClr val="tx1"/>
                </a:solidFill>
                <a:hlinkClick r:id="rId2"/>
              </a:rPr>
              <a:t>Цзяньхун</a:t>
            </a:r>
            <a:r>
              <a:rPr lang="ru-RU" sz="1400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hlinkClick r:id="rId2"/>
              </a:rPr>
              <a:t>Ма</a:t>
            </a:r>
            <a:r>
              <a:rPr lang="ru-RU" sz="1400" dirty="0" smtClean="0">
                <a:solidFill>
                  <a:schemeClr val="tx1"/>
                </a:solidFill>
              </a:rPr>
              <a:t>, </a:t>
            </a:r>
            <a:r>
              <a:rPr lang="ru-RU" sz="1400" dirty="0" err="1" smtClean="0">
                <a:solidFill>
                  <a:schemeClr val="tx1"/>
                </a:solidFill>
                <a:hlinkClick r:id="rId2"/>
              </a:rPr>
              <a:t>Хао</a:t>
            </a:r>
            <a:r>
              <a:rPr lang="ru-RU" sz="1400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hlinkClick r:id="rId2"/>
              </a:rPr>
              <a:t>Ма</a:t>
            </a:r>
            <a:r>
              <a:rPr lang="ru-RU" sz="1400" dirty="0" smtClean="0">
                <a:solidFill>
                  <a:schemeClr val="tx1"/>
                </a:solidFill>
              </a:rPr>
              <a:t> &amp;  </a:t>
            </a:r>
            <a:r>
              <a:rPr lang="ru-RU" sz="1400" dirty="0" err="1" smtClean="0">
                <a:solidFill>
                  <a:schemeClr val="tx1"/>
                </a:solidFill>
                <a:hlinkClick r:id="rId2"/>
              </a:rPr>
              <a:t>Сяолей</a:t>
            </a:r>
            <a:r>
              <a:rPr lang="ru-RU" sz="1400" dirty="0" smtClean="0">
                <a:solidFill>
                  <a:schemeClr val="tx1"/>
                </a:solidFill>
                <a:hlinkClick r:id="rId2"/>
              </a:rPr>
              <a:t> Лян</a:t>
            </a:r>
            <a:r>
              <a:rPr lang="ru-RU" sz="1400" dirty="0" smtClean="0">
                <a:solidFill>
                  <a:schemeClr val="tx1"/>
                </a:solidFill>
              </a:rPr>
              <a:t> </a:t>
            </a:r>
            <a:r>
              <a:rPr lang="ru-RU" sz="1400" b="1" dirty="0" smtClean="0">
                <a:solidFill>
                  <a:schemeClr val="tx1"/>
                </a:solidFill>
              </a:rPr>
              <a:t>Потенциальные факторы, приводящие к снижению овариального резерва: всесторонний обзор.  </a:t>
            </a:r>
            <a:r>
              <a:rPr lang="ru-RU" sz="1400" i="1" dirty="0" smtClean="0">
                <a:solidFill>
                  <a:schemeClr val="tx1"/>
                </a:solidFill>
                <a:hlinkClick r:id="rId3"/>
              </a:rPr>
              <a:t>том</a:t>
            </a:r>
            <a:r>
              <a:rPr lang="ru-RU" sz="1400" dirty="0" smtClean="0">
                <a:solidFill>
                  <a:schemeClr val="tx1"/>
                </a:solidFill>
              </a:rPr>
              <a:t> </a:t>
            </a:r>
            <a:r>
              <a:rPr lang="ru-RU" sz="1400" b="1" dirty="0" smtClean="0">
                <a:solidFill>
                  <a:schemeClr val="tx1"/>
                </a:solidFill>
              </a:rPr>
              <a:t>16 Журнал исследований яичников</a:t>
            </a:r>
            <a:r>
              <a:rPr lang="ru-RU" sz="1400" dirty="0" smtClean="0">
                <a:solidFill>
                  <a:schemeClr val="tx1"/>
                </a:solidFill>
              </a:rPr>
              <a:t>, номер статьи: 208 (2023) </a:t>
            </a:r>
          </a:p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 smtClean="0">
                <a:latin typeface="+mn-lt"/>
                <a:ea typeface="+mn-ea"/>
                <a:cs typeface="+mn-cs"/>
              </a:rPr>
              <a:t>Поэтому,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/>
          <a:lstStyle/>
          <a:p>
            <a:pPr algn="ctr">
              <a:buNone/>
            </a:pPr>
            <a:r>
              <a:rPr lang="ru-RU" sz="5400" dirty="0" smtClean="0">
                <a:solidFill>
                  <a:srgbClr val="FF0000"/>
                </a:solidFill>
              </a:rPr>
              <a:t>нам всем сегодня есть,                              о чем нужно подумать 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552" y="332656"/>
            <a:ext cx="8136904" cy="648072"/>
          </a:xfrm>
          <a:ln w="57150">
            <a:solidFill>
              <a:srgbClr val="FFCCCC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1" hangingPunct="1"/>
            <a:r>
              <a:rPr lang="ru-RU" b="1" dirty="0" smtClean="0">
                <a:solidFill>
                  <a:srgbClr val="FF0000"/>
                </a:solidFill>
              </a:rPr>
              <a:t>Спасибо за внимание!</a:t>
            </a:r>
          </a:p>
        </p:txBody>
      </p:sp>
      <p:sp>
        <p:nvSpPr>
          <p:cNvPr id="7170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2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4" name="Picture 6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628800"/>
            <a:ext cx="3600400" cy="4500501"/>
          </a:xfrm>
          <a:prstGeom prst="rect">
            <a:avLst/>
          </a:prstGeom>
          <a:noFill/>
        </p:spPr>
      </p:pic>
      <p:pic>
        <p:nvPicPr>
          <p:cNvPr id="7176" name="Picture 8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340768"/>
            <a:ext cx="5184576" cy="530368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39430</TotalTime>
  <Words>1691</Words>
  <Application>Microsoft Office PowerPoint</Application>
  <PresentationFormat>Экран (4:3)</PresentationFormat>
  <Paragraphs>167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Оформление по умолчанию</vt:lpstr>
      <vt:lpstr>Луганск  2026</vt:lpstr>
      <vt:lpstr>Общеизвестно: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ПОЛУЧЕННЫЕ РЕЗУЛЬТАТЫ                              И ИХ ОБСУЖДЕНИЕ</vt:lpstr>
      <vt:lpstr>Слайд 16</vt:lpstr>
      <vt:lpstr>Слайд 17</vt:lpstr>
      <vt:lpstr>Слайд 18</vt:lpstr>
      <vt:lpstr>Слайд 19</vt:lpstr>
      <vt:lpstr>Результаты гормонального обследования </vt:lpstr>
      <vt:lpstr>Результаты иммунологического обследования </vt:lpstr>
      <vt:lpstr>Результаты иммунологического обследования </vt:lpstr>
      <vt:lpstr>Результаты иммунологического обследования </vt:lpstr>
      <vt:lpstr>Л Е Ч Е Н И Е     Д И С М Е Н О Р Е И </vt:lpstr>
      <vt:lpstr>Слайд 25</vt:lpstr>
      <vt:lpstr>Цель  назначаемого лечения,                                        исходя из жалоб наших пациенток </vt:lpstr>
      <vt:lpstr>Слайд 27</vt:lpstr>
      <vt:lpstr>Цель  назначаемого лечения,                                        исходя из жалоб наших пациенток </vt:lpstr>
      <vt:lpstr>Цель  назначаемого лечения,                                        исходя из жалоб наших пациенток </vt:lpstr>
      <vt:lpstr>Цель  назначаемого лечения,                                        исходя из жалоб наших пациенток </vt:lpstr>
      <vt:lpstr>Цель  назначаемого лечения,                                        исходя из жалоб наших пациенток </vt:lpstr>
      <vt:lpstr>Слайд 32</vt:lpstr>
      <vt:lpstr>Слайд 33</vt:lpstr>
      <vt:lpstr>Анализ показал, что </vt:lpstr>
      <vt:lpstr>Анализ показал, что </vt:lpstr>
      <vt:lpstr>Слайд 36</vt:lpstr>
      <vt:lpstr>Слайд 37</vt:lpstr>
      <vt:lpstr>Слайд 38</vt:lpstr>
      <vt:lpstr>Слайд 39</vt:lpstr>
      <vt:lpstr>Слайд 40</vt:lpstr>
      <vt:lpstr>Поэтому, </vt:lpstr>
      <vt:lpstr>Спасибо за внимание!</vt:lpstr>
    </vt:vector>
  </TitlesOfParts>
  <Company>Gedeon Richter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OC</dc:creator>
  <cp:lastModifiedBy>Наталья</cp:lastModifiedBy>
  <cp:revision>2531</cp:revision>
  <dcterms:created xsi:type="dcterms:W3CDTF">2007-04-10T05:31:10Z</dcterms:created>
  <dcterms:modified xsi:type="dcterms:W3CDTF">2026-05-27T22:43:20Z</dcterms:modified>
</cp:coreProperties>
</file>